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6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670655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85800" y="1597819"/>
            <a:ext cx="7772400" cy="110252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629400" y="205978"/>
            <a:ext cx="2057400" cy="4388646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57200" y="205978"/>
            <a:ext cx="6019800" cy="4388646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1" cy="102155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180034"/>
            <a:ext cx="7772401" cy="112514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447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188" cy="47982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13"/>
          </p:nvPr>
        </p:nvSpPr>
        <p:spPr>
          <a:xfrm>
            <a:off x="4645026" y="1151334"/>
            <a:ext cx="4041776" cy="47982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57201" y="204786"/>
            <a:ext cx="3008314" cy="8715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6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Текст 3"/>
          <p:cNvSpPr>
            <a:spLocks noGrp="1"/>
          </p:cNvSpPr>
          <p:nvPr>
            <p:ph type="body" sz="half" idx="13"/>
          </p:nvPr>
        </p:nvSpPr>
        <p:spPr>
          <a:xfrm>
            <a:off x="457200" y="1076326"/>
            <a:ext cx="3008315" cy="351829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1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83" name="Рисунок 2"/>
          <p:cNvSpPr>
            <a:spLocks noGrp="1"/>
          </p:cNvSpPr>
          <p:nvPr>
            <p:ph type="pic" sz="half" idx="13"/>
          </p:nvPr>
        </p:nvSpPr>
        <p:spPr>
          <a:xfrm>
            <a:off x="1792288" y="459581"/>
            <a:ext cx="5486401" cy="30861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4025503"/>
            <a:ext cx="5486401" cy="60364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422818" y="4769564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Методика подготовки к написанию исторического эссе на Всероссийской олимпиаде школьников и его оценивание…"/>
          <p:cNvSpPr txBox="1"/>
          <p:nvPr/>
        </p:nvSpPr>
        <p:spPr>
          <a:xfrm>
            <a:off x="395536" y="843558"/>
            <a:ext cx="8496944" cy="2739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sz="2400" b="1" dirty="0" err="1"/>
              <a:t>Методика</a:t>
            </a:r>
            <a:r>
              <a:rPr sz="2400" b="1" dirty="0"/>
              <a:t> </a:t>
            </a:r>
            <a:r>
              <a:rPr sz="2400" b="1" dirty="0" err="1"/>
              <a:t>подготовки</a:t>
            </a:r>
            <a:r>
              <a:rPr sz="2400" b="1" dirty="0"/>
              <a:t> к </a:t>
            </a:r>
            <a:r>
              <a:rPr sz="2400" b="1" dirty="0" err="1"/>
              <a:t>написанию</a:t>
            </a:r>
            <a:r>
              <a:rPr sz="2400" b="1" dirty="0"/>
              <a:t> </a:t>
            </a:r>
            <a:r>
              <a:rPr sz="2400" b="1" dirty="0" err="1"/>
              <a:t>исторического</a:t>
            </a:r>
            <a:r>
              <a:rPr sz="2400" b="1" dirty="0"/>
              <a:t> </a:t>
            </a:r>
            <a:r>
              <a:rPr sz="2400" b="1" dirty="0" err="1"/>
              <a:t>эссе</a:t>
            </a:r>
            <a:r>
              <a:rPr sz="2400" b="1" dirty="0"/>
              <a:t> </a:t>
            </a:r>
            <a:endParaRPr lang="en-US" sz="2400" b="1" dirty="0" smtClean="0"/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sz="2400" b="1" dirty="0" err="1" smtClean="0"/>
              <a:t>на</a:t>
            </a:r>
            <a:r>
              <a:rPr sz="2400" b="1" dirty="0" smtClean="0"/>
              <a:t> </a:t>
            </a:r>
            <a:r>
              <a:rPr sz="2400" b="1" dirty="0" err="1"/>
              <a:t>Всероссийской</a:t>
            </a:r>
            <a:r>
              <a:rPr sz="2400" b="1" dirty="0"/>
              <a:t> </a:t>
            </a:r>
            <a:r>
              <a:rPr sz="2400" b="1" dirty="0" err="1"/>
              <a:t>олимпиаде</a:t>
            </a:r>
            <a:r>
              <a:rPr sz="2400" b="1" dirty="0"/>
              <a:t> </a:t>
            </a:r>
            <a:r>
              <a:rPr sz="2400" b="1" dirty="0" err="1"/>
              <a:t>школьников</a:t>
            </a:r>
            <a:r>
              <a:rPr sz="2400" b="1" dirty="0"/>
              <a:t> </a:t>
            </a:r>
            <a:endParaRPr lang="en-US" sz="2400" b="1" dirty="0" smtClean="0"/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sz="2400" b="1" dirty="0" smtClean="0"/>
              <a:t>и </a:t>
            </a:r>
            <a:r>
              <a:rPr sz="2400" b="1" dirty="0" err="1"/>
              <a:t>его</a:t>
            </a:r>
            <a:r>
              <a:rPr sz="2400" b="1" dirty="0"/>
              <a:t> </a:t>
            </a:r>
            <a:r>
              <a:rPr sz="2400" b="1" dirty="0" err="1"/>
              <a:t>оценивание</a:t>
            </a:r>
            <a:endParaRPr sz="2400" b="1" dirty="0"/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dirty="0"/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lang="en-US" dirty="0" smtClean="0"/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lang="en-US" dirty="0"/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lang="en-US" dirty="0" smtClean="0"/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dirty="0" err="1" smtClean="0"/>
              <a:t>Потапова</a:t>
            </a:r>
            <a:r>
              <a:rPr dirty="0" smtClean="0"/>
              <a:t> </a:t>
            </a:r>
            <a:r>
              <a:rPr dirty="0"/>
              <a:t>А.Ю.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остановка задач…"/>
          <p:cNvSpPr txBox="1"/>
          <p:nvPr/>
        </p:nvSpPr>
        <p:spPr>
          <a:xfrm>
            <a:off x="92401" y="703580"/>
            <a:ext cx="8959198" cy="291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1700" b="1">
                <a:latin typeface="Charter"/>
                <a:ea typeface="Charter"/>
                <a:cs typeface="Charter"/>
                <a:sym typeface="Charter"/>
              </a:defRPr>
            </a:pPr>
            <a:r>
              <a:t>Постановка задач</a:t>
            </a:r>
          </a:p>
          <a:p>
            <a:pPr algn="ctr" defTabSz="457200">
              <a:defRPr sz="17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 sz="1700">
                <a:latin typeface="Charter"/>
                <a:ea typeface="Charter"/>
                <a:cs typeface="Charter"/>
                <a:sym typeface="Charter"/>
              </a:defRPr>
            </a:pPr>
            <a:r>
              <a:t>Пример высказывания:</a:t>
            </a:r>
          </a:p>
          <a:p>
            <a:pPr algn="just" defTabSz="457200">
              <a:defRPr sz="1700" i="1">
                <a:latin typeface="Charter"/>
                <a:ea typeface="Charter"/>
                <a:cs typeface="Charter"/>
                <a:sym typeface="Charter"/>
              </a:defRPr>
            </a:pPr>
            <a:r>
              <a:t>«Чтобы утвердиться на престоле, младшему брату Александра и Константина пришлось проявить решительность и жёсткость. Несомненно, политический климат переменился: от Александра таких действий ждать не приходилось...В Николае чувствовался русский дух - царский, петровский...» (А.А. Замостьянов). </a:t>
            </a:r>
          </a:p>
          <a:p>
            <a:pPr algn="just" defTabSz="457200">
              <a:defRPr sz="2000" i="1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Постановка задач…"/>
          <p:cNvSpPr txBox="1"/>
          <p:nvPr/>
        </p:nvSpPr>
        <p:spPr>
          <a:xfrm>
            <a:off x="92401" y="386079"/>
            <a:ext cx="8959198" cy="537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b="1">
                <a:latin typeface="Charter"/>
                <a:ea typeface="Charter"/>
                <a:cs typeface="Charter"/>
                <a:sym typeface="Charter"/>
              </a:defRPr>
            </a:pPr>
            <a:r>
              <a:t>Постановка задач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 sz="1700">
                <a:latin typeface="Charter"/>
                <a:ea typeface="Charter"/>
                <a:cs typeface="Charter"/>
                <a:sym typeface="Charter"/>
              </a:defRPr>
            </a:pPr>
            <a:r>
              <a:rPr u="sng"/>
              <a:t>Проблема:</a:t>
            </a:r>
            <a:r>
              <a:t> Оценка внутриполитических методов, используемых Николаем I, для укрепления власти. Сопоставление методов Николая I с методами Александра I и Петра I. </a:t>
            </a:r>
            <a:endParaRPr u="sng"/>
          </a:p>
          <a:p>
            <a:pPr algn="just" defTabSz="457200">
              <a:defRPr sz="1700" u="sng">
                <a:latin typeface="Charter"/>
                <a:ea typeface="Charter"/>
                <a:cs typeface="Charter"/>
                <a:sym typeface="Charter"/>
              </a:defRPr>
            </a:pPr>
            <a:r>
              <a:t>Задачи:</a:t>
            </a:r>
          </a:p>
          <a:p>
            <a:pPr algn="just" defTabSz="457200">
              <a:defRPr sz="1700">
                <a:latin typeface="Charter"/>
                <a:ea typeface="Charter"/>
                <a:cs typeface="Charter"/>
                <a:sym typeface="Charter"/>
              </a:defRPr>
            </a:pPr>
            <a:r>
              <a:t>1. Рассмотреть внутриполитическую обстановку в последние годы царствования Александра I;</a:t>
            </a:r>
          </a:p>
          <a:p>
            <a:pPr algn="just" defTabSz="457200">
              <a:defRPr sz="1700">
                <a:latin typeface="Charter"/>
                <a:ea typeface="Charter"/>
                <a:cs typeface="Charter"/>
                <a:sym typeface="Charter"/>
              </a:defRPr>
            </a:pPr>
            <a:r>
              <a:t>2. Рассмотреть обстоятельства прихода к власти Николая I и их влияние на методы, используемые Николаем I, для укрепления своей власти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/>
            </a:r>
            <a:br/>
            <a:endParaRPr sz="1200">
              <a:latin typeface="Times"/>
              <a:ea typeface="Times"/>
              <a:cs typeface="Times"/>
              <a:sym typeface="Times"/>
            </a:endParaRP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/>
            </a:r>
            <a:br/>
            <a:endParaRPr sz="1200">
              <a:latin typeface="Times"/>
              <a:ea typeface="Times"/>
              <a:cs typeface="Times"/>
              <a:sym typeface="Times"/>
            </a:endParaRP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/>
            </a:r>
            <a:br/>
            <a:endParaRPr/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</p:txBody>
      </p:sp>
      <p:sp>
        <p:nvSpPr>
          <p:cNvPr id="136" name="3. Рассмотреть методы действий Петра I.…"/>
          <p:cNvSpPr txBox="1"/>
          <p:nvPr/>
        </p:nvSpPr>
        <p:spPr>
          <a:xfrm>
            <a:off x="78855" y="3091179"/>
            <a:ext cx="5258592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700">
                <a:latin typeface="Charter"/>
                <a:ea typeface="Charter"/>
                <a:cs typeface="Charter"/>
                <a:sym typeface="Charter"/>
              </a:defRPr>
            </a:pPr>
            <a:r>
              <a:t>3. Рассмотреть методы действий Петра I. </a:t>
            </a:r>
          </a:p>
          <a:p>
            <a:pPr algn="just">
              <a:defRPr sz="1700">
                <a:latin typeface="Charter"/>
                <a:ea typeface="Charter"/>
                <a:cs typeface="Charter"/>
                <a:sym typeface="Charter"/>
              </a:defRPr>
            </a:pPr>
            <a:r>
              <a:t>4. Сравнить Петра I и Николая II.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II. Основная часть (35 баллов)…"/>
          <p:cNvSpPr txBox="1"/>
          <p:nvPr/>
        </p:nvSpPr>
        <p:spPr>
          <a:xfrm>
            <a:off x="92401" y="525780"/>
            <a:ext cx="8959198" cy="345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t>II. Основная часть (35 баллов)</a:t>
            </a:r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При оценке каждой из задач учитываются:</a:t>
            </a:r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1. - грамотность использования исторических фактов и терминов; </a:t>
            </a:r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2. – аргументированность авторской позиции. </a:t>
            </a:r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3. - творческий характер восприятия темы, ее осмысления. </a:t>
            </a:r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4 . - знание различных точек зрения по избранному вопросу. </a:t>
            </a:r>
            <a:endParaRPr sz="1200"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/>
          </a:p>
        </p:txBody>
      </p:sp>
      <p:sp>
        <p:nvSpPr>
          <p:cNvPr id="139" name="За каждую из четырех задач максимально ставится 5 баллов.…"/>
          <p:cNvSpPr txBox="1"/>
          <p:nvPr/>
        </p:nvSpPr>
        <p:spPr>
          <a:xfrm>
            <a:off x="67001" y="2608580"/>
            <a:ext cx="5238346" cy="18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За каждую из четырех задач максимально ставится 5 баллов. </a:t>
            </a:r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За творчество - 5 баллов. </a:t>
            </a:r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За знание точек зрения - 10 баллов.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III. Выводы (5 баллов)…"/>
          <p:cNvSpPr txBox="1"/>
          <p:nvPr/>
        </p:nvSpPr>
        <p:spPr>
          <a:xfrm>
            <a:off x="92401" y="525780"/>
            <a:ext cx="8959198" cy="268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t>III. Выводы (5 баллов)</a:t>
            </a:r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Умение автора делать конкретные выводы по сути своей позиции, исходя из смысла высказывания и задач, сформулированных во введении. 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Подготовка к написанию исторического эссе на олимпиаде…"/>
          <p:cNvSpPr txBox="1"/>
          <p:nvPr/>
        </p:nvSpPr>
        <p:spPr>
          <a:xfrm>
            <a:off x="92401" y="525779"/>
            <a:ext cx="8959198" cy="5031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t>Подготовка к написанию исторического эссе на олимпиаде </a:t>
            </a:r>
            <a:endParaRPr sz="1200"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1. Выбор основного периода для написания эссе;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2. Выделение основной проблематики периода;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3. Освоение базовой информации о личностях, событиях, процессах данного периода;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4. Знакомство с основными источниками и исследованиями;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5. Написание эссе по темам предыдущих годов;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6. Исправление написанных эссе;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7. Тренировка написания эссе на время. 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Электронные ресурсы для подготовки…"/>
          <p:cNvSpPr txBox="1"/>
          <p:nvPr/>
        </p:nvSpPr>
        <p:spPr>
          <a:xfrm>
            <a:off x="92401" y="525779"/>
            <a:ext cx="8959198" cy="534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t>Электронные ресурсы для подготовки</a:t>
            </a:r>
          </a:p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 u="sng">
                <a:latin typeface="Charter"/>
                <a:ea typeface="Charter"/>
                <a:cs typeface="Charter"/>
                <a:sym typeface="Charter"/>
              </a:defRPr>
            </a:pPr>
            <a:r>
              <a:t>Материалы ЦПМК, задания прошлых лет: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1. vserosolymp.rudn.ru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2. vos.olimpiada.ru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Источники и монографии: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1. www.hist.msu.ru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2. www.hist.msu.ru/ER/index.html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3. www.vostlit.info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4. lib.pushkinskijdom.ru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Написание исторического эссе на олимпиаде. Основные ошибки…"/>
          <p:cNvSpPr txBox="1"/>
          <p:nvPr/>
        </p:nvSpPr>
        <p:spPr>
          <a:xfrm>
            <a:off x="92401" y="532129"/>
            <a:ext cx="8959198" cy="4872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t>Написание исторического эссе на олимпиаде. Основные ошибки</a:t>
            </a:r>
          </a:p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lnSpc>
                <a:spcPct val="150000"/>
              </a:lnSpc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1. Чрезмерное превышение объема;</a:t>
            </a:r>
          </a:p>
          <a:p>
            <a:pPr algn="just" defTabSz="457200">
              <a:lnSpc>
                <a:spcPct val="150000"/>
              </a:lnSpc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2. Отклонение от темы;</a:t>
            </a:r>
          </a:p>
          <a:p>
            <a:pPr algn="just" defTabSz="457200">
              <a:lnSpc>
                <a:spcPct val="150000"/>
              </a:lnSpc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3. Непонимание темы;</a:t>
            </a:r>
          </a:p>
          <a:p>
            <a:pPr algn="just" defTabSz="457200">
              <a:lnSpc>
                <a:spcPct val="150000"/>
              </a:lnSpc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4. Отсутствие аргументации;</a:t>
            </a:r>
          </a:p>
          <a:p>
            <a:pPr algn="just" defTabSz="457200">
              <a:lnSpc>
                <a:spcPct val="150000"/>
              </a:lnSpc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5. Некорректный стиль написания работы. </a:t>
            </a:r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Список литературы:…"/>
          <p:cNvSpPr txBox="1"/>
          <p:nvPr/>
        </p:nvSpPr>
        <p:spPr>
          <a:xfrm>
            <a:off x="92401" y="532130"/>
            <a:ext cx="8959198" cy="3602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t>Список литературы:</a:t>
            </a:r>
          </a:p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lnSpc>
                <a:spcPct val="150000"/>
              </a:lnSpc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1. Талызина А.А. Историческое эссе: учебно-методическое пособие/ А.А. Талызина. — Москва : ООО «Русское слово — учебник», 2016. — 320 с.  — (Готовимся к Всероссийской олимпиаде школьников по истории). 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2. vserosolymp.rudn.ru 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3. vos.olimpiada.ru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Особенности исторического эссе:…"/>
          <p:cNvSpPr txBox="1"/>
          <p:nvPr/>
        </p:nvSpPr>
        <p:spPr>
          <a:xfrm>
            <a:off x="92401" y="703580"/>
            <a:ext cx="8959198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rPr dirty="0" err="1"/>
              <a:t>Особенности</a:t>
            </a:r>
            <a:r>
              <a:rPr dirty="0"/>
              <a:t> </a:t>
            </a:r>
            <a:r>
              <a:rPr dirty="0" err="1"/>
              <a:t>исторического</a:t>
            </a:r>
            <a:r>
              <a:rPr dirty="0"/>
              <a:t> </a:t>
            </a:r>
            <a:r>
              <a:rPr dirty="0" err="1"/>
              <a:t>эссе</a:t>
            </a:r>
            <a:r>
              <a:rPr dirty="0"/>
              <a:t>:</a:t>
            </a:r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dirty="0"/>
          </a:p>
          <a:p>
            <a:pPr marL="200526" indent="-200526" defTabSz="457200">
              <a:lnSpc>
                <a:spcPct val="150000"/>
              </a:lnSpc>
              <a:buSzPct val="100000"/>
              <a:buChar char="•"/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dirty="0" err="1"/>
              <a:t>Творческий</a:t>
            </a:r>
            <a:r>
              <a:rPr dirty="0"/>
              <a:t> </a:t>
            </a:r>
            <a:r>
              <a:rPr dirty="0" err="1"/>
              <a:t>характер</a:t>
            </a:r>
            <a:r>
              <a:rPr dirty="0"/>
              <a:t> </a:t>
            </a:r>
            <a:r>
              <a:rPr dirty="0" err="1"/>
              <a:t>работы</a:t>
            </a:r>
            <a:endParaRPr dirty="0"/>
          </a:p>
          <a:p>
            <a:pPr marL="200526" indent="-200526" defTabSz="457200">
              <a:lnSpc>
                <a:spcPct val="150000"/>
              </a:lnSpc>
              <a:buSzPct val="100000"/>
              <a:buChar char="•"/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dirty="0" err="1"/>
              <a:t>Конкретность</a:t>
            </a:r>
            <a:r>
              <a:rPr dirty="0"/>
              <a:t> </a:t>
            </a:r>
            <a:r>
              <a:rPr dirty="0" err="1"/>
              <a:t>темы</a:t>
            </a:r>
            <a:endParaRPr dirty="0"/>
          </a:p>
          <a:p>
            <a:pPr marL="200526" indent="-200526" defTabSz="457200">
              <a:lnSpc>
                <a:spcPct val="150000"/>
              </a:lnSpc>
              <a:buSzPct val="100000"/>
              <a:buChar char="•"/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dirty="0" err="1"/>
              <a:t>Небольшой</a:t>
            </a:r>
            <a:r>
              <a:rPr dirty="0"/>
              <a:t> </a:t>
            </a:r>
            <a:r>
              <a:rPr dirty="0" err="1"/>
              <a:t>объем</a:t>
            </a:r>
            <a:r>
              <a:rPr dirty="0"/>
              <a:t> и </a:t>
            </a:r>
            <a:r>
              <a:rPr dirty="0" err="1" smtClean="0"/>
              <a:t>ограниченност</a:t>
            </a:r>
            <a:r>
              <a:rPr lang="ru-RU" dirty="0"/>
              <a:t>ь</a:t>
            </a:r>
            <a:r>
              <a:rPr dirty="0" smtClean="0"/>
              <a:t> </a:t>
            </a:r>
            <a:r>
              <a:rPr dirty="0" err="1"/>
              <a:t>времени</a:t>
            </a:r>
            <a:r>
              <a:rPr dirty="0"/>
              <a:t> </a:t>
            </a:r>
            <a:r>
              <a:rPr dirty="0" err="1"/>
              <a:t>написания</a:t>
            </a:r>
            <a:endParaRPr dirty="0"/>
          </a:p>
          <a:p>
            <a:pPr marL="200526" indent="-200526" defTabSz="457200">
              <a:lnSpc>
                <a:spcPct val="150000"/>
              </a:lnSpc>
              <a:buSzPct val="100000"/>
              <a:buChar char="•"/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dirty="0" err="1"/>
              <a:t>Внутреннее</a:t>
            </a:r>
            <a:r>
              <a:rPr dirty="0"/>
              <a:t> </a:t>
            </a:r>
            <a:r>
              <a:rPr dirty="0" err="1"/>
              <a:t>смысловое</a:t>
            </a:r>
            <a:r>
              <a:rPr dirty="0"/>
              <a:t> </a:t>
            </a:r>
            <a:r>
              <a:rPr dirty="0" err="1"/>
              <a:t>единство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Критерии оценивания исторического эссе:…"/>
          <p:cNvSpPr txBox="1"/>
          <p:nvPr/>
        </p:nvSpPr>
        <p:spPr>
          <a:xfrm>
            <a:off x="92401" y="703580"/>
            <a:ext cx="8959198" cy="2472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t>Критерии оценивания исторического эссе:</a:t>
            </a:r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marL="200526" indent="-200526" defTabSz="457200">
              <a:lnSpc>
                <a:spcPct val="150000"/>
              </a:lnSpc>
              <a:buSzPct val="100000"/>
              <a:buChar char="•"/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Максимальная оценка - 50 баллов. </a:t>
            </a:r>
          </a:p>
          <a:p>
            <a:pPr defTabSz="457200">
              <a:lnSpc>
                <a:spcPct val="150000"/>
              </a:lnSpc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I Введение - 10 баллов</a:t>
            </a:r>
          </a:p>
          <a:p>
            <a:pPr defTabSz="457200">
              <a:lnSpc>
                <a:spcPct val="150000"/>
              </a:lnSpc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II Основная часть - 35 баллов</a:t>
            </a:r>
          </a:p>
          <a:p>
            <a:pPr defTabSz="457200">
              <a:lnSpc>
                <a:spcPct val="150000"/>
              </a:lnSpc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III Заключение - 5 баллов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I. Введение (10 баллов)…"/>
          <p:cNvSpPr txBox="1"/>
          <p:nvPr/>
        </p:nvSpPr>
        <p:spPr>
          <a:xfrm>
            <a:off x="92401" y="525780"/>
            <a:ext cx="8959198" cy="294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rPr dirty="0"/>
              <a:t>I. </a:t>
            </a:r>
            <a:r>
              <a:rPr dirty="0" err="1"/>
              <a:t>Введение</a:t>
            </a:r>
            <a:r>
              <a:rPr dirty="0"/>
              <a:t> (10 </a:t>
            </a:r>
            <a:r>
              <a:rPr dirty="0" err="1"/>
              <a:t>баллов</a:t>
            </a:r>
            <a:r>
              <a:rPr dirty="0"/>
              <a:t>)</a:t>
            </a:r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dirty="0"/>
          </a:p>
          <a:p>
            <a:pPr marL="200526" indent="-200526" algn="just" defTabSz="457200">
              <a:buSzPct val="100000"/>
              <a:buChar char="•"/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dirty="0" err="1"/>
              <a:t>Состоит</a:t>
            </a:r>
            <a:r>
              <a:rPr dirty="0"/>
              <a:t> </a:t>
            </a:r>
            <a:r>
              <a:rPr dirty="0" err="1"/>
              <a:t>из</a:t>
            </a:r>
            <a:r>
              <a:rPr dirty="0"/>
              <a:t> </a:t>
            </a:r>
            <a:r>
              <a:rPr dirty="0" err="1"/>
              <a:t>обоснования</a:t>
            </a:r>
            <a:r>
              <a:rPr dirty="0"/>
              <a:t> </a:t>
            </a:r>
            <a:r>
              <a:rPr dirty="0" err="1"/>
              <a:t>выбора</a:t>
            </a:r>
            <a:r>
              <a:rPr dirty="0"/>
              <a:t> </a:t>
            </a:r>
            <a:r>
              <a:rPr dirty="0" err="1"/>
              <a:t>темы</a:t>
            </a:r>
            <a:r>
              <a:rPr dirty="0"/>
              <a:t> (5 </a:t>
            </a:r>
            <a:r>
              <a:rPr dirty="0" err="1"/>
              <a:t>баллов</a:t>
            </a:r>
            <a:r>
              <a:rPr dirty="0"/>
              <a:t>) и </a:t>
            </a:r>
            <a:r>
              <a:rPr dirty="0" err="1"/>
              <a:t>постановки</a:t>
            </a:r>
            <a:r>
              <a:rPr dirty="0"/>
              <a:t> </a:t>
            </a:r>
            <a:r>
              <a:rPr dirty="0" err="1"/>
              <a:t>проблемы</a:t>
            </a:r>
            <a:r>
              <a:rPr dirty="0"/>
              <a:t> и </a:t>
            </a:r>
            <a:r>
              <a:rPr dirty="0" err="1"/>
              <a:t>задач</a:t>
            </a:r>
            <a:r>
              <a:rPr dirty="0"/>
              <a:t> (5 </a:t>
            </a:r>
            <a:r>
              <a:rPr dirty="0" err="1"/>
              <a:t>баллов</a:t>
            </a:r>
            <a:r>
              <a:rPr dirty="0"/>
              <a:t>)</a:t>
            </a:r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lang="ru-RU" dirty="0" smtClean="0"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rPr dirty="0" err="1" smtClean="0"/>
              <a:t>Пример</a:t>
            </a:r>
            <a:r>
              <a:rPr dirty="0" smtClean="0"/>
              <a:t> </a:t>
            </a:r>
            <a:r>
              <a:rPr dirty="0" err="1"/>
              <a:t>обоснования</a:t>
            </a:r>
            <a:r>
              <a:rPr dirty="0"/>
              <a:t> </a:t>
            </a:r>
            <a:r>
              <a:rPr dirty="0" err="1"/>
              <a:t>выбора</a:t>
            </a:r>
            <a:r>
              <a:rPr dirty="0"/>
              <a:t> </a:t>
            </a:r>
            <a:r>
              <a:rPr dirty="0" err="1"/>
              <a:t>темы</a:t>
            </a:r>
            <a:r>
              <a:rPr dirty="0"/>
              <a:t>:</a:t>
            </a:r>
          </a:p>
          <a:p>
            <a:pPr algn="just" defTabSz="457200">
              <a:defRPr sz="2000" i="1">
                <a:latin typeface="Charter"/>
                <a:ea typeface="Charter"/>
                <a:cs typeface="Charter"/>
                <a:sym typeface="Charter"/>
              </a:defRPr>
            </a:pPr>
            <a:r>
              <a:rPr dirty="0"/>
              <a:t>«</a:t>
            </a:r>
            <a:r>
              <a:rPr dirty="0" err="1"/>
              <a:t>Иван</a:t>
            </a:r>
            <a:r>
              <a:rPr dirty="0"/>
              <a:t> III — </a:t>
            </a:r>
            <a:r>
              <a:rPr dirty="0" err="1"/>
              <a:t>правитель</a:t>
            </a:r>
            <a:r>
              <a:rPr dirty="0"/>
              <a:t>, </a:t>
            </a:r>
            <a:r>
              <a:rPr dirty="0" err="1"/>
              <a:t>которого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размаху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деятельности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сравнить</a:t>
            </a:r>
            <a:r>
              <a:rPr dirty="0"/>
              <a:t> </a:t>
            </a:r>
            <a:r>
              <a:rPr dirty="0" err="1"/>
              <a:t>только</a:t>
            </a:r>
            <a:r>
              <a:rPr dirty="0"/>
              <a:t> с </a:t>
            </a:r>
            <a:r>
              <a:rPr dirty="0" err="1"/>
              <a:t>Петром</a:t>
            </a:r>
            <a:r>
              <a:rPr dirty="0"/>
              <a:t> I» (Н.С. </a:t>
            </a:r>
            <a:r>
              <a:rPr dirty="0" err="1"/>
              <a:t>Борисов</a:t>
            </a:r>
            <a:r>
              <a:rPr dirty="0"/>
              <a:t>)</a:t>
            </a:r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«Как известно, история циклична и имеет особенность повторяться. Наверное, именно поэтому, для политической истории и в целом истории Отечества весьма интересно искать параллели сравнения и соприкосновения определенных исторических ситуаций. На это и акцентирует своё внимание исследователь средневековой Руси конца XII — начала XVI вв., историк Н.С. Борисов, поднимая проблему оценки"/>
          <p:cNvSpPr txBox="1"/>
          <p:nvPr/>
        </p:nvSpPr>
        <p:spPr>
          <a:xfrm>
            <a:off x="92401" y="703580"/>
            <a:ext cx="8959198" cy="263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«Как известно, история циклична и имеет особенность повторяться. Наверное, именно поэтому, для политической истории и в целом истории Отечества весьма интересно искать параллели сравнения и соприкосновения определенных исторических ситуаций. На это и акцентирует своё внимание исследователь средневековой Руси конца XII — начала XVI вв., историк Н.С. Борисов, поднимая проблему оценки</a:t>
            </a:r>
          </a:p>
        </p:txBody>
      </p:sp>
      <p:sp>
        <p:nvSpPr>
          <p:cNvPr id="121" name="деятельности Ивана III, масштабов его правления в рамках российской истории и в целом влияния этого периода отечественной истории на последовавшие за ним события»"/>
          <p:cNvSpPr txBox="1"/>
          <p:nvPr/>
        </p:nvSpPr>
        <p:spPr>
          <a:xfrm>
            <a:off x="78855" y="2931790"/>
            <a:ext cx="5218347" cy="167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lvl1pPr>
          </a:lstStyle>
          <a:p>
            <a:r>
              <a:rPr dirty="0" err="1"/>
              <a:t>деятельности</a:t>
            </a:r>
            <a:r>
              <a:rPr dirty="0"/>
              <a:t> </a:t>
            </a:r>
            <a:r>
              <a:rPr dirty="0" err="1"/>
              <a:t>Ивана</a:t>
            </a:r>
            <a:r>
              <a:rPr dirty="0"/>
              <a:t> III, </a:t>
            </a:r>
            <a:r>
              <a:rPr dirty="0" err="1"/>
              <a:t>масштабов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правления</a:t>
            </a:r>
            <a:r>
              <a:rPr dirty="0"/>
              <a:t> в </a:t>
            </a:r>
            <a:r>
              <a:rPr dirty="0" err="1"/>
              <a:t>рамках</a:t>
            </a:r>
            <a:r>
              <a:rPr dirty="0"/>
              <a:t> </a:t>
            </a:r>
            <a:r>
              <a:rPr dirty="0" err="1"/>
              <a:t>российской</a:t>
            </a:r>
            <a:r>
              <a:rPr dirty="0"/>
              <a:t> </a:t>
            </a:r>
            <a:r>
              <a:rPr dirty="0" err="1"/>
              <a:t>истории</a:t>
            </a:r>
            <a:r>
              <a:rPr dirty="0"/>
              <a:t> и в </a:t>
            </a:r>
            <a:r>
              <a:rPr dirty="0" err="1"/>
              <a:t>целом</a:t>
            </a:r>
            <a:r>
              <a:rPr dirty="0"/>
              <a:t> </a:t>
            </a:r>
            <a:r>
              <a:rPr dirty="0" err="1"/>
              <a:t>влияния</a:t>
            </a:r>
            <a:r>
              <a:rPr dirty="0"/>
              <a:t> </a:t>
            </a:r>
            <a:r>
              <a:rPr dirty="0" err="1"/>
              <a:t>этого</a:t>
            </a:r>
            <a:r>
              <a:rPr dirty="0"/>
              <a:t> </a:t>
            </a:r>
            <a:r>
              <a:rPr dirty="0" err="1"/>
              <a:t>периода</a:t>
            </a:r>
            <a:r>
              <a:rPr dirty="0"/>
              <a:t> </a:t>
            </a:r>
            <a:r>
              <a:rPr dirty="0" err="1"/>
              <a:t>отечественной</a:t>
            </a:r>
            <a:r>
              <a:rPr dirty="0"/>
              <a:t> </a:t>
            </a:r>
            <a:r>
              <a:rPr dirty="0" err="1"/>
              <a:t>истории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последовавшие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ним</a:t>
            </a:r>
            <a:r>
              <a:rPr dirty="0"/>
              <a:t> </a:t>
            </a:r>
            <a:r>
              <a:rPr dirty="0" err="1"/>
              <a:t>события</a:t>
            </a:r>
            <a:r>
              <a:rPr dirty="0"/>
              <a:t>»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Постановка задач…"/>
          <p:cNvSpPr txBox="1"/>
          <p:nvPr/>
        </p:nvSpPr>
        <p:spPr>
          <a:xfrm>
            <a:off x="92401" y="703580"/>
            <a:ext cx="8959198" cy="358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 b="1">
                <a:latin typeface="Charter"/>
                <a:ea typeface="Charter"/>
                <a:cs typeface="Charter"/>
                <a:sym typeface="Charter"/>
              </a:defRPr>
            </a:pPr>
            <a:r>
              <a:t>Постановка задач</a:t>
            </a:r>
          </a:p>
          <a:p>
            <a:pPr algn="ctr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r>
              <a:t>Пример высказывания:</a:t>
            </a:r>
          </a:p>
          <a:p>
            <a:pPr algn="just" defTabSz="457200">
              <a:defRPr sz="2000" i="1">
                <a:latin typeface="Charter"/>
                <a:ea typeface="Charter"/>
                <a:cs typeface="Charter"/>
                <a:sym typeface="Charter"/>
              </a:defRPr>
            </a:pPr>
            <a:r>
              <a:t>«Если внутреннюю политику Петра III можно объяснить предыдущими наработками елизаветинского окружения, то внешняя политика – это сугубо личный выбор монарха, не отвечавший геополитическим интересам России» (В.В. Кириллов).</a:t>
            </a:r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Постановка задач…"/>
          <p:cNvSpPr txBox="1"/>
          <p:nvPr/>
        </p:nvSpPr>
        <p:spPr>
          <a:xfrm>
            <a:off x="92401" y="386080"/>
            <a:ext cx="8959198" cy="372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b="1">
                <a:latin typeface="Charter"/>
                <a:ea typeface="Charter"/>
                <a:cs typeface="Charter"/>
                <a:sym typeface="Charter"/>
              </a:defRPr>
            </a:pPr>
            <a:r>
              <a:t>Постановка задач</a:t>
            </a:r>
          </a:p>
          <a:p>
            <a:pPr algn="ctr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rPr u="sng"/>
              <a:t>Проблема: </a:t>
            </a:r>
            <a:r>
              <a:t>Оценка политики Петра III и его влияния на развитие России в середине XVIII.</a:t>
            </a:r>
          </a:p>
          <a:p>
            <a:pPr algn="just" defTabSz="457200">
              <a:defRPr u="sng">
                <a:latin typeface="Charter"/>
                <a:ea typeface="Charter"/>
                <a:cs typeface="Charter"/>
                <a:sym typeface="Charter"/>
              </a:defRPr>
            </a:pPr>
            <a:r>
              <a:t>Задачи: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>1. Проанализировать основные направления внутренней политики Елизаветы Петровны;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>2. Рассмотреть внутреннюю политику Петра III и сравнить внутриполитический курс Елизаветы и Петра III;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</p:txBody>
      </p:sp>
      <p:sp>
        <p:nvSpPr>
          <p:cNvPr id="126" name="3. Проанализировать внешнюю политику Петра III;…"/>
          <p:cNvSpPr txBox="1"/>
          <p:nvPr/>
        </p:nvSpPr>
        <p:spPr>
          <a:xfrm>
            <a:off x="49815" y="2951479"/>
            <a:ext cx="5304369" cy="176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>3. Проанализировать внешнюю политику Петра III;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>рассмотреть геополитические интересы России и дать общую оценку значения внешней политики Петра III в контексте этих интересов.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Постановка задач…"/>
          <p:cNvSpPr txBox="1"/>
          <p:nvPr/>
        </p:nvSpPr>
        <p:spPr>
          <a:xfrm>
            <a:off x="92401" y="703580"/>
            <a:ext cx="8959198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1700" b="1">
                <a:latin typeface="Charter"/>
                <a:ea typeface="Charter"/>
                <a:cs typeface="Charter"/>
                <a:sym typeface="Charter"/>
              </a:defRPr>
            </a:pPr>
            <a:r>
              <a:t>Постановка задач</a:t>
            </a:r>
          </a:p>
          <a:p>
            <a:pPr algn="ctr" defTabSz="457200">
              <a:defRPr sz="17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 sz="1700">
                <a:latin typeface="Charter"/>
                <a:ea typeface="Charter"/>
                <a:cs typeface="Charter"/>
                <a:sym typeface="Charter"/>
              </a:defRPr>
            </a:pPr>
            <a:r>
              <a:t>Пример высказывания:</a:t>
            </a:r>
          </a:p>
          <a:p>
            <a:pPr algn="just" defTabSz="457200">
              <a:defRPr sz="1700" i="1">
                <a:latin typeface="Charter"/>
                <a:ea typeface="Charter"/>
                <a:cs typeface="Charter"/>
                <a:sym typeface="Charter"/>
              </a:defRPr>
            </a:pPr>
            <a:r>
              <a:t>«Цепкий, неразборчивый в средствах и жестокий, Василий II, казалось, не обладал качествами хорошего правителя, и все же у него была определенная цель, направлявшая его политику: объединение всех владений московской ветви рода Рюриковичей под единым правлением... К концу своего правления он достиг этой основной цели. Были заложены основания, на которых вскоре должно было быть воздвигнуто могучее здание московского царизма» (Г.В. Вернадский). </a:t>
            </a:r>
          </a:p>
          <a:p>
            <a:pPr algn="just" defTabSz="457200">
              <a:defRPr sz="2000" i="1"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defTabSz="457200">
              <a:defRPr sz="2000">
                <a:latin typeface="Charter"/>
                <a:ea typeface="Charter"/>
                <a:cs typeface="Charter"/>
                <a:sym typeface="Charte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Постановка задач…"/>
          <p:cNvSpPr txBox="1"/>
          <p:nvPr/>
        </p:nvSpPr>
        <p:spPr>
          <a:xfrm>
            <a:off x="92401" y="386079"/>
            <a:ext cx="8959198" cy="547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b="1">
                <a:latin typeface="Charter"/>
                <a:ea typeface="Charter"/>
                <a:cs typeface="Charter"/>
                <a:sym typeface="Charter"/>
              </a:defRPr>
            </a:pPr>
            <a:r>
              <a:t>Постановка задач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rPr u="sng"/>
              <a:t>Проблема: </a:t>
            </a:r>
            <a:r>
              <a:t>Значение правления Василия II для складывания централизованного государства. </a:t>
            </a:r>
            <a:endParaRPr u="sng"/>
          </a:p>
          <a:p>
            <a:pPr algn="just" defTabSz="457200">
              <a:defRPr u="sng">
                <a:latin typeface="Charter"/>
                <a:ea typeface="Charter"/>
                <a:cs typeface="Charter"/>
                <a:sym typeface="Charter"/>
              </a:defRPr>
            </a:pPr>
            <a:r>
              <a:t>Задачи: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>1. Проанализировать личные качества Василия II и используемые им политические методы;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>2. Рассмотреть цели политики Василия II;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>3. Сравнить положение Московского княжества в начале и в конце правления Василия II;</a:t>
            </a: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/>
            </a:r>
            <a:br/>
            <a:endParaRPr sz="1200">
              <a:latin typeface="Times"/>
              <a:ea typeface="Times"/>
              <a:cs typeface="Times"/>
              <a:sym typeface="Times"/>
            </a:endParaRP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/>
            </a:r>
            <a:br/>
            <a:endParaRPr sz="1200">
              <a:latin typeface="Times"/>
              <a:ea typeface="Times"/>
              <a:cs typeface="Times"/>
              <a:sym typeface="Times"/>
            </a:endParaRPr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/>
            </a:r>
            <a:br/>
            <a:endParaRPr/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  <a:p>
            <a:pPr algn="just" defTabSz="457200">
              <a:defRPr>
                <a:latin typeface="Charter"/>
                <a:ea typeface="Charter"/>
                <a:cs typeface="Charter"/>
                <a:sym typeface="Charter"/>
              </a:defRPr>
            </a:pPr>
            <a:endParaRPr/>
          </a:p>
        </p:txBody>
      </p:sp>
      <p:sp>
        <p:nvSpPr>
          <p:cNvPr id="131" name="4. Рассмотреть основы складывания централизованного Российского государства и показать значение деятельности Василия II в этом историческом контексте."/>
          <p:cNvSpPr txBox="1"/>
          <p:nvPr/>
        </p:nvSpPr>
        <p:spPr>
          <a:xfrm>
            <a:off x="91555" y="3256280"/>
            <a:ext cx="5258592" cy="166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>4. Рассмотреть основы складывания централизованного Российского государства и показать значение деятельности Василия II в этом историческом контексте.</a:t>
            </a:r>
            <a:br/>
            <a:endParaRPr sz="1200">
              <a:latin typeface="Times"/>
              <a:ea typeface="Times"/>
              <a:cs typeface="Times"/>
              <a:sym typeface="Times"/>
            </a:endParaRPr>
          </a:p>
          <a:p>
            <a:pPr algn="just">
              <a:defRPr>
                <a:latin typeface="Charter"/>
                <a:ea typeface="Charter"/>
                <a:cs typeface="Charter"/>
                <a:sym typeface="Charter"/>
              </a:defRPr>
            </a:pPr>
            <a:r>
              <a:t>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913</Words>
  <Application>Microsoft Office PowerPoint</Application>
  <PresentationFormat>Экран (16:9)</PresentationFormat>
  <Paragraphs>135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Елена Кудрявцева</cp:lastModifiedBy>
  <cp:revision>1</cp:revision>
  <dcterms:modified xsi:type="dcterms:W3CDTF">2020-01-09T10:47:58Z</dcterms:modified>
</cp:coreProperties>
</file>