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Roboto Black"/>
      <p:bold r:id="rId37"/>
      <p:boldItalic r:id="rId38"/>
    </p:embeddedFont>
    <p:embeddedFont>
      <p:font typeface="Roboto"/>
      <p:regular r:id="rId39"/>
      <p:bold r:id="rId40"/>
      <p:italic r:id="rId41"/>
      <p:boldItalic r:id="rId42"/>
    </p:embeddedFont>
    <p:embeddedFont>
      <p:font typeface="Proxima Nova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7" roundtripDataSignature="AMtx7mgaRtrn70eOEXeN31qZnFM0p9iS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.fntdata"/><Relationship Id="rId20" Type="http://schemas.openxmlformats.org/officeDocument/2006/relationships/slide" Target="slides/slide15.xml"/><Relationship Id="rId42" Type="http://schemas.openxmlformats.org/officeDocument/2006/relationships/font" Target="fonts/Roboto-boldItalic.fntdata"/><Relationship Id="rId41" Type="http://schemas.openxmlformats.org/officeDocument/2006/relationships/font" Target="fonts/Roboto-italic.fntdata"/><Relationship Id="rId22" Type="http://schemas.openxmlformats.org/officeDocument/2006/relationships/slide" Target="slides/slide17.xml"/><Relationship Id="rId44" Type="http://schemas.openxmlformats.org/officeDocument/2006/relationships/font" Target="fonts/ProximaNova-bold.fntdata"/><Relationship Id="rId21" Type="http://schemas.openxmlformats.org/officeDocument/2006/relationships/slide" Target="slides/slide16.xml"/><Relationship Id="rId43" Type="http://schemas.openxmlformats.org/officeDocument/2006/relationships/font" Target="fonts/ProximaNova-regular.fntdata"/><Relationship Id="rId24" Type="http://schemas.openxmlformats.org/officeDocument/2006/relationships/slide" Target="slides/slide19.xml"/><Relationship Id="rId46" Type="http://schemas.openxmlformats.org/officeDocument/2006/relationships/font" Target="fonts/ProximaNova-boldItalic.fntdata"/><Relationship Id="rId23" Type="http://schemas.openxmlformats.org/officeDocument/2006/relationships/slide" Target="slides/slide18.xml"/><Relationship Id="rId45" Type="http://schemas.openxmlformats.org/officeDocument/2006/relationships/font" Target="fonts/ProximaNova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customschemas.google.com/relationships/presentationmetadata" Target="meta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Black-bold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Roboto-regular.fntdata"/><Relationship Id="rId16" Type="http://schemas.openxmlformats.org/officeDocument/2006/relationships/slide" Target="slides/slide11.xml"/><Relationship Id="rId38" Type="http://schemas.openxmlformats.org/officeDocument/2006/relationships/font" Target="fonts/RobotoBlack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2dbce4c9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2d2dbce4c9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d2dbce4c9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2d2dbce4c9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d2dbce4c9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2d2dbce4c9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d2dbce4c99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2d2dbce4c99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d2dbce4c9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2d2dbce4c9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d2dbce4c9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2d2dbce4c9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d2dbce4c99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2d2dbce4c9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d2dbce4c99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2d2dbce4c99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d2dbce4c99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2d2dbce4c99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242ca1e41a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2242ca1e41a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242ca1e4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2242ca1e4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242ca1e41a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2242ca1e41a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242ca1e41a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2242ca1e41a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242ca1e41a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2242ca1e41a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242ca1e41a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2242ca1e41a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242ca1e41a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2242ca1e41a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242ca1e41a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2242ca1e41a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d2dbce4c99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2d2dbce4c99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242ca1e41a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2242ca1e41a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242ca1e41a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2242ca1e41a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242ca1e41a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2242ca1e41a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242ca1e41a_0_5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2242ca1e41a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242ca1e41a_0_4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g2242ca1e41a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3" name="Google Shape;31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d2dbce4c99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2d2dbce4c9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42ca1e41a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2242ca1e41a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d2dbce4c9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2d2dbce4c9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d2dbce4c9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2d2dbce4c9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d2dbce4c9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2d2dbce4c9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d2dbce4c9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2d2dbce4c9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" name="Google Shape;15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28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9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2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3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242ca1e41a_0_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g2242ca1e41a_0_10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21" name="Google Shape;21;g2242ca1e41a_0_1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242ca1e41a_0_5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g2242ca1e41a_0_53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5" name="Google Shape;25;g2242ca1e41a_0_53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6" name="Google Shape;26;g2242ca1e41a_0_5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1648061945(1).jpg" id="37" name="Google Shape;3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5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2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5" name="Google Shape;55;p2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2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7" name="Google Shape;57;p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1648061945(1).jpg" id="11" name="Google Shape;11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titul.ru/audio/94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ethnologue.com/insights/ethnologue200/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www.englishteachers.ru/shop" TargetMode="External"/><Relationship Id="rId4" Type="http://schemas.openxmlformats.org/officeDocument/2006/relationships/hyperlink" Target="https://www.ozon.ru/seller/izdatelstvo-titul-6954/knigi-16500/" TargetMode="External"/><Relationship Id="rId5" Type="http://schemas.openxmlformats.org/officeDocument/2006/relationships/hyperlink" Target="https://www.wildberries.ru/brands/izdatelstvo-titul" TargetMode="External"/></Relationships>
</file>

<file path=ppt/slides/_rels/slide31.xml.rels><?xml version="1.0" encoding="UTF-8" standalone="yes"?><Relationships xmlns="http://schemas.openxmlformats.org/package/2006/relationships"><Relationship Id="rId20" Type="http://schemas.openxmlformats.org/officeDocument/2006/relationships/image" Target="../media/image29.png"/><Relationship Id="rId11" Type="http://schemas.openxmlformats.org/officeDocument/2006/relationships/hyperlink" Target="https://ds.1sept.ru/" TargetMode="External"/><Relationship Id="rId10" Type="http://schemas.openxmlformats.org/officeDocument/2006/relationships/image" Target="../media/image19.png"/><Relationship Id="rId13" Type="http://schemas.openxmlformats.org/officeDocument/2006/relationships/hyperlink" Target="https://urok.1sept.ru/" TargetMode="External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t.me/pervoesent" TargetMode="External"/><Relationship Id="rId4" Type="http://schemas.openxmlformats.org/officeDocument/2006/relationships/image" Target="../media/image22.png"/><Relationship Id="rId9" Type="http://schemas.openxmlformats.org/officeDocument/2006/relationships/hyperlink" Target="https://vk.com/digital.september" TargetMode="External"/><Relationship Id="rId15" Type="http://schemas.openxmlformats.org/officeDocument/2006/relationships/hyperlink" Target="https://video.1sept.ru/" TargetMode="External"/><Relationship Id="rId14" Type="http://schemas.openxmlformats.org/officeDocument/2006/relationships/image" Target="../media/image25.png"/><Relationship Id="rId17" Type="http://schemas.openxmlformats.org/officeDocument/2006/relationships/hyperlink" Target="https://1sept.ru/" TargetMode="External"/><Relationship Id="rId16" Type="http://schemas.openxmlformats.org/officeDocument/2006/relationships/image" Target="../media/image27.png"/><Relationship Id="rId5" Type="http://schemas.openxmlformats.org/officeDocument/2006/relationships/hyperlink" Target="https://ok.ru/digital.september" TargetMode="External"/><Relationship Id="rId19" Type="http://schemas.openxmlformats.org/officeDocument/2006/relationships/hyperlink" Target="https://edu.1sept.ru/" TargetMode="External"/><Relationship Id="rId6" Type="http://schemas.openxmlformats.org/officeDocument/2006/relationships/image" Target="../media/image17.png"/><Relationship Id="rId18" Type="http://schemas.openxmlformats.org/officeDocument/2006/relationships/image" Target="../media/image33.png"/><Relationship Id="rId7" Type="http://schemas.openxmlformats.org/officeDocument/2006/relationships/hyperlink" Target="https://www.youtube.com/user/PervoeSentyabrya" TargetMode="External"/><Relationship Id="rId8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edsoo.ru/wp-content/uploads/2024/07/04_inf_metod-pismo-inyaz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type="ctrTitle"/>
          </p:nvPr>
        </p:nvSpPr>
        <p:spPr>
          <a:xfrm>
            <a:off x="685800" y="1597827"/>
            <a:ext cx="7772400" cy="15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3259"/>
              <a:t>О России по-английски: </a:t>
            </a:r>
            <a:endParaRPr sz="3259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3259"/>
              <a:t>зачем и как формировать межкультурную компетенцию с учетом реалий ОГЭ, ЕГЭ </a:t>
            </a:r>
            <a:endParaRPr sz="3259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3259"/>
              <a:t>и мировой обстановки</a:t>
            </a:r>
            <a:endParaRPr sz="1000" u="sng">
              <a:solidFill>
                <a:srgbClr val="00558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259"/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1371600" y="3547950"/>
            <a:ext cx="64008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ct val="37390"/>
              <a:buNone/>
            </a:pPr>
            <a:r>
              <a:rPr lang="ru-RU" sz="2280"/>
              <a:t>А.В. Конобеев, главный редактор издательства “Титул”, академический директор Умскул, ст.н.с. ИСРО РАО, доцент МПГУ</a:t>
            </a:r>
            <a:endParaRPr sz="228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d2dbce4c99_0_33"/>
          <p:cNvSpPr txBox="1"/>
          <p:nvPr>
            <p:ph type="title"/>
          </p:nvPr>
        </p:nvSpPr>
        <p:spPr>
          <a:xfrm>
            <a:off x="1192675" y="195000"/>
            <a:ext cx="7639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822"/>
              <a:buFont typeface="Proxima Nova"/>
              <a:buNone/>
            </a:pPr>
            <a:r>
              <a:rPr lang="ru-RU" sz="3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ОГЭ и ЕГЭ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0" name="Google Shape;150;g2d2dbce4c99_0_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ru-RU" sz="2500"/>
              <a:t>Примеры вопросов:</a:t>
            </a:r>
            <a:endParaRPr sz="2500"/>
          </a:p>
          <a:p>
            <a:pPr indent="-355085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992"/>
              <a:buChar char="●"/>
            </a:pPr>
            <a:r>
              <a:rPr lang="ru-RU" sz="1991"/>
              <a:t>What Russian writers do you admire, and why?</a:t>
            </a:r>
            <a:endParaRPr sz="1991"/>
          </a:p>
          <a:p>
            <a:pPr indent="-355085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992"/>
              <a:buChar char="●"/>
            </a:pPr>
            <a:r>
              <a:rPr lang="ru-RU" sz="1991"/>
              <a:t>What Russian books would you recommend a foreign friend to read?</a:t>
            </a:r>
            <a:endParaRPr sz="1991"/>
          </a:p>
          <a:p>
            <a:pPr indent="-355085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992"/>
              <a:buChar char="●"/>
            </a:pPr>
            <a:r>
              <a:rPr lang="ru-RU" sz="1991"/>
              <a:t> What places in Russia would you like to visit?</a:t>
            </a:r>
            <a:endParaRPr sz="1991"/>
          </a:p>
          <a:p>
            <a:pPr indent="-355085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992"/>
              <a:buChar char="●"/>
            </a:pPr>
            <a:r>
              <a:rPr lang="ru-RU" sz="1991"/>
              <a:t>Is St. Petersburg popular among foreign and local tourists, and why?</a:t>
            </a:r>
            <a:endParaRPr sz="1991"/>
          </a:p>
          <a:p>
            <a:pPr indent="-355085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992"/>
              <a:buChar char="●"/>
            </a:pPr>
            <a:r>
              <a:rPr lang="ru-RU" sz="1991"/>
              <a:t>I know many people in Russia have dachas. Why do people want to have a dacha? What do they usually do there?</a:t>
            </a:r>
            <a:endParaRPr sz="1991"/>
          </a:p>
          <a:p>
            <a:pPr indent="-355085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992"/>
              <a:buChar char="●"/>
            </a:pPr>
            <a:r>
              <a:rPr lang="ru-RU" sz="1991"/>
              <a:t>Are there any endangered animals in Russia and what are these? </a:t>
            </a:r>
            <a:endParaRPr i="1" sz="841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d2dbce4c99_0_41"/>
          <p:cNvSpPr txBox="1"/>
          <p:nvPr>
            <p:ph type="title"/>
          </p:nvPr>
        </p:nvSpPr>
        <p:spPr>
          <a:xfrm>
            <a:off x="1192675" y="195000"/>
            <a:ext cx="7639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822"/>
              <a:buFont typeface="Proxima Nova"/>
              <a:buNone/>
            </a:pPr>
            <a:r>
              <a:rPr lang="ru-RU" sz="3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Что нужно чтобы научить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6" name="Google Shape;156;g2d2dbce4c99_0_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085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992"/>
              <a:buChar char="●"/>
            </a:pPr>
            <a:r>
              <a:rPr lang="ru-RU" sz="2500"/>
              <a:t>Соответствующее, интересное для школьников содержание о России в учебниках и учебных пособиях, позволяющее активировать фоновые знания и использовать их в общении</a:t>
            </a:r>
            <a:endParaRPr sz="2500"/>
          </a:p>
          <a:p>
            <a:pPr indent="-355085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992"/>
              <a:buChar char="●"/>
            </a:pPr>
            <a:r>
              <a:rPr lang="ru-RU" sz="2500"/>
              <a:t>Тренировка в общении, направленная на применение знаний о родной стране в коммуникации</a:t>
            </a:r>
            <a:endParaRPr sz="2500"/>
          </a:p>
          <a:p>
            <a:pPr indent="-355085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992"/>
              <a:buChar char="●"/>
            </a:pPr>
            <a:r>
              <a:rPr lang="ru-RU" sz="2500"/>
              <a:t>Интересная информация, позволяющая школьникам увидеть ценность родной страны и культуры, в том числе глазами иностранцев </a:t>
            </a:r>
            <a:endParaRPr i="1" sz="841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d2dbce4c99_0_48"/>
          <p:cNvSpPr txBox="1"/>
          <p:nvPr>
            <p:ph type="title"/>
          </p:nvPr>
        </p:nvSpPr>
        <p:spPr>
          <a:xfrm>
            <a:off x="1192675" y="195000"/>
            <a:ext cx="7639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822"/>
              <a:buFont typeface="Proxima Nova"/>
              <a:buNone/>
            </a:pPr>
            <a:r>
              <a:rPr lang="ru-RU" sz="3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Несколько примеров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2" name="Google Shape;162;g2d2dbce4c99_0_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085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992"/>
              <a:buChar char="●"/>
            </a:pPr>
            <a:r>
              <a:rPr lang="ru-RU" sz="2500"/>
              <a:t>Серия книг для чтения Read Up</a:t>
            </a:r>
            <a:endParaRPr sz="2500"/>
          </a:p>
          <a:p>
            <a:pPr indent="-355085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992"/>
              <a:buChar char="●"/>
            </a:pPr>
            <a:r>
              <a:rPr lang="ru-RU" sz="2500"/>
              <a:t>Новое пособие Good News</a:t>
            </a:r>
            <a:endParaRPr sz="2500"/>
          </a:p>
          <a:p>
            <a:pPr indent="-355085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992"/>
              <a:buChar char="●"/>
            </a:pPr>
            <a:r>
              <a:rPr lang="ru-RU" sz="2500"/>
              <a:t>Новые пособия для подготовки к ЕГЭ (серия книг Р.В, Наугольной и др.) </a:t>
            </a:r>
            <a:endParaRPr i="1" sz="841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d2dbce4c99_0_53"/>
          <p:cNvSpPr txBox="1"/>
          <p:nvPr>
            <p:ph type="title"/>
          </p:nvPr>
        </p:nvSpPr>
        <p:spPr>
          <a:xfrm>
            <a:off x="457200" y="205978"/>
            <a:ext cx="82296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822"/>
              <a:buFont typeface="Proxima Nova"/>
              <a:buNone/>
            </a:pPr>
            <a:r>
              <a:rPr lang="ru-RU" sz="3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Reaf Up 6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8" name="Google Shape;168;g2d2dbce4c99_0_53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i="1" sz="841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g2d2dbce4c99_0_53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g2d2dbce4c99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7847" y="912475"/>
            <a:ext cx="2677950" cy="368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d2dbce4c99_0_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7400" y="918073"/>
            <a:ext cx="2677950" cy="367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d2dbce4c99_0_61"/>
          <p:cNvSpPr txBox="1"/>
          <p:nvPr>
            <p:ph type="title"/>
          </p:nvPr>
        </p:nvSpPr>
        <p:spPr>
          <a:xfrm>
            <a:off x="457200" y="205978"/>
            <a:ext cx="82296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822"/>
              <a:buFont typeface="Proxima Nova"/>
              <a:buNone/>
            </a:pPr>
            <a:r>
              <a:rPr lang="ru-RU" sz="3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Reaf Up 6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7" name="Google Shape;177;g2d2dbce4c99_0_61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i="1" sz="841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g2d2dbce4c99_0_61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g2d2dbce4c99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1847" y="742900"/>
            <a:ext cx="6536876" cy="404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d2dbce4c99_0_70"/>
          <p:cNvSpPr txBox="1"/>
          <p:nvPr>
            <p:ph type="title"/>
          </p:nvPr>
        </p:nvSpPr>
        <p:spPr>
          <a:xfrm>
            <a:off x="457200" y="205978"/>
            <a:ext cx="82296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822"/>
              <a:buFont typeface="Proxima Nova"/>
              <a:buNone/>
            </a:pPr>
            <a:r>
              <a:rPr lang="ru-RU" sz="3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Reaf Up 6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5" name="Google Shape;185;g2d2dbce4c99_0_70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i="1" sz="841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g2d2dbce4c99_0_70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g2d2dbce4c99_0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325" y="766276"/>
            <a:ext cx="4303350" cy="389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d2dbce4c99_0_78"/>
          <p:cNvSpPr txBox="1"/>
          <p:nvPr>
            <p:ph type="title"/>
          </p:nvPr>
        </p:nvSpPr>
        <p:spPr>
          <a:xfrm>
            <a:off x="457200" y="205978"/>
            <a:ext cx="82296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822"/>
              <a:buFont typeface="Proxima Nova"/>
              <a:buNone/>
            </a:pPr>
            <a:r>
              <a:rPr lang="ru-RU" sz="3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Reaf Up 6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3" name="Google Shape;193;g2d2dbce4c99_0_78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i="1" sz="841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g2d2dbce4c99_0_78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g2d2dbce4c99_0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450" y="704401"/>
            <a:ext cx="4303350" cy="389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2d2dbce4c99_0_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0" y="611425"/>
            <a:ext cx="3048600" cy="417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d2dbce4c99_0_86"/>
          <p:cNvSpPr txBox="1"/>
          <p:nvPr>
            <p:ph type="title"/>
          </p:nvPr>
        </p:nvSpPr>
        <p:spPr>
          <a:xfrm>
            <a:off x="457200" y="205978"/>
            <a:ext cx="82296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822"/>
              <a:buFont typeface="Proxima Nova"/>
              <a:buNone/>
            </a:pPr>
            <a:r>
              <a:rPr lang="ru-RU" sz="3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Reaf Up 6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2" name="Google Shape;202;g2d2dbce4c99_0_86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i="1" sz="841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g2d2dbce4c99_0_86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g2d2dbce4c99_0_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500" y="687625"/>
            <a:ext cx="3000400" cy="408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d2dbce4c99_0_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5213" y="652550"/>
            <a:ext cx="5534025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d2dbce4c99_0_96"/>
          <p:cNvSpPr txBox="1"/>
          <p:nvPr>
            <p:ph type="title"/>
          </p:nvPr>
        </p:nvSpPr>
        <p:spPr>
          <a:xfrm>
            <a:off x="457200" y="205978"/>
            <a:ext cx="82296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822"/>
              <a:buFont typeface="Proxima Nova"/>
              <a:buNone/>
            </a:pPr>
            <a:r>
              <a:rPr lang="ru-RU" sz="3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Reaf Up 6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1" name="Google Shape;211;g2d2dbce4c99_0_96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i="1" sz="841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g2d2dbce4c99_0_96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g2d2dbce4c99_0_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25" y="669373"/>
            <a:ext cx="4553275" cy="416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2d2dbce4c99_0_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3711" y="1200150"/>
            <a:ext cx="4452189" cy="31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242ca1e41a_0_308"/>
          <p:cNvSpPr txBox="1"/>
          <p:nvPr>
            <p:ph type="title"/>
          </p:nvPr>
        </p:nvSpPr>
        <p:spPr>
          <a:xfrm>
            <a:off x="2335675" y="87825"/>
            <a:ext cx="665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3359">
                <a:solidFill>
                  <a:schemeClr val="lt1"/>
                </a:solidFill>
              </a:rPr>
              <a:t>Родная страна и иностранный язык</a:t>
            </a:r>
            <a:endParaRPr sz="3359">
              <a:solidFill>
                <a:schemeClr val="lt1"/>
              </a:solidFill>
            </a:endParaRPr>
          </a:p>
        </p:txBody>
      </p:sp>
      <p:sp>
        <p:nvSpPr>
          <p:cNvPr id="220" name="Google Shape;220;g2242ca1e41a_0_30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2242ca1e41a_0_308"/>
          <p:cNvSpPr txBox="1"/>
          <p:nvPr>
            <p:ph idx="2" type="body"/>
          </p:nvPr>
        </p:nvSpPr>
        <p:spPr>
          <a:xfrm>
            <a:off x="3657275" y="811675"/>
            <a:ext cx="4996500" cy="3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852"/>
              <a:buNone/>
            </a:pPr>
            <a:r>
              <a:rPr lang="ru-RU" sz="1285"/>
              <a:t>Учебное пособие адресовано учащимся 9-го класса,</a:t>
            </a:r>
            <a:endParaRPr sz="1285"/>
          </a:p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ru-RU" sz="1285"/>
              <a:t>изучающим английский язык в школе как основной</a:t>
            </a:r>
            <a:endParaRPr sz="1285"/>
          </a:p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ru-RU" sz="1285"/>
              <a:t>иностранный. Тематическое содержание пособия</a:t>
            </a:r>
            <a:endParaRPr sz="1285"/>
          </a:p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ru-RU" sz="1285"/>
              <a:t>полностью соответствует требованиям Федеральной образовательной программы и позволяет овладеть всеми видами языковой коммуникативной деятельности для подготовки к сдаче государственной итоговой аттестации.</a:t>
            </a:r>
            <a:endParaRPr sz="1285"/>
          </a:p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ru-RU" sz="1285"/>
              <a:t>Материалы пособия реализуют межпредметные связи, позволяя в процессе изучения английского языка углубить знания по истории и элементам обществознания.</a:t>
            </a:r>
            <a:endParaRPr sz="1285"/>
          </a:p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ru-RU" sz="1285"/>
              <a:t>Тексты и упражнения пособия дают школьникам возможность получить современные знания с учетом реальных жизненных ситуаций, традиционных духовно-нравственных ценностей</a:t>
            </a:r>
            <a:endParaRPr sz="1285"/>
          </a:p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ru-RU" sz="1285"/>
              <a:t>и культурно-исторических традиций.</a:t>
            </a:r>
            <a:endParaRPr sz="1285"/>
          </a:p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ru-RU" sz="1285"/>
              <a:t>Аудиоприложение можно скачать бесплатно, со-</a:t>
            </a:r>
            <a:endParaRPr sz="1285"/>
          </a:p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ru-RU" sz="1285"/>
              <a:t>сканировав QR-код с обложки или пройдя по ссылке:</a:t>
            </a:r>
            <a:endParaRPr sz="1285"/>
          </a:p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852"/>
              <a:buNone/>
            </a:pPr>
            <a:r>
              <a:rPr lang="ru-RU" sz="1285" u="sng">
                <a:solidFill>
                  <a:schemeClr val="hlink"/>
                </a:solidFill>
                <a:hlinkClick r:id="rId3"/>
              </a:rPr>
              <a:t>www.titul.ru/audio/94</a:t>
            </a:r>
            <a:endParaRPr sz="1285"/>
          </a:p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285"/>
              <a:t>Рекомендовано Научно-методическим советом по иностранным языкам МГИМО МИД России (протокол № 2 от 21.11.2023)</a:t>
            </a:r>
            <a:endParaRPr b="1" sz="1285"/>
          </a:p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t/>
            </a:r>
            <a:endParaRPr sz="1285"/>
          </a:p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185"/>
          </a:p>
        </p:txBody>
      </p:sp>
      <p:pic>
        <p:nvPicPr>
          <p:cNvPr id="222" name="Google Shape;222;g2242ca1e41a_0_3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0496" y="1017725"/>
            <a:ext cx="2706680" cy="375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242ca1e41a_0_0"/>
          <p:cNvSpPr txBox="1"/>
          <p:nvPr>
            <p:ph type="title"/>
          </p:nvPr>
        </p:nvSpPr>
        <p:spPr>
          <a:xfrm>
            <a:off x="1240300" y="99750"/>
            <a:ext cx="759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>
                <a:solidFill>
                  <a:schemeClr val="lt1"/>
                </a:solidFill>
              </a:rPr>
              <a:t>Изменения и опасения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2" name="Google Shape;102;g2242ca1e41a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41656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AutoNum type="arabicPeriod"/>
            </a:pPr>
            <a:r>
              <a:rPr lang="ru-RU"/>
              <a:t>Переориентация в международных отношениях на страны Азии, Латинской Америки и Африки</a:t>
            </a:r>
            <a:endParaRPr/>
          </a:p>
          <a:p>
            <a:pPr indent="-41656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AutoNum type="arabicPeriod"/>
            </a:pPr>
            <a:r>
              <a:rPr lang="ru-RU"/>
              <a:t>Призывы к отмене ЕГЭ</a:t>
            </a:r>
            <a:endParaRPr/>
          </a:p>
          <a:p>
            <a:pPr indent="-41656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AutoNum type="arabicPeriod"/>
            </a:pPr>
            <a:r>
              <a:rPr lang="ru-RU"/>
              <a:t>Регулярные слухи о сокращении часов, отказ от обязательного изучения второго иностранного языка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ru-RU"/>
              <a:t>Давайте разберемся!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242ca1e41a_0_315"/>
          <p:cNvSpPr txBox="1"/>
          <p:nvPr>
            <p:ph type="title"/>
          </p:nvPr>
        </p:nvSpPr>
        <p:spPr>
          <a:xfrm>
            <a:off x="2288100" y="135450"/>
            <a:ext cx="654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2960">
                <a:solidFill>
                  <a:schemeClr val="lt1"/>
                </a:solidFill>
              </a:rPr>
              <a:t>Good News (М. Бурова, М. Тарновская)</a:t>
            </a:r>
            <a:endParaRPr sz="2960">
              <a:solidFill>
                <a:schemeClr val="lt1"/>
              </a:solidFill>
            </a:endParaRPr>
          </a:p>
        </p:txBody>
      </p:sp>
      <p:sp>
        <p:nvSpPr>
          <p:cNvPr id="228" name="Google Shape;228;g2242ca1e41a_0_3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g2242ca1e41a_0_3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30" name="Google Shape;230;g2242ca1e41a_0_3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299" y="820575"/>
            <a:ext cx="2866150" cy="386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2242ca1e41a_0_3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16700" y="726801"/>
            <a:ext cx="2945108" cy="405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242ca1e41a_0_323"/>
          <p:cNvSpPr txBox="1"/>
          <p:nvPr>
            <p:ph type="title"/>
          </p:nvPr>
        </p:nvSpPr>
        <p:spPr>
          <a:xfrm>
            <a:off x="0" y="99725"/>
            <a:ext cx="1764300" cy="43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ru-RU" sz="2600"/>
              <a:t>Good News </a:t>
            </a:r>
            <a:endParaRPr sz="2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2600"/>
          </a:p>
        </p:txBody>
      </p:sp>
      <p:sp>
        <p:nvSpPr>
          <p:cNvPr id="237" name="Google Shape;237;g2242ca1e41a_0_3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g2242ca1e41a_0_3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39" name="Google Shape;239;g2242ca1e41a_0_3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4314" y="747650"/>
            <a:ext cx="2900137" cy="399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2242ca1e41a_0_3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4450" y="787900"/>
            <a:ext cx="2804725" cy="385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242ca1e41a_0_331"/>
          <p:cNvSpPr txBox="1"/>
          <p:nvPr>
            <p:ph type="title"/>
          </p:nvPr>
        </p:nvSpPr>
        <p:spPr>
          <a:xfrm>
            <a:off x="0" y="99725"/>
            <a:ext cx="1764300" cy="43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ru-RU" sz="2600"/>
              <a:t>Good News </a:t>
            </a:r>
            <a:endParaRPr sz="2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2600"/>
          </a:p>
        </p:txBody>
      </p:sp>
      <p:sp>
        <p:nvSpPr>
          <p:cNvPr id="246" name="Google Shape;246;g2242ca1e41a_0_3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g2242ca1e41a_0_3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48" name="Google Shape;248;g2242ca1e41a_0_3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9100" y="700438"/>
            <a:ext cx="2993299" cy="41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2242ca1e41a_0_3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2400" y="741500"/>
            <a:ext cx="2933621" cy="40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242ca1e41a_0_339"/>
          <p:cNvSpPr txBox="1"/>
          <p:nvPr>
            <p:ph type="title"/>
          </p:nvPr>
        </p:nvSpPr>
        <p:spPr>
          <a:xfrm>
            <a:off x="0" y="99725"/>
            <a:ext cx="1764300" cy="43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ru-RU" sz="2600"/>
              <a:t>Good News </a:t>
            </a:r>
            <a:endParaRPr sz="2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2600"/>
          </a:p>
        </p:txBody>
      </p:sp>
      <p:sp>
        <p:nvSpPr>
          <p:cNvPr id="255" name="Google Shape;255;g2242ca1e41a_0_33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g2242ca1e41a_0_33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57" name="Google Shape;257;g2242ca1e41a_0_3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062" y="727350"/>
            <a:ext cx="2915037" cy="401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2242ca1e41a_0_3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0100" y="727350"/>
            <a:ext cx="2969849" cy="408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242ca1e41a_0_347"/>
          <p:cNvSpPr txBox="1"/>
          <p:nvPr>
            <p:ph type="title"/>
          </p:nvPr>
        </p:nvSpPr>
        <p:spPr>
          <a:xfrm>
            <a:off x="0" y="99725"/>
            <a:ext cx="1764300" cy="43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ru-RU" sz="2600"/>
              <a:t>Good News </a:t>
            </a:r>
            <a:endParaRPr sz="2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2600"/>
          </a:p>
        </p:txBody>
      </p:sp>
      <p:sp>
        <p:nvSpPr>
          <p:cNvPr id="264" name="Google Shape;264;g2242ca1e41a_0_34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g2242ca1e41a_0_34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66" name="Google Shape;266;g2242ca1e41a_0_3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2175" y="750775"/>
            <a:ext cx="2892275" cy="398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2242ca1e41a_0_3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4449" y="750769"/>
            <a:ext cx="2892275" cy="3980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242ca1e41a_0_399"/>
          <p:cNvSpPr txBox="1"/>
          <p:nvPr>
            <p:ph type="title"/>
          </p:nvPr>
        </p:nvSpPr>
        <p:spPr>
          <a:xfrm>
            <a:off x="2228400" y="52125"/>
            <a:ext cx="660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2460">
                <a:solidFill>
                  <a:schemeClr val="lt1"/>
                </a:solidFill>
              </a:rPr>
              <a:t>Culture in Mind: vocabulary and grammar exam practice (Р.В. Наугольная)</a:t>
            </a:r>
            <a:endParaRPr sz="2460">
              <a:solidFill>
                <a:schemeClr val="lt1"/>
              </a:solidFill>
            </a:endParaRPr>
          </a:p>
        </p:txBody>
      </p:sp>
      <p:sp>
        <p:nvSpPr>
          <p:cNvPr id="273" name="Google Shape;273;g2242ca1e41a_0_399"/>
          <p:cNvSpPr txBox="1"/>
          <p:nvPr>
            <p:ph idx="1" type="body"/>
          </p:nvPr>
        </p:nvSpPr>
        <p:spPr>
          <a:xfrm>
            <a:off x="311700" y="1456750"/>
            <a:ext cx="8520600" cy="31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ru-RU"/>
              <a:t>материалы о России и странах изучаемого языка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ru-RU"/>
              <a:t>задания в формате части Грамматика и лексика ЕГЭ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ru-RU"/>
              <a:t>современная информация, интересная для подростков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ru-RU"/>
              <a:t>30 тренировочных тестов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d2dbce4c99_0_106"/>
          <p:cNvSpPr txBox="1"/>
          <p:nvPr>
            <p:ph type="title"/>
          </p:nvPr>
        </p:nvSpPr>
        <p:spPr>
          <a:xfrm>
            <a:off x="2228400" y="52125"/>
            <a:ext cx="660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2460">
                <a:solidFill>
                  <a:schemeClr val="lt1"/>
                </a:solidFill>
              </a:rPr>
              <a:t>Culture in Mind: vocabulary and grammar exam practice (Р.В. Наугольная)</a:t>
            </a:r>
            <a:endParaRPr sz="2460">
              <a:solidFill>
                <a:schemeClr val="lt1"/>
              </a:solidFill>
            </a:endParaRPr>
          </a:p>
        </p:txBody>
      </p:sp>
      <p:sp>
        <p:nvSpPr>
          <p:cNvPr id="279" name="Google Shape;279;g2d2dbce4c99_0_106"/>
          <p:cNvSpPr txBox="1"/>
          <p:nvPr>
            <p:ph idx="1" type="body"/>
          </p:nvPr>
        </p:nvSpPr>
        <p:spPr>
          <a:xfrm>
            <a:off x="311700" y="1456750"/>
            <a:ext cx="8520600" cy="31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t/>
            </a:r>
            <a:endParaRPr/>
          </a:p>
        </p:txBody>
      </p:sp>
      <p:pic>
        <p:nvPicPr>
          <p:cNvPr id="280" name="Google Shape;280;g2d2dbce4c99_0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175" y="624825"/>
            <a:ext cx="5799902" cy="413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242ca1e41a_0_404"/>
          <p:cNvSpPr txBox="1"/>
          <p:nvPr>
            <p:ph type="title"/>
          </p:nvPr>
        </p:nvSpPr>
        <p:spPr>
          <a:xfrm>
            <a:off x="2335800" y="0"/>
            <a:ext cx="6496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243"/>
              <a:buFont typeface="Arial"/>
              <a:buNone/>
            </a:pPr>
            <a:r>
              <a:rPr lang="ru-RU" sz="2460">
                <a:solidFill>
                  <a:schemeClr val="lt1"/>
                </a:solidFill>
              </a:rPr>
              <a:t>Culture in Mind: vocabulary and grammar exam practice (Р.В. Наугольная)</a:t>
            </a:r>
            <a:endParaRPr/>
          </a:p>
        </p:txBody>
      </p:sp>
      <p:sp>
        <p:nvSpPr>
          <p:cNvPr id="286" name="Google Shape;286;g2242ca1e41a_0_40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g2242ca1e41a_0_40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88" name="Google Shape;288;g2242ca1e41a_0_4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275" y="1059475"/>
            <a:ext cx="2531300" cy="360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2242ca1e41a_0_4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7677" y="982788"/>
            <a:ext cx="2639075" cy="375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2242ca1e41a_0_4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82281" y="726650"/>
            <a:ext cx="2819044" cy="401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242ca1e41a_0_413"/>
          <p:cNvSpPr txBox="1"/>
          <p:nvPr>
            <p:ph type="title"/>
          </p:nvPr>
        </p:nvSpPr>
        <p:spPr>
          <a:xfrm>
            <a:off x="2311850" y="52100"/>
            <a:ext cx="659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2560">
                <a:solidFill>
                  <a:schemeClr val="lt1"/>
                </a:solidFill>
              </a:rPr>
              <a:t>Обновленные пособия Steplighter </a:t>
            </a:r>
            <a:endParaRPr sz="256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2560">
                <a:solidFill>
                  <a:schemeClr val="lt1"/>
                </a:solidFill>
              </a:rPr>
              <a:t>по устной речи</a:t>
            </a:r>
            <a:endParaRPr sz="2560">
              <a:solidFill>
                <a:schemeClr val="lt1"/>
              </a:solidFill>
            </a:endParaRPr>
          </a:p>
        </p:txBody>
      </p:sp>
      <p:sp>
        <p:nvSpPr>
          <p:cNvPr id="296" name="Google Shape;296;g2242ca1e41a_0_4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g2242ca1e41a_0_413"/>
          <p:cNvSpPr txBox="1"/>
          <p:nvPr>
            <p:ph idx="2" type="body"/>
          </p:nvPr>
        </p:nvSpPr>
        <p:spPr>
          <a:xfrm>
            <a:off x="3466775" y="1152475"/>
            <a:ext cx="5365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ru-RU" sz="1450">
                <a:solidFill>
                  <a:schemeClr val="dk1"/>
                </a:solidFill>
                <a:highlight>
                  <a:srgbClr val="FFFFFF"/>
                </a:highlight>
              </a:rPr>
              <a:t>Серия пособий предназначена для активного развития устной речи в рамках разговорных клубов и подготовки к экзаменам. Каждое пособие включает 10 тем. Каждая тема содержит опоры для говорения в виде </a:t>
            </a:r>
            <a:r>
              <a:rPr b="1" lang="ru-RU" sz="1450">
                <a:solidFill>
                  <a:schemeClr val="dk1"/>
                </a:solidFill>
                <a:highlight>
                  <a:srgbClr val="FFFFFF"/>
                </a:highlight>
              </a:rPr>
              <a:t>вопросов 4 уровней сложности, текстов для чтения, словаря, а также упражнений на лексику и грамматику</a:t>
            </a:r>
            <a:r>
              <a:rPr lang="ru-RU" sz="1450">
                <a:solidFill>
                  <a:schemeClr val="dk1"/>
                </a:solidFill>
                <a:highlight>
                  <a:srgbClr val="FFFFFF"/>
                </a:highlight>
              </a:rPr>
              <a:t>. Задания на написание эссе и описание фотографий помогут подготовиться к устной и письменной части ЕГЭ и международным экзаменам.</a:t>
            </a:r>
            <a:endParaRPr sz="14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ru-RU" sz="1450">
                <a:solidFill>
                  <a:schemeClr val="dk1"/>
                </a:solidFill>
                <a:highlight>
                  <a:srgbClr val="FFFFFF"/>
                </a:highlight>
              </a:rPr>
              <a:t>К пособиям есть книги для учителя</a:t>
            </a:r>
            <a:endParaRPr sz="145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298" name="Google Shape;298;g2242ca1e41a_0_4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225" y="1021500"/>
            <a:ext cx="2643525" cy="37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242ca1e41a_0_420"/>
          <p:cNvSpPr txBox="1"/>
          <p:nvPr>
            <p:ph type="title"/>
          </p:nvPr>
        </p:nvSpPr>
        <p:spPr>
          <a:xfrm>
            <a:off x="2442825" y="123575"/>
            <a:ext cx="670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>
                <a:solidFill>
                  <a:schemeClr val="lt1"/>
                </a:solidFill>
              </a:rPr>
              <a:t>Также готовятся к выходу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4" name="Google Shape;304;g2242ca1e41a_0_4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40132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ru-RU"/>
              <a:t>Дополненное пособие А.П. Гулова для подготовке к олимпиадам по английскому языку</a:t>
            </a:r>
            <a:endParaRPr/>
          </a:p>
          <a:p>
            <a:pPr indent="-40132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ru-RU"/>
              <a:t>Пособие по подготовке к части Аудирование ЕГЭ И.В. Хитровой</a:t>
            </a:r>
            <a:endParaRPr/>
          </a:p>
          <a:p>
            <a:pPr indent="-40132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ru-RU"/>
              <a:t>Дополненное пособие по подготовке к устной части ОГЭ Радислава Петровича Мильруда и Инны Радиславовны Максимовой</a:t>
            </a:r>
            <a:endParaRPr/>
          </a:p>
          <a:p>
            <a:pPr indent="-40132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ru-RU"/>
              <a:t>Пособия Mishkie Vocabulary, Mishkie Phonics А. Морозова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42ca1e41a_0_538"/>
          <p:cNvSpPr txBox="1"/>
          <p:nvPr>
            <p:ph type="title"/>
          </p:nvPr>
        </p:nvSpPr>
        <p:spPr>
          <a:xfrm>
            <a:off x="1645100" y="75925"/>
            <a:ext cx="7294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-RU">
                <a:solidFill>
                  <a:schemeClr val="lt1"/>
                </a:solidFill>
              </a:rPr>
              <a:t>    Нужен ли английский язык?</a:t>
            </a:r>
            <a:endParaRPr/>
          </a:p>
        </p:txBody>
      </p:sp>
      <p:sp>
        <p:nvSpPr>
          <p:cNvPr id="108" name="Google Shape;108;g2242ca1e41a_0_5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10000"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ru-RU"/>
              <a:t>Самые популярные языки мира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AutoNum type="arabicPeriod"/>
            </a:pPr>
            <a:r>
              <a:rPr lang="ru-RU"/>
              <a:t>Английский - на нем говорят </a:t>
            </a:r>
            <a:r>
              <a:rPr b="1" lang="ru-RU"/>
              <a:t>1 миллиард 452 миллиона</a:t>
            </a:r>
            <a:r>
              <a:rPr lang="ru-RU"/>
              <a:t> человек, родным он является для </a:t>
            </a:r>
            <a:r>
              <a:rPr b="1" lang="ru-RU"/>
              <a:t>379,2 миллиона</a:t>
            </a:r>
            <a:r>
              <a:rPr lang="ru-RU"/>
              <a:t> человек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AutoNum type="arabicPeriod"/>
            </a:pPr>
            <a:r>
              <a:rPr lang="ru-RU"/>
              <a:t>Мандарин (китайский) - </a:t>
            </a:r>
            <a:r>
              <a:rPr b="1" lang="ru-RU"/>
              <a:t>1 миллиард 118 миллионов</a:t>
            </a:r>
            <a:r>
              <a:rPr lang="ru-RU"/>
              <a:t> человек, родной для </a:t>
            </a:r>
            <a:r>
              <a:rPr b="1" lang="ru-RU"/>
              <a:t>929 миллионов</a:t>
            </a:r>
            <a:endParaRPr b="1"/>
          </a:p>
          <a:p>
            <a:pPr indent="-355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AutoNum type="arabicPeriod"/>
            </a:pPr>
            <a:r>
              <a:rPr lang="ru-RU"/>
              <a:t>Хинди - 602 миллиона человек, родной для 343.9 миллионов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AutoNum type="arabicPeriod"/>
            </a:pPr>
            <a:r>
              <a:rPr lang="ru-RU"/>
              <a:t>Испанский - 548 миллионов человек, родной для 474.7 миллионов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AutoNum type="arabicPeriod"/>
            </a:pPr>
            <a:r>
              <a:rPr lang="ru-RU"/>
              <a:t>Французский - 280 миллионов человек, родной для 79.9 миллионов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ru-RU"/>
              <a:t>Русский - на 9 месте, 255 миллионов, родной для 147 миллионов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(по данным </a:t>
            </a:r>
            <a:r>
              <a:rPr lang="ru-RU" sz="1500" u="sng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https://www.ethnologue.com/insights/ethnologue200/</a:t>
            </a:r>
            <a:r>
              <a:rPr lang="ru-RU" sz="1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242ca1e41a_0_425"/>
          <p:cNvSpPr txBox="1"/>
          <p:nvPr>
            <p:ph type="title"/>
          </p:nvPr>
        </p:nvSpPr>
        <p:spPr>
          <a:xfrm>
            <a:off x="528875" y="118250"/>
            <a:ext cx="81579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1282"/>
              <a:buNone/>
            </a:pPr>
            <a:r>
              <a:rPr lang="ru-RU" sz="3900"/>
              <a:t>Где найти эти и другие материалы</a:t>
            </a:r>
            <a:endParaRPr sz="3900"/>
          </a:p>
        </p:txBody>
      </p:sp>
      <p:sp>
        <p:nvSpPr>
          <p:cNvPr id="310" name="Google Shape;310;g2242ca1e41a_0_42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46"/>
              <a:buNone/>
            </a:pPr>
            <a:r>
              <a:rPr lang="ru-RU" sz="2200" u="sng">
                <a:solidFill>
                  <a:schemeClr val="hlink"/>
                </a:solidFill>
                <a:hlinkClick r:id="rId3"/>
              </a:rPr>
              <a:t>www.englishteachers.ru/shop</a:t>
            </a:r>
            <a:r>
              <a:rPr lang="ru-RU" sz="2200"/>
              <a:t> - магазин издательства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46"/>
              <a:buNone/>
            </a:pPr>
            <a:r>
              <a:rPr lang="ru-RU" sz="2200"/>
              <a:t>titul.online - онлайн-подписка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46"/>
              <a:buNone/>
            </a:pPr>
            <a:r>
              <a:rPr lang="ru-RU" sz="2200" u="sng">
                <a:solidFill>
                  <a:schemeClr val="hlink"/>
                </a:solidFill>
                <a:hlinkClick r:id="rId4"/>
              </a:rPr>
              <a:t>https://www.ozon.ru/seller/izdatelstvo-titul-6954/knigi-16500/</a:t>
            </a:r>
            <a:r>
              <a:rPr lang="ru-RU" sz="2200"/>
              <a:t> 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46"/>
              <a:buNone/>
            </a:pPr>
            <a:r>
              <a:rPr lang="ru-RU" sz="2200" u="sng">
                <a:solidFill>
                  <a:schemeClr val="hlink"/>
                </a:solidFill>
                <a:hlinkClick r:id="rId5"/>
              </a:rPr>
              <a:t>https://www.wildberries.ru/brands/izdatelstvo-titul</a:t>
            </a:r>
            <a:r>
              <a:rPr lang="ru-RU" sz="2200"/>
              <a:t> 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46"/>
              <a:buNone/>
            </a:pPr>
            <a:r>
              <a:rPr lang="ru-RU" sz="2200"/>
              <a:t>в книжных магазинах </a:t>
            </a:r>
            <a:endParaRPr sz="2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19"/>
          <p:cNvGrpSpPr/>
          <p:nvPr/>
        </p:nvGrpSpPr>
        <p:grpSpPr>
          <a:xfrm>
            <a:off x="3143240" y="4000510"/>
            <a:ext cx="2571768" cy="542095"/>
            <a:chOff x="3071802" y="4000510"/>
            <a:chExt cx="2715540" cy="572400"/>
          </a:xfrm>
        </p:grpSpPr>
        <p:pic>
          <p:nvPicPr>
            <p:cNvPr descr="Group 39883(1).png" id="316" name="Google Shape;316;p19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71802" y="4000510"/>
              <a:ext cx="571504" cy="5715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oup 39887.png" id="317" name="Google Shape;317;p19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21494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oup 39886.png" id="318" name="Google Shape;318;p19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50056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oup 39890.png" id="319" name="Google Shape;319;p19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78618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0" name="Google Shape;320;p19"/>
          <p:cNvSpPr/>
          <p:nvPr/>
        </p:nvSpPr>
        <p:spPr>
          <a:xfrm>
            <a:off x="3050055" y="3248707"/>
            <a:ext cx="27042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CE4A1F"/>
                </a:solidFill>
                <a:latin typeface="Roboto Black"/>
                <a:ea typeface="Roboto Black"/>
                <a:cs typeface="Roboto Black"/>
                <a:sym typeface="Roboto Black"/>
              </a:rPr>
              <a:t>Наши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CE4A1F"/>
                </a:solidFill>
                <a:latin typeface="Roboto Black"/>
                <a:ea typeface="Roboto Black"/>
                <a:cs typeface="Roboto Black"/>
                <a:sym typeface="Roboto Black"/>
              </a:rPr>
              <a:t>социальные сети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1" name="Google Shape;321;p19"/>
          <p:cNvGrpSpPr/>
          <p:nvPr/>
        </p:nvGrpSpPr>
        <p:grpSpPr>
          <a:xfrm>
            <a:off x="785786" y="1500180"/>
            <a:ext cx="7572428" cy="1416787"/>
            <a:chOff x="785786" y="1500180"/>
            <a:chExt cx="7572428" cy="1416787"/>
          </a:xfrm>
        </p:grpSpPr>
        <p:grpSp>
          <p:nvGrpSpPr>
            <p:cNvPr id="322" name="Google Shape;322;p19"/>
            <p:cNvGrpSpPr/>
            <p:nvPr/>
          </p:nvGrpSpPr>
          <p:grpSpPr>
            <a:xfrm>
              <a:off x="785786" y="1500180"/>
              <a:ext cx="7572428" cy="500066"/>
              <a:chOff x="714348" y="1214428"/>
              <a:chExt cx="7572428" cy="500066"/>
            </a:xfrm>
          </p:grpSpPr>
          <p:pic>
            <p:nvPicPr>
              <p:cNvPr descr="логошвц 1.png" id="323" name="Google Shape;323;p19">
                <a:hlinkClick r:id="rId11"/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6107789" y="1214428"/>
                <a:ext cx="2178987" cy="48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Group.png" id="324" name="Google Shape;324;p19">
                <a:hlinkClick r:id="rId13"/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3357554" y="1229477"/>
                <a:ext cx="2178000" cy="4850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ogo1вебинары 1.png" id="325" name="Google Shape;325;p19">
                <a:hlinkClick r:id="rId15"/>
              </p:cNvPr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714348" y="1214428"/>
                <a:ext cx="2178000" cy="4875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6" name="Google Shape;326;p19"/>
            <p:cNvGrpSpPr/>
            <p:nvPr/>
          </p:nvGrpSpPr>
          <p:grpSpPr>
            <a:xfrm>
              <a:off x="2125678" y="2428874"/>
              <a:ext cx="4892644" cy="488093"/>
              <a:chOff x="2214546" y="2214560"/>
              <a:chExt cx="4892644" cy="488093"/>
            </a:xfrm>
          </p:grpSpPr>
          <p:pic>
            <p:nvPicPr>
              <p:cNvPr descr="logo 3.png" id="327" name="Google Shape;327;p19">
                <a:hlinkClick r:id="rId17"/>
              </p:cNvPr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4929190" y="2214560"/>
                <a:ext cx="2178000" cy="4880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ogo 2.png" id="328" name="Google Shape;328;p19">
                <a:hlinkClick r:id="rId19"/>
              </p:cNvPr>
              <p:cNvPicPr preferRelativeResize="0"/>
              <p:nvPr/>
            </p:nvPicPr>
            <p:blipFill rotWithShape="1">
              <a:blip r:embed="rId20">
                <a:alphaModFix/>
              </a:blip>
              <a:srcRect b="0" l="0" r="0" t="0"/>
              <a:stretch/>
            </p:blipFill>
            <p:spPr>
              <a:xfrm>
                <a:off x="2214546" y="2214560"/>
                <a:ext cx="2178000" cy="4870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2dbce4c99_0_1"/>
          <p:cNvSpPr txBox="1"/>
          <p:nvPr>
            <p:ph type="title"/>
          </p:nvPr>
        </p:nvSpPr>
        <p:spPr>
          <a:xfrm>
            <a:off x="1645100" y="75925"/>
            <a:ext cx="7294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-RU">
                <a:solidFill>
                  <a:schemeClr val="lt1"/>
                </a:solidFill>
              </a:rPr>
              <a:t>    Нужен ли английский язык?</a:t>
            </a:r>
            <a:endParaRPr/>
          </a:p>
        </p:txBody>
      </p:sp>
      <p:sp>
        <p:nvSpPr>
          <p:cNvPr id="114" name="Google Shape;114;g2d2dbce4c99_0_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-359505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ru-RU" sz="2660"/>
              <a:t>Кроме жителей англосаксонских стран, по-английски говорят </a:t>
            </a:r>
            <a:r>
              <a:rPr b="1" lang="ru-RU" sz="2660"/>
              <a:t>1 миллиард 72.8 миллионов </a:t>
            </a:r>
            <a:r>
              <a:rPr lang="ru-RU" sz="2660"/>
              <a:t>человек. Английский язык - средство международного и межкультурного общения. </a:t>
            </a:r>
            <a:endParaRPr sz="2660"/>
          </a:p>
          <a:p>
            <a:pPr indent="-35950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ru-RU" sz="2660"/>
              <a:t>Для сравнения: по-китайски кроме китайцев говорят </a:t>
            </a:r>
            <a:r>
              <a:rPr b="1" lang="ru-RU" sz="2660"/>
              <a:t>189 миллионов </a:t>
            </a:r>
            <a:r>
              <a:rPr lang="ru-RU" sz="2660"/>
              <a:t>человек. Это влиятельный язык межрегионального общения.</a:t>
            </a:r>
            <a:endParaRPr sz="2660"/>
          </a:p>
          <a:p>
            <a:pPr indent="-35950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ru-RU" sz="2660"/>
              <a:t>Призывы не изучать английский язык не учитывают реальной ситуации в мире.</a:t>
            </a:r>
            <a:endParaRPr sz="2660"/>
          </a:p>
          <a:p>
            <a:pPr indent="-35950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ru-RU" sz="2660"/>
              <a:t>В Информационно-методическом письме РАО подчеркивается важность сохранения учебных часов на изучение иностранного языка (</a:t>
            </a:r>
            <a:r>
              <a:rPr lang="ru-RU" sz="2660" u="sng">
                <a:solidFill>
                  <a:schemeClr val="hlink"/>
                </a:solidFill>
                <a:hlinkClick r:id="rId3"/>
              </a:rPr>
              <a:t>https://edsoo.ru/wp-content/uploads/2024/07/04_inf_metod-pismo-inyaz.pdf</a:t>
            </a:r>
            <a:r>
              <a:rPr lang="ru-RU" sz="2660"/>
              <a:t>) </a:t>
            </a:r>
            <a:endParaRPr sz="266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242ca1e41a_0_112"/>
          <p:cNvSpPr txBox="1"/>
          <p:nvPr>
            <p:ph type="title"/>
          </p:nvPr>
        </p:nvSpPr>
        <p:spPr>
          <a:xfrm>
            <a:off x="311700" y="195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823"/>
              <a:buFont typeface="Proxima Nova"/>
              <a:buNone/>
            </a:pPr>
            <a:r>
              <a:rPr lang="ru-RU" sz="3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Что это значит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0" name="Google Shape;120;g2242ca1e41a_0_1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87381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ru-RU" sz="2500"/>
              <a:t>Реальное общение на английском языке</a:t>
            </a:r>
            <a:r>
              <a:rPr b="1" lang="ru-RU" sz="2500"/>
              <a:t> </a:t>
            </a:r>
            <a:r>
              <a:rPr lang="ru-RU" sz="2500"/>
              <a:t>происходит с жителями разных стран, принадлежащим к разным культурам. </a:t>
            </a:r>
            <a:endParaRPr b="1"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06435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ru-RU" sz="2500"/>
              <a:t>Соответственно, возникает вопросы о том, как готовить к такому общению (на какие принципы опираться), чему учить (каким может быть содержание обучения) и как учить (какие методы, приемы и средства использовать).</a:t>
            </a:r>
            <a:r>
              <a:rPr lang="ru-RU" sz="1200">
                <a:solidFill>
                  <a:srgbClr val="202124"/>
                </a:solidFill>
                <a:highlight>
                  <a:schemeClr val="lt1"/>
                </a:highlight>
              </a:rPr>
              <a:t> 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i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d2dbce4c99_0_11"/>
          <p:cNvSpPr txBox="1"/>
          <p:nvPr>
            <p:ph type="title"/>
          </p:nvPr>
        </p:nvSpPr>
        <p:spPr>
          <a:xfrm>
            <a:off x="1192675" y="195000"/>
            <a:ext cx="7639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822"/>
              <a:buFont typeface="Proxima Nova"/>
              <a:buNone/>
            </a:pPr>
            <a:r>
              <a:rPr lang="ru-RU" sz="3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Межкультурное общение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6" name="Google Shape;126;g2d2dbce4c99_0_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-351663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ru-RU" sz="2500"/>
              <a:t>Межкультурная компетенция - как способность осуществлять взаимодействие между культурами посредством достижения общего для обеих сторон понимания ситуации, добиваясь при этом положительного результата иноязычной коммуникации [Елизарова 2005: 236].</a:t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ru-RU" sz="2500"/>
              <a:t>Требуется формировать: </a:t>
            </a:r>
            <a:endParaRPr sz="2500"/>
          </a:p>
          <a:p>
            <a:pPr indent="-351663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100000"/>
              <a:buChar char="●"/>
            </a:pPr>
            <a:r>
              <a:rPr lang="ru-RU" sz="2500"/>
              <a:t>(а) готовность к восприятию чужой культуры;</a:t>
            </a:r>
            <a:endParaRPr sz="2500"/>
          </a:p>
          <a:p>
            <a:pPr indent="-351631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100000"/>
              <a:buChar char="●"/>
            </a:pPr>
            <a:r>
              <a:rPr lang="ru-RU" sz="2500"/>
              <a:t>(б) способность представить родную культуру на иностранном языке; </a:t>
            </a:r>
            <a:endParaRPr sz="2500"/>
          </a:p>
          <a:p>
            <a:pPr indent="-351631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100000"/>
              <a:buChar char="●"/>
            </a:pPr>
            <a:r>
              <a:rPr lang="ru-RU" sz="2500"/>
              <a:t>(в) способность к осуществлению межкультурному взаимодействию путем создания общего для коммуникантов значения происходящего [Там же: 219]</a:t>
            </a:r>
            <a:endParaRPr i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40350"/>
              <a:buNone/>
            </a:pPr>
            <a:r>
              <a:rPr lang="ru-RU" sz="2941"/>
              <a:t>Что это значит?</a:t>
            </a:r>
            <a:endParaRPr sz="294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d2dbce4c99_0_18"/>
          <p:cNvSpPr txBox="1"/>
          <p:nvPr>
            <p:ph type="title"/>
          </p:nvPr>
        </p:nvSpPr>
        <p:spPr>
          <a:xfrm>
            <a:off x="1192675" y="195000"/>
            <a:ext cx="7639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822"/>
              <a:buFont typeface="Proxima Nova"/>
              <a:buNone/>
            </a:pPr>
            <a:r>
              <a:rPr lang="ru-RU" sz="3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Межкультурное общение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2" name="Google Shape;132;g2d2dbce4c99_0_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7381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500"/>
              <a:buChar char="●"/>
            </a:pPr>
            <a:r>
              <a:rPr lang="ru-RU" sz="2500"/>
              <a:t>(а) готовность к восприятию чужой культуры - понимание, что в разных культурах действуют отличающиеся культурные нормы. Нужно соответствующее содержание учебных текстов и коммуникативные ситуации, например: </a:t>
            </a:r>
            <a:r>
              <a:rPr lang="ru-RU" sz="2500"/>
              <a:t>знания о системе ценностей различных культур, </a:t>
            </a:r>
            <a:r>
              <a:rPr lang="ru-RU" sz="2500"/>
              <a:t>анализ причин непонимания, причин поступков, ролевые игры, которые направлены на достижение компромисса и решение коммуникативной задачи.</a:t>
            </a:r>
            <a:endParaRPr sz="294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d2dbce4c99_0_23"/>
          <p:cNvSpPr txBox="1"/>
          <p:nvPr>
            <p:ph type="title"/>
          </p:nvPr>
        </p:nvSpPr>
        <p:spPr>
          <a:xfrm>
            <a:off x="1192675" y="195000"/>
            <a:ext cx="7639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822"/>
              <a:buFont typeface="Proxima Nova"/>
              <a:buNone/>
            </a:pPr>
            <a:r>
              <a:rPr lang="ru-RU" sz="3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Межкультурное общение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8" name="Google Shape;138;g2d2dbce4c99_0_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87350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500"/>
              <a:buChar char="●"/>
            </a:pPr>
            <a:r>
              <a:rPr lang="ru-RU" sz="2500"/>
              <a:t>(б) способность представить родную культуру на иностранном языке - нужно развивать умение представлять родную страну и родную культуру на английском языке. Проблема нехватки знаний и непонимания ценности. </a:t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500"/>
              <a:buChar char="●"/>
            </a:pPr>
            <a:r>
              <a:rPr lang="ru-RU" sz="2500"/>
              <a:t>В учебники и пособия важнее включать тексты, направленные на сопоставление родной страны и других стран, чем тексты исключительно страноведческого характера о странах изучаемого языка. См. формулировки в Федеральной образовательной программе: “Родная страна и страны изучаемого языка”</a:t>
            </a:r>
            <a:endParaRPr sz="294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2dbce4c99_0_28"/>
          <p:cNvSpPr txBox="1"/>
          <p:nvPr>
            <p:ph type="title"/>
          </p:nvPr>
        </p:nvSpPr>
        <p:spPr>
          <a:xfrm>
            <a:off x="1192675" y="195000"/>
            <a:ext cx="7639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822"/>
              <a:buFont typeface="Proxima Nova"/>
              <a:buNone/>
            </a:pPr>
            <a:r>
              <a:rPr lang="ru-RU" sz="3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Межкультурное общение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4" name="Google Shape;144;g2d2dbce4c99_0_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7350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500"/>
              <a:buChar char="●"/>
            </a:pPr>
            <a:r>
              <a:rPr lang="ru-RU" sz="2500"/>
              <a:t>Федеральная образовательная программа, тема “Родная страна и страны изучаемого языка” включает не только географические особенности и достопримечательности, но и выдающихся людей - писателей, ученых, изобретателей, путешественников, актеров и т.д.</a:t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500"/>
              <a:buChar char="●"/>
            </a:pPr>
            <a:r>
              <a:rPr lang="ru-RU" sz="2500"/>
              <a:t>В ОГЭ и в ЕГЭ есть вопросы, для ответа на которых нужно элементарное знание этих тем.</a:t>
            </a:r>
            <a:endParaRPr sz="2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2023-03-27T17:12:42Z</dcterms:created>
  <dc:creator>cheba</dc:creator>
</cp:coreProperties>
</file>