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6" r:id="rId3"/>
    <p:sldId id="294" r:id="rId4"/>
    <p:sldId id="281" r:id="rId5"/>
    <p:sldId id="300" r:id="rId6"/>
    <p:sldId id="288" r:id="rId7"/>
    <p:sldId id="270" r:id="rId8"/>
    <p:sldId id="272" r:id="rId9"/>
    <p:sldId id="273" r:id="rId10"/>
    <p:sldId id="274" r:id="rId11"/>
    <p:sldId id="297" r:id="rId12"/>
    <p:sldId id="295" r:id="rId13"/>
    <p:sldId id="296" r:id="rId14"/>
    <p:sldId id="292" r:id="rId15"/>
    <p:sldId id="278" r:id="rId16"/>
    <p:sldId id="284" r:id="rId17"/>
    <p:sldId id="293" r:id="rId18"/>
    <p:sldId id="264" r:id="rId19"/>
    <p:sldId id="298" r:id="rId20"/>
    <p:sldId id="266" r:id="rId21"/>
    <p:sldId id="299" r:id="rId22"/>
    <p:sldId id="262" r:id="rId2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730" y="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Рисунок 4" descr="1648061945(1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4C19D-5DEC-4F17-B680-24F13735C0D1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1648061945(1)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digital.september" TargetMode="External"/><Relationship Id="rId13" Type="http://schemas.openxmlformats.org/officeDocument/2006/relationships/image" Target="../media/image35.png"/><Relationship Id="rId18" Type="http://schemas.openxmlformats.org/officeDocument/2006/relationships/hyperlink" Target="https://edu.1sept.ru/" TargetMode="External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hyperlink" Target="https://urok.1sept.ru/" TargetMode="External"/><Relationship Id="rId17" Type="http://schemas.openxmlformats.org/officeDocument/2006/relationships/image" Target="../media/image37.png"/><Relationship Id="rId2" Type="http://schemas.openxmlformats.org/officeDocument/2006/relationships/hyperlink" Target="https://t.me/pervoesent" TargetMode="External"/><Relationship Id="rId16" Type="http://schemas.openxmlformats.org/officeDocument/2006/relationships/hyperlink" Target="https://1sept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user/PervoeSentyabrya" TargetMode="External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10" Type="http://schemas.openxmlformats.org/officeDocument/2006/relationships/hyperlink" Target="https://ds.1sept.ru/" TargetMode="External"/><Relationship Id="rId19" Type="http://schemas.openxmlformats.org/officeDocument/2006/relationships/image" Target="../media/image38.png"/><Relationship Id="rId4" Type="http://schemas.openxmlformats.org/officeDocument/2006/relationships/hyperlink" Target="https://ok.ru/digital.september" TargetMode="External"/><Relationship Id="rId9" Type="http://schemas.openxmlformats.org/officeDocument/2006/relationships/image" Target="../media/image33.png"/><Relationship Id="rId14" Type="http://schemas.openxmlformats.org/officeDocument/2006/relationships/hyperlink" Target="https://video.1sept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86359F-B7D3-4C87-A2E1-E1210F000A87}"/>
              </a:ext>
            </a:extLst>
          </p:cNvPr>
          <p:cNvSpPr/>
          <p:nvPr/>
        </p:nvSpPr>
        <p:spPr>
          <a:xfrm>
            <a:off x="899592" y="1352885"/>
            <a:ext cx="7488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Семейное чтение - бесконфликтный метод воспитания: 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</a:rPr>
              <a:t>читаем вместе стихи и сказки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B803C86-3DA9-4E4D-BA37-D2735CA5B7F0}"/>
              </a:ext>
            </a:extLst>
          </p:cNvPr>
          <p:cNvSpPr/>
          <p:nvPr/>
        </p:nvSpPr>
        <p:spPr>
          <a:xfrm>
            <a:off x="395536" y="300379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i="1" dirty="0">
                <a:solidFill>
                  <a:srgbClr val="1F4E79"/>
                </a:solidFill>
                <a:latin typeface="Calibri" panose="020F0502020204030204" pitchFamily="34" charset="0"/>
              </a:rPr>
              <a:t>Ольга Николаевна Мачехина</a:t>
            </a:r>
            <a:endParaRPr lang="ru-RU" sz="1600" dirty="0"/>
          </a:p>
          <a:p>
            <a:pPr fontAlgn="base"/>
            <a:r>
              <a:rPr lang="ru-RU" sz="1600" i="1" dirty="0">
                <a:solidFill>
                  <a:srgbClr val="1F4E79"/>
                </a:solidFill>
                <a:latin typeface="Calibri" panose="020F0502020204030204" pitchFamily="34" charset="0"/>
              </a:rPr>
              <a:t>доктор педагогических наук,</a:t>
            </a:r>
            <a:endParaRPr lang="ru-RU" sz="1600" dirty="0"/>
          </a:p>
          <a:p>
            <a:pPr fontAlgn="base"/>
            <a:r>
              <a:rPr lang="ru-RU" sz="1600" i="1" dirty="0">
                <a:solidFill>
                  <a:srgbClr val="1F4E79"/>
                </a:solidFill>
                <a:latin typeface="Calibri" panose="020F0502020204030204" pitchFamily="34" charset="0"/>
              </a:rPr>
              <a:t>профессор Московского городского педагогического университета,</a:t>
            </a:r>
            <a:endParaRPr lang="ru-RU" sz="1600" dirty="0"/>
          </a:p>
          <a:p>
            <a:pPr fontAlgn="base"/>
            <a:r>
              <a:rPr lang="ru-RU" sz="1600" i="1" dirty="0">
                <a:solidFill>
                  <a:srgbClr val="1F4E79"/>
                </a:solidFill>
                <a:latin typeface="Calibri" panose="020F0502020204030204" pitchFamily="34" charset="0"/>
              </a:rPr>
              <a:t>руководитель международного проекта «Страна Читалия»</a:t>
            </a:r>
            <a:endParaRPr lang="ru-RU" sz="1600" dirty="0">
              <a:effectLst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A533AE-F61C-4A60-91FE-4CAB13C4E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761125"/>
            <a:ext cx="8460432" cy="298457"/>
          </a:xfrm>
        </p:spPr>
        <p:txBody>
          <a:bodyPr>
            <a:noAutofit/>
          </a:bodyPr>
          <a:lstStyle/>
          <a:p>
            <a:br>
              <a:rPr lang="ru-RU" sz="1400" b="1" dirty="0">
                <a:solidFill>
                  <a:srgbClr val="FF0000"/>
                </a:solidFill>
              </a:rPr>
            </a:br>
            <a:r>
              <a:rPr lang="ru-RU" sz="1400" b="1" dirty="0">
                <a:solidFill>
                  <a:srgbClr val="FF0000"/>
                </a:solidFill>
              </a:rPr>
              <a:t>Сказочная мама Татьяна Нененко знает ответ на многие вопросы.</a:t>
            </a:r>
            <a:br>
              <a:rPr lang="ru-RU" sz="1400" b="1" dirty="0">
                <a:solidFill>
                  <a:srgbClr val="FF0000"/>
                </a:solidFill>
              </a:rPr>
            </a:br>
            <a:r>
              <a:rPr lang="ru-RU" sz="1400" b="1" dirty="0">
                <a:solidFill>
                  <a:srgbClr val="FF0000"/>
                </a:solidFill>
              </a:rPr>
              <a:t>Вопрос № 1: Как избавить детей от детских страхов  при помощи сказки?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5D133AC-FC04-49B3-AACA-2310A9E470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8024" y="1541028"/>
            <a:ext cx="3271240" cy="278777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5400BC-9CDD-4D1E-A5A6-6C2C02B6F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541028"/>
            <a:ext cx="3168352" cy="278777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826145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8128F-C437-403F-925F-D3160E1E5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771550"/>
            <a:ext cx="7920880" cy="864096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FF0000"/>
                </a:solidFill>
              </a:rPr>
              <a:t>Вопрос № 2: </a:t>
            </a:r>
            <a:br>
              <a:rPr lang="ru-RU" sz="1800" b="1" dirty="0">
                <a:solidFill>
                  <a:srgbClr val="FF0000"/>
                </a:solidFill>
              </a:rPr>
            </a:br>
            <a:r>
              <a:rPr lang="ru-RU" sz="1800" b="1" dirty="0">
                <a:solidFill>
                  <a:srgbClr val="FF0000"/>
                </a:solidFill>
              </a:rPr>
              <a:t>Как помочь социализации ребёнка при помощи сказки?</a:t>
            </a:r>
            <a:br>
              <a:rPr lang="ru-RU" sz="1800" b="1" dirty="0">
                <a:solidFill>
                  <a:srgbClr val="FF0000"/>
                </a:solidFill>
              </a:rPr>
            </a:br>
            <a:r>
              <a:rPr lang="ru-RU" sz="1300" i="1" dirty="0">
                <a:solidFill>
                  <a:srgbClr val="0070C0"/>
                </a:solidFill>
              </a:rPr>
              <a:t>Татьяна Нененко – книга «Маленькие помощницы в большом деле»</a:t>
            </a:r>
            <a:endParaRPr lang="ru-RU" sz="1300" i="1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B7ECAD4-271E-4E78-BD71-EA0280647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25964"/>
            <a:ext cx="3221655" cy="2592809"/>
          </a:xfrm>
          <a:ln>
            <a:solidFill>
              <a:srgbClr val="00206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A3348C-5AA5-413F-85EC-3C131893A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5" y="1825964"/>
            <a:ext cx="3388001" cy="2592809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528638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E0976-95BD-4B62-B113-236EFD71C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627535"/>
            <a:ext cx="7776864" cy="648072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FF0000"/>
                </a:solidFill>
              </a:rPr>
              <a:t>ТЕРАПЕВТИЧЕСКИЕ СКАЗКИ ВИКТОРИИ ЦАРИННОЙ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973912D-D26E-4D12-92F1-40A6264822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4673" y="1200150"/>
            <a:ext cx="2583653" cy="3394075"/>
          </a:xfrm>
          <a:prstGeom prst="rect">
            <a:avLst/>
          </a:prstGeo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D01833AB-40EC-4BAC-A884-538889D96A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17260" y="1851671"/>
            <a:ext cx="3943172" cy="18722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444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6C9A7E-59DD-4A6D-8DA5-107112FD02EB}"/>
              </a:ext>
            </a:extLst>
          </p:cNvPr>
          <p:cNvSpPr/>
          <p:nvPr/>
        </p:nvSpPr>
        <p:spPr>
          <a:xfrm>
            <a:off x="467544" y="1279089"/>
            <a:ext cx="835292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Царинная Виктория Анатольевна, автор литературных статей и произведений для детей</a:t>
            </a:r>
            <a:r>
              <a:rPr lang="ru-RU" b="1" dirty="0">
                <a:solidFill>
                  <a:srgbClr val="FF0000"/>
                </a:solidFill>
                <a:ea typeface="Times New Roman" panose="02020603050405020304" pitchFamily="18" charset="0"/>
              </a:rPr>
              <a:t>, переводчик, в том числе, «со сказочного»</a:t>
            </a:r>
            <a:r>
              <a:rPr lang="ru-RU" b="1" dirty="0">
                <a:solidFill>
                  <a:srgbClr val="FF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</a:t>
            </a:r>
            <a:r>
              <a:rPr lang="ru-RU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</a:p>
          <a:p>
            <a:pPr lvl="0"/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«…как же порой хочется снова оказаться в детстве, когда всё вокруг кажется необыкновенным: собранная малина — самой сладкой и сахарной, идущий дождь — тёплым, от которого просто невозможно заболеть, а связанные бабушкой носки не колючими, а мягкими, слегка щекочущими пятки.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✅ Приглашаю пап, мам, бабушек, дедушек, самых маленьких слушателей-читателей и всех-всех-всех в сообщество Сказочные истории от Виктории </a:t>
            </a:r>
            <a:r>
              <a:rPr kumimoji="0" lang="ru-RU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Царинной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».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35923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>
            <a:extLst>
              <a:ext uri="{FF2B5EF4-FFF2-40B4-BE49-F238E27FC236}">
                <a16:creationId xmlns:a16="http://schemas.microsoft.com/office/drawing/2014/main" id="{92B50A06-CAC8-4AF3-81E1-307D51A70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704" y="987574"/>
            <a:ext cx="6213376" cy="9459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B22DAA-27B4-4751-97F5-855A7296B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139702"/>
            <a:ext cx="780097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72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8128F-C437-403F-925F-D3160E1E5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627534"/>
            <a:ext cx="7920880" cy="864096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FF0000"/>
                </a:solidFill>
              </a:rPr>
              <a:t>СТИХИ!!! Терапевтические! </a:t>
            </a:r>
            <a:br>
              <a:rPr lang="ru-RU" sz="1800" b="1" dirty="0">
                <a:solidFill>
                  <a:srgbClr val="FF0000"/>
                </a:solidFill>
              </a:rPr>
            </a:br>
            <a:r>
              <a:rPr lang="ru-RU" sz="1300" b="1" i="1" dirty="0">
                <a:solidFill>
                  <a:srgbClr val="0070C0"/>
                </a:solidFill>
              </a:rPr>
              <a:t>Светлана Юрушкина</a:t>
            </a:r>
            <a:r>
              <a:rPr lang="ru-RU" sz="1300" i="1" dirty="0">
                <a:solidFill>
                  <a:srgbClr val="0070C0"/>
                </a:solidFill>
              </a:rPr>
              <a:t> – детская поэтесса и писательница</a:t>
            </a:r>
            <a:endParaRPr lang="ru-RU" sz="1300" i="1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9C72B278-E04B-4001-A358-115BC00A9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491630"/>
            <a:ext cx="2446265" cy="32068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35CB0D-095F-4E4F-83AC-31F534B2A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491629"/>
            <a:ext cx="2353163" cy="320686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00575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B982CD2-6E16-40CE-8918-6803D9DF5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1840" y="915566"/>
            <a:ext cx="5874975" cy="36836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67E782-6D55-4471-ADBD-85DD53AD8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2" y="2325365"/>
            <a:ext cx="2880320" cy="86409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Рисунок 9" descr="Книги на полке">
            <a:extLst>
              <a:ext uri="{FF2B5EF4-FFF2-40B4-BE49-F238E27FC236}">
                <a16:creationId xmlns:a16="http://schemas.microsoft.com/office/drawing/2014/main" id="{A90F2EE1-912C-4E8E-8B7F-ED82EBAF1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536" y="1223973"/>
            <a:ext cx="914400" cy="914400"/>
          </a:xfrm>
          <a:prstGeom prst="rect">
            <a:avLst/>
          </a:prstGeom>
        </p:spPr>
      </p:pic>
      <p:pic>
        <p:nvPicPr>
          <p:cNvPr id="12" name="Рисунок 11" descr="Открытая книга">
            <a:extLst>
              <a:ext uri="{FF2B5EF4-FFF2-40B4-BE49-F238E27FC236}">
                <a16:creationId xmlns:a16="http://schemas.microsoft.com/office/drawing/2014/main" id="{1A3E31F7-4016-4502-8BC0-FE1457452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59827" y="12239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14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ультик перед сном, спокойной ночи. Уложить игрушки спать">
            <a:hlinkClick r:id="" action="ppaction://media"/>
            <a:extLst>
              <a:ext uri="{FF2B5EF4-FFF2-40B4-BE49-F238E27FC236}">
                <a16:creationId xmlns:a16="http://schemas.microsoft.com/office/drawing/2014/main" id="{63E77244-28F0-4079-8539-0791D36F4C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700" y="1200150"/>
            <a:ext cx="7339013" cy="3394075"/>
          </a:xfrm>
        </p:spPr>
      </p:pic>
    </p:spTree>
    <p:extLst>
      <p:ext uri="{BB962C8B-B14F-4D97-AF65-F5344CB8AC3E}">
        <p14:creationId xmlns:p14="http://schemas.microsoft.com/office/powerpoint/2010/main" val="49064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5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7DF9EBD-BFB5-483F-B988-C2C28C44C4F5}"/>
              </a:ext>
            </a:extLst>
          </p:cNvPr>
          <p:cNvSpPr/>
          <p:nvPr/>
        </p:nvSpPr>
        <p:spPr>
          <a:xfrm>
            <a:off x="323528" y="699542"/>
            <a:ext cx="8280920" cy="4533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50" dirty="0">
                <a:solidFill>
                  <a:srgbClr val="212529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можно и нужно делать, чтобы избегать конфликтных ситуаций и успешно выходить из них, если не удалось избежать?</a:t>
            </a:r>
            <a:endParaRPr lang="ru-RU" sz="1200" b="1" dirty="0">
              <a:solidFill>
                <a:srgbClr val="FF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Читайте и обсуждайте вместе с ребенком уже готовые терапевтические сказки и стихи.</a:t>
            </a:r>
            <a:endParaRPr lang="ru-RU" sz="16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Рисуйте, лепите, конструируйте вместе по мотивам терапевтических сказок и стихов, обсуждайте с ребёнком эти рисунки. 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Смотрите ДОБРЫЕ, конструктивные видео – мультфильмы, фильмы, передачи.</a:t>
            </a:r>
            <a:endParaRPr lang="ru-RU" sz="16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Отыгрывайте ситуации из сказок и стихов на игрушках или пластилине.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СОБИРАЙТЕ КОЛЛЕКЦИЮ РИСУНКОВ И ПОДЕЛОК! ЭТО – ЦЕННОСТИ!</a:t>
            </a:r>
            <a:endParaRPr lang="ru-RU" sz="16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Делайте более позитивными концовки сказок, позитивно провоцируйте креатив.</a:t>
            </a:r>
            <a:endParaRPr lang="ru-RU" sz="16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Сочиняйте сказки вместе с ребенком и обсуждайте их.</a:t>
            </a:r>
            <a:endParaRPr lang="ru-RU" sz="16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Делайте буктрейлеры и участвуйте в конкурсе «СТРАНА ЧИТАЛИЯ»</a:t>
            </a:r>
            <a:r>
              <a:rPr lang="ru-RU" sz="1600" b="1" dirty="0">
                <a:solidFill>
                  <a:srgbClr val="0070C0"/>
                </a:solidFill>
                <a:latin typeface="Segoe UI Emoj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  <a:sym typeface="Segoe UI Emoji" panose="020B0502040204020203" pitchFamily="34" charset="0"/>
              </a:rPr>
              <a:t>😊</a:t>
            </a:r>
            <a:endParaRPr lang="ru-RU" sz="16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212529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150" dirty="0">
                <a:solidFill>
                  <a:srgbClr val="212529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D5FAACF2-7A4E-4762-AC55-8A9B12B4D124}"/>
              </a:ext>
            </a:extLst>
          </p:cNvPr>
          <p:cNvCxnSpPr>
            <a:cxnSpLocks/>
          </p:cNvCxnSpPr>
          <p:nvPr/>
        </p:nvCxnSpPr>
        <p:spPr>
          <a:xfrm flipH="1" flipV="1">
            <a:off x="3923928" y="1419622"/>
            <a:ext cx="2664296" cy="194421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917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AB73F-4B65-490E-868C-59D27D406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843558"/>
            <a:ext cx="8229600" cy="857250"/>
          </a:xfrm>
        </p:spPr>
        <p:txBody>
          <a:bodyPr>
            <a:normAutofit/>
          </a:bodyPr>
          <a:lstStyle/>
          <a:p>
            <a:r>
              <a:rPr lang="ru-RU" sz="2200" b="1" dirty="0">
                <a:solidFill>
                  <a:srgbClr val="FF0000"/>
                </a:solidFill>
              </a:rPr>
              <a:t>Пример семейного буктрейлера для международного конкурса «Страна Читалия»</a:t>
            </a:r>
          </a:p>
        </p:txBody>
      </p:sp>
      <p:pic>
        <p:nvPicPr>
          <p:cNvPr id="4" name="Семейный буктрейлер_ТАРАКАНИЩЕ">
            <a:hlinkClick r:id="" action="ppaction://media"/>
            <a:extLst>
              <a:ext uri="{FF2B5EF4-FFF2-40B4-BE49-F238E27FC236}">
                <a16:creationId xmlns:a16="http://schemas.microsoft.com/office/drawing/2014/main" id="{0E4295A2-EC2F-4A2B-BAFD-C59486BAC05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5776" y="1787901"/>
            <a:ext cx="5100737" cy="2806324"/>
          </a:xfrm>
        </p:spPr>
      </p:pic>
    </p:spTree>
    <p:extLst>
      <p:ext uri="{BB962C8B-B14F-4D97-AF65-F5344CB8AC3E}">
        <p14:creationId xmlns:p14="http://schemas.microsoft.com/office/powerpoint/2010/main" val="283153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0">
            <a:extLst>
              <a:ext uri="{FF2B5EF4-FFF2-40B4-BE49-F238E27FC236}">
                <a16:creationId xmlns:a16="http://schemas.microsoft.com/office/drawing/2014/main" id="{9FDB2484-7301-4C75-93F2-06C8A854FC91}"/>
              </a:ext>
            </a:extLst>
          </p:cNvPr>
          <p:cNvSpPr txBox="1">
            <a:spLocks/>
          </p:cNvSpPr>
          <p:nvPr/>
        </p:nvSpPr>
        <p:spPr>
          <a:xfrm>
            <a:off x="0" y="771550"/>
            <a:ext cx="9396536" cy="91913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FF0000"/>
              </a:solidFill>
            </a:endParaRPr>
          </a:p>
          <a:p>
            <a:r>
              <a:rPr lang="ru-RU" sz="1800" b="1" dirty="0">
                <a:solidFill>
                  <a:srgbClr val="FF0000"/>
                </a:solidFill>
              </a:rPr>
              <a:t>Разбираемся </a:t>
            </a:r>
            <a:r>
              <a:rPr lang="ru-RU" sz="1800" b="1">
                <a:solidFill>
                  <a:srgbClr val="FF0000"/>
                </a:solidFill>
              </a:rPr>
              <a:t>в понятии «семейное чтение» </a:t>
            </a:r>
            <a:endParaRPr lang="ru-RU" sz="1800" b="1" dirty="0">
              <a:solidFill>
                <a:srgbClr val="FF0000"/>
              </a:solidFill>
            </a:endParaRPr>
          </a:p>
          <a:p>
            <a:r>
              <a:rPr lang="ru-RU" sz="1800" b="1" dirty="0">
                <a:solidFill>
                  <a:srgbClr val="FF0000"/>
                </a:solidFill>
              </a:rPr>
              <a:t> 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7" name="Объект 21">
            <a:extLst>
              <a:ext uri="{FF2B5EF4-FFF2-40B4-BE49-F238E27FC236}">
                <a16:creationId xmlns:a16="http://schemas.microsoft.com/office/drawing/2014/main" id="{7AAC4863-B13D-433F-9238-4ADB5095EA13}"/>
              </a:ext>
            </a:extLst>
          </p:cNvPr>
          <p:cNvSpPr txBox="1">
            <a:spLocks/>
          </p:cNvSpPr>
          <p:nvPr/>
        </p:nvSpPr>
        <p:spPr>
          <a:xfrm>
            <a:off x="251520" y="1635646"/>
            <a:ext cx="7272808" cy="454131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endParaRPr lang="ru-RU" sz="12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1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1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1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1200" b="1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1200" b="1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1200" b="1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1200" b="1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1200" b="1" i="1" dirty="0">
                <a:solidFill>
                  <a:srgbClr val="0070C0"/>
                </a:solidFill>
              </a:rPr>
              <a:t>Мелентьева Юлия Петровна – советский и российский учёный в области библиотековедения, доктор педагогических наук, профессор, действительный член РАО, заведующий отделом читателеведения и культуры чтения.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6940C9-3D0B-4263-BBB4-AE0F94BBA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91630"/>
            <a:ext cx="7991475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06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5CF5C2-4723-4C0D-A338-E874C1262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059582"/>
            <a:ext cx="7308304" cy="362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93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48E400-CA09-49EB-A323-B8E2BEFBA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27" t="2040" r="6826" b="1173"/>
          <a:stretch/>
        </p:blipFill>
        <p:spPr>
          <a:xfrm>
            <a:off x="2771801" y="699542"/>
            <a:ext cx="3312369" cy="398836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7D5F3F-AA34-4D35-B3FD-DED68FD62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6" y="1635647"/>
            <a:ext cx="2299902" cy="151216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64D839-F21B-4CB4-9D6E-C9504E5F3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1707654"/>
            <a:ext cx="2554029" cy="144016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172891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3143240" y="4000510"/>
            <a:ext cx="2571768" cy="542095"/>
            <a:chOff x="3071802" y="4000510"/>
            <a:chExt cx="2715540" cy="572400"/>
          </a:xfrm>
        </p:grpSpPr>
        <p:pic>
          <p:nvPicPr>
            <p:cNvPr id="6" name="Рисунок 5" descr="Group 39883(1).png">
              <a:hlinkClick r:id="rId2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71802" y="4000510"/>
              <a:ext cx="571504" cy="571504"/>
            </a:xfrm>
            <a:prstGeom prst="rect">
              <a:avLst/>
            </a:prstGeom>
          </p:spPr>
        </p:pic>
        <p:pic>
          <p:nvPicPr>
            <p:cNvPr id="10" name="Рисунок 9" descr="Group 39887.png">
              <a:hlinkClick r:id="rId4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4942" y="4000510"/>
              <a:ext cx="572400" cy="572400"/>
            </a:xfrm>
            <a:prstGeom prst="rect">
              <a:avLst/>
            </a:prstGeom>
          </p:spPr>
        </p:pic>
        <p:pic>
          <p:nvPicPr>
            <p:cNvPr id="11" name="Рисунок 10" descr="Group 39886.png">
              <a:hlinkClick r:id="rId6"/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00562" y="4000510"/>
              <a:ext cx="572400" cy="572400"/>
            </a:xfrm>
            <a:prstGeom prst="rect">
              <a:avLst/>
            </a:prstGeom>
          </p:spPr>
        </p:pic>
        <p:pic>
          <p:nvPicPr>
            <p:cNvPr id="12" name="Рисунок 11" descr="Group 39890.png">
              <a:hlinkClick r:id="rId8"/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86182" y="4000510"/>
              <a:ext cx="572400" cy="572400"/>
            </a:xfrm>
            <a:prstGeom prst="rect">
              <a:avLst/>
            </a:prstGeom>
          </p:spPr>
        </p:pic>
      </p:grpSp>
      <p:sp>
        <p:nvSpPr>
          <p:cNvPr id="15" name="Прямоугольник 14"/>
          <p:cNvSpPr/>
          <p:nvPr/>
        </p:nvSpPr>
        <p:spPr>
          <a:xfrm>
            <a:off x="3050055" y="3248707"/>
            <a:ext cx="27042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E4A1F"/>
                </a:solidFill>
                <a:latin typeface="Roboto Black"/>
                <a:cs typeface="Roboto Black"/>
              </a:rPr>
              <a:t>Наши </a:t>
            </a:r>
          </a:p>
          <a:p>
            <a:pPr algn="ctr"/>
            <a:r>
              <a:rPr lang="ru-RU" dirty="0">
                <a:solidFill>
                  <a:srgbClr val="CE4A1F"/>
                </a:solidFill>
                <a:latin typeface="Roboto Black"/>
                <a:cs typeface="Roboto Black"/>
              </a:rPr>
              <a:t>социальные сети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785786" y="1500180"/>
            <a:ext cx="7572428" cy="1416787"/>
            <a:chOff x="785786" y="1500180"/>
            <a:chExt cx="7572428" cy="1416787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785786" y="1500180"/>
              <a:ext cx="7572428" cy="500066"/>
              <a:chOff x="714348" y="1214428"/>
              <a:chExt cx="7572428" cy="500066"/>
            </a:xfrm>
          </p:grpSpPr>
          <p:pic>
            <p:nvPicPr>
              <p:cNvPr id="17" name="Рисунок 16" descr="логошвц 1.png">
                <a:hlinkClick r:id="rId10"/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07789" y="1214428"/>
                <a:ext cx="2178987" cy="486000"/>
              </a:xfrm>
              <a:prstGeom prst="rect">
                <a:avLst/>
              </a:prstGeom>
            </p:spPr>
          </p:pic>
          <p:pic>
            <p:nvPicPr>
              <p:cNvPr id="18" name="Рисунок 17" descr="Group.png">
                <a:hlinkClick r:id="rId12"/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57554" y="1229477"/>
                <a:ext cx="2178000" cy="485017"/>
              </a:xfrm>
              <a:prstGeom prst="rect">
                <a:avLst/>
              </a:prstGeom>
            </p:spPr>
          </p:pic>
          <p:pic>
            <p:nvPicPr>
              <p:cNvPr id="19" name="Рисунок 18" descr="logo1вебинары 1.png">
                <a:hlinkClick r:id="rId14"/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14348" y="1214428"/>
                <a:ext cx="2178000" cy="487545"/>
              </a:xfrm>
              <a:prstGeom prst="rect">
                <a:avLst/>
              </a:prstGeom>
            </p:spPr>
          </p:pic>
        </p:grpSp>
        <p:grpSp>
          <p:nvGrpSpPr>
            <p:cNvPr id="24" name="Группа 23"/>
            <p:cNvGrpSpPr/>
            <p:nvPr/>
          </p:nvGrpSpPr>
          <p:grpSpPr>
            <a:xfrm>
              <a:off x="2125678" y="2428874"/>
              <a:ext cx="4892644" cy="488093"/>
              <a:chOff x="2214546" y="2214560"/>
              <a:chExt cx="4892644" cy="488093"/>
            </a:xfrm>
          </p:grpSpPr>
          <p:pic>
            <p:nvPicPr>
              <p:cNvPr id="20" name="Рисунок 19" descr="logo 3.png">
                <a:hlinkClick r:id="rId16"/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29190" y="2214560"/>
                <a:ext cx="2178000" cy="488093"/>
              </a:xfrm>
              <a:prstGeom prst="rect">
                <a:avLst/>
              </a:prstGeom>
            </p:spPr>
          </p:pic>
          <p:pic>
            <p:nvPicPr>
              <p:cNvPr id="21" name="Рисунок 20" descr="logo 2.png">
                <a:hlinkClick r:id="rId18"/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214546" y="2214560"/>
                <a:ext cx="2178000" cy="487063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6B9538-718D-4A39-8F68-99A80397A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131590"/>
            <a:ext cx="2727871" cy="34673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75C759-4BC0-434C-AC26-50E8578AEB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4" t="513"/>
          <a:stretch/>
        </p:blipFill>
        <p:spPr>
          <a:xfrm>
            <a:off x="5144330" y="1131590"/>
            <a:ext cx="2727871" cy="34673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8B952AF3-86E6-4980-A74E-6FC25F3CEE20}"/>
              </a:ext>
            </a:extLst>
          </p:cNvPr>
          <p:cNvSpPr/>
          <p:nvPr/>
        </p:nvSpPr>
        <p:spPr>
          <a:xfrm>
            <a:off x="5508104" y="2865280"/>
            <a:ext cx="2088232" cy="914400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786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0">
            <a:extLst>
              <a:ext uri="{FF2B5EF4-FFF2-40B4-BE49-F238E27FC236}">
                <a16:creationId xmlns:a16="http://schemas.microsoft.com/office/drawing/2014/main" id="{9FDB2484-7301-4C75-93F2-06C8A854FC91}"/>
              </a:ext>
            </a:extLst>
          </p:cNvPr>
          <p:cNvSpPr txBox="1">
            <a:spLocks/>
          </p:cNvSpPr>
          <p:nvPr/>
        </p:nvSpPr>
        <p:spPr>
          <a:xfrm>
            <a:off x="0" y="771550"/>
            <a:ext cx="9396536" cy="91913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FF0000"/>
              </a:solidFill>
            </a:endParaRPr>
          </a:p>
          <a:p>
            <a:r>
              <a:rPr lang="ru-RU" sz="1800" b="1" dirty="0">
                <a:solidFill>
                  <a:srgbClr val="FF0000"/>
                </a:solidFill>
              </a:rPr>
              <a:t>Отличительные признаки модели семейного чтения</a:t>
            </a:r>
          </a:p>
          <a:p>
            <a:r>
              <a:rPr lang="ru-RU" sz="1800" b="1" dirty="0">
                <a:solidFill>
                  <a:srgbClr val="FF0000"/>
                </a:solidFill>
              </a:rPr>
              <a:t> 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7" name="Объект 21">
            <a:extLst>
              <a:ext uri="{FF2B5EF4-FFF2-40B4-BE49-F238E27FC236}">
                <a16:creationId xmlns:a16="http://schemas.microsoft.com/office/drawing/2014/main" id="{7AAC4863-B13D-433F-9238-4ADB5095EA13}"/>
              </a:ext>
            </a:extLst>
          </p:cNvPr>
          <p:cNvSpPr txBox="1">
            <a:spLocks/>
          </p:cNvSpPr>
          <p:nvPr/>
        </p:nvSpPr>
        <p:spPr>
          <a:xfrm>
            <a:off x="899592" y="1491630"/>
            <a:ext cx="7344816" cy="46853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600" dirty="0">
                <a:solidFill>
                  <a:srgbClr val="0070C0"/>
                </a:solidFill>
              </a:rPr>
              <a:t>1. В основе семейного чтения лежит </a:t>
            </a:r>
            <a:r>
              <a:rPr lang="ru-RU" sz="1600" b="1" u="sng" dirty="0">
                <a:solidFill>
                  <a:srgbClr val="0070C0"/>
                </a:solidFill>
              </a:rPr>
              <a:t>практика «чтения вслух»</a:t>
            </a:r>
            <a:r>
              <a:rPr lang="ru-RU" sz="1600" b="1" dirty="0">
                <a:solidFill>
                  <a:srgbClr val="0070C0"/>
                </a:solidFill>
              </a:rPr>
              <a:t>, </a:t>
            </a:r>
            <a:r>
              <a:rPr lang="ru-RU" sz="1600" dirty="0">
                <a:solidFill>
                  <a:srgbClr val="0070C0"/>
                </a:solidFill>
              </a:rPr>
              <a:t>в отличие от «чтения про себя»; 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rgbClr val="0070C0"/>
                </a:solidFill>
              </a:rPr>
              <a:t>2. Модель «семейное чтение» предполагает </a:t>
            </a:r>
            <a:r>
              <a:rPr lang="ru-RU" sz="1600" b="1" u="sng" dirty="0">
                <a:solidFill>
                  <a:srgbClr val="0070C0"/>
                </a:solidFill>
              </a:rPr>
              <a:t>совместное</a:t>
            </a:r>
            <a:r>
              <a:rPr lang="ru-RU" sz="1600" dirty="0">
                <a:solidFill>
                  <a:srgbClr val="0070C0"/>
                </a:solidFill>
              </a:rPr>
              <a:t> (но не  коллективное) </a:t>
            </a:r>
            <a:r>
              <a:rPr lang="ru-RU" sz="1600" b="1" u="sng" dirty="0">
                <a:solidFill>
                  <a:srgbClr val="0070C0"/>
                </a:solidFill>
              </a:rPr>
              <a:t>действие</a:t>
            </a:r>
            <a:r>
              <a:rPr lang="ru-RU" sz="1600" b="1" dirty="0">
                <a:solidFill>
                  <a:srgbClr val="0070C0"/>
                </a:solidFill>
              </a:rPr>
              <a:t>; 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rgbClr val="0070C0"/>
                </a:solidFill>
              </a:rPr>
              <a:t>3. Модель «семейное чтение» тесно связано с понятием </a:t>
            </a:r>
            <a:r>
              <a:rPr lang="ru-RU" sz="1600" b="1" u="sng" dirty="0">
                <a:solidFill>
                  <a:srgbClr val="0070C0"/>
                </a:solidFill>
              </a:rPr>
              <a:t>личная, частная, домашняя, семейная библиотека</a:t>
            </a:r>
            <a:r>
              <a:rPr lang="ru-RU" sz="1600" u="sng" dirty="0">
                <a:solidFill>
                  <a:srgbClr val="0070C0"/>
                </a:solidFill>
              </a:rPr>
              <a:t> </a:t>
            </a:r>
            <a:r>
              <a:rPr lang="ru-RU" sz="1600" dirty="0">
                <a:solidFill>
                  <a:srgbClr val="0070C0"/>
                </a:solidFill>
              </a:rPr>
              <a:t>как библиотеки особого вида.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rgbClr val="0070C0"/>
                </a:solidFill>
              </a:rPr>
              <a:t> 4. Модель «семейного чтения» тесно связано с появлением такого «нового читателя», как женщина, хотя и </a:t>
            </a:r>
            <a:r>
              <a:rPr lang="ru-RU" sz="1600" b="1" u="sng" dirty="0">
                <a:solidFill>
                  <a:srgbClr val="0070C0"/>
                </a:solidFill>
              </a:rPr>
              <a:t>роль мужчины, отца здесь весьма значительна</a:t>
            </a:r>
            <a:r>
              <a:rPr lang="ru-RU" sz="1600" b="1" dirty="0">
                <a:solidFill>
                  <a:srgbClr val="0070C0"/>
                </a:solidFill>
              </a:rPr>
              <a:t>. 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rgbClr val="0070C0"/>
                </a:solidFill>
              </a:rPr>
              <a:t>5. В модели «семейное чтение», в отличие от других моделей, одномоментно реализуются практически все </a:t>
            </a:r>
            <a:r>
              <a:rPr lang="ru-RU" sz="1600" b="1" u="sng" dirty="0">
                <a:solidFill>
                  <a:srgbClr val="0070C0"/>
                </a:solidFill>
              </a:rPr>
              <a:t>важнейшие функции чтения </a:t>
            </a:r>
            <a:r>
              <a:rPr lang="ru-RU" sz="1600" dirty="0">
                <a:solidFill>
                  <a:srgbClr val="0070C0"/>
                </a:solidFill>
              </a:rPr>
              <a:t>(такие, как познавательная, воспитательная, развивающая, развлекательная, коммуникационная). </a:t>
            </a:r>
          </a:p>
        </p:txBody>
      </p:sp>
    </p:spTree>
    <p:extLst>
      <p:ext uri="{BB962C8B-B14F-4D97-AF65-F5344CB8AC3E}">
        <p14:creationId xmlns:p14="http://schemas.microsoft.com/office/powerpoint/2010/main" val="1372271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0">
            <a:extLst>
              <a:ext uri="{FF2B5EF4-FFF2-40B4-BE49-F238E27FC236}">
                <a16:creationId xmlns:a16="http://schemas.microsoft.com/office/drawing/2014/main" id="{9FDB2484-7301-4C75-93F2-06C8A854FC91}"/>
              </a:ext>
            </a:extLst>
          </p:cNvPr>
          <p:cNvSpPr txBox="1">
            <a:spLocks/>
          </p:cNvSpPr>
          <p:nvPr/>
        </p:nvSpPr>
        <p:spPr>
          <a:xfrm>
            <a:off x="0" y="771550"/>
            <a:ext cx="9396536" cy="91913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FF0000"/>
              </a:solidFill>
            </a:endParaRPr>
          </a:p>
          <a:p>
            <a:r>
              <a:rPr lang="ru-RU" sz="1800" b="1" dirty="0">
                <a:solidFill>
                  <a:srgbClr val="0070C0"/>
                </a:solidFill>
              </a:rPr>
              <a:t>Почему семейное чтение -  бесконфликтный метод воспитания? </a:t>
            </a:r>
          </a:p>
          <a:p>
            <a:r>
              <a:rPr lang="ru-RU" sz="1800" b="1" dirty="0">
                <a:solidFill>
                  <a:srgbClr val="FF0000"/>
                </a:solidFill>
              </a:rPr>
              <a:t> 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7" name="Объект 21">
            <a:extLst>
              <a:ext uri="{FF2B5EF4-FFF2-40B4-BE49-F238E27FC236}">
                <a16:creationId xmlns:a16="http://schemas.microsoft.com/office/drawing/2014/main" id="{7AAC4863-B13D-433F-9238-4ADB5095EA13}"/>
              </a:ext>
            </a:extLst>
          </p:cNvPr>
          <p:cNvSpPr txBox="1">
            <a:spLocks/>
          </p:cNvSpPr>
          <p:nvPr/>
        </p:nvSpPr>
        <p:spPr>
          <a:xfrm>
            <a:off x="251520" y="1635646"/>
            <a:ext cx="7272808" cy="454131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3686106-8FCA-4025-9EE0-85B849D94C62}"/>
              </a:ext>
            </a:extLst>
          </p:cNvPr>
          <p:cNvSpPr/>
          <p:nvPr/>
        </p:nvSpPr>
        <p:spPr>
          <a:xfrm>
            <a:off x="755576" y="1419622"/>
            <a:ext cx="74888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FF0000"/>
              </a:buClr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YS Text"/>
              </a:rPr>
              <a:t>Семейное чтение — это способ общения между родителями и детьми, метод воспитания и хороший досуг.</a:t>
            </a:r>
          </a:p>
          <a:p>
            <a:pPr algn="just">
              <a:buClr>
                <a:srgbClr val="FF0000"/>
              </a:buClr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YS Text"/>
              </a:rPr>
              <a:t>Чтение сближает и способно разрешить некоторые семейные проблемы, построенные на взаимном недопонимании.</a:t>
            </a:r>
          </a:p>
          <a:p>
            <a:pPr algn="just">
              <a:buClr>
                <a:srgbClr val="FF0000"/>
              </a:buClr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YS Text"/>
              </a:rPr>
              <a:t>Информация, воспринимаемая на слух, прекрасно развивает фантазию и богатое воображение ребёнка.</a:t>
            </a:r>
          </a:p>
          <a:p>
            <a:pPr algn="just">
              <a:buClr>
                <a:srgbClr val="FF0000"/>
              </a:buClr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YS Text"/>
              </a:rPr>
              <a:t>Задавая вопросы, беседуя о прочитанном с ребёнком, можно научить его самостоятельно мыслить и анализировать информацию.</a:t>
            </a:r>
          </a:p>
          <a:p>
            <a:pPr algn="just">
              <a:buClr>
                <a:srgbClr val="FF0000"/>
              </a:buClr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YS Text"/>
              </a:rPr>
              <a:t>Дети, которым часто читают, чувствуют близость, защищённость, безопасность.</a:t>
            </a:r>
            <a:endParaRPr lang="ru-RU" b="0" i="0" dirty="0">
              <a:solidFill>
                <a:srgbClr val="002060"/>
              </a:solidFill>
              <a:effectLst/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466044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0">
            <a:extLst>
              <a:ext uri="{FF2B5EF4-FFF2-40B4-BE49-F238E27FC236}">
                <a16:creationId xmlns:a16="http://schemas.microsoft.com/office/drawing/2014/main" id="{9FDB2484-7301-4C75-93F2-06C8A854FC91}"/>
              </a:ext>
            </a:extLst>
          </p:cNvPr>
          <p:cNvSpPr txBox="1">
            <a:spLocks/>
          </p:cNvSpPr>
          <p:nvPr/>
        </p:nvSpPr>
        <p:spPr>
          <a:xfrm>
            <a:off x="0" y="771550"/>
            <a:ext cx="9396536" cy="91913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FF0000"/>
              </a:solidFill>
            </a:endParaRPr>
          </a:p>
          <a:p>
            <a:r>
              <a:rPr lang="ru-RU" sz="1800" b="1" dirty="0">
                <a:solidFill>
                  <a:srgbClr val="0070C0"/>
                </a:solidFill>
              </a:rPr>
              <a:t>Почему семейное чтение -  бесконфликтный метод воспитания? </a:t>
            </a:r>
          </a:p>
          <a:p>
            <a:r>
              <a:rPr lang="ru-RU" sz="1800" b="1" dirty="0">
                <a:solidFill>
                  <a:srgbClr val="FF0000"/>
                </a:solidFill>
              </a:rPr>
              <a:t> 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7" name="Объект 21">
            <a:extLst>
              <a:ext uri="{FF2B5EF4-FFF2-40B4-BE49-F238E27FC236}">
                <a16:creationId xmlns:a16="http://schemas.microsoft.com/office/drawing/2014/main" id="{7AAC4863-B13D-433F-9238-4ADB5095EA13}"/>
              </a:ext>
            </a:extLst>
          </p:cNvPr>
          <p:cNvSpPr txBox="1">
            <a:spLocks/>
          </p:cNvSpPr>
          <p:nvPr/>
        </p:nvSpPr>
        <p:spPr>
          <a:xfrm>
            <a:off x="251520" y="1635646"/>
            <a:ext cx="7272808" cy="454131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8D4598-675C-48A5-BC1F-382CB1BEC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51670"/>
            <a:ext cx="8480271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24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E0976-95BD-4B62-B113-236EFD71C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627535"/>
            <a:ext cx="7776864" cy="648072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FF0000"/>
                </a:solidFill>
              </a:rPr>
              <a:t>ТЕРАПЕВТИЧЕСКИЕ СКАЗКИ «СКАЗОЧНОЙ МАМЫ»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E69F4D1-426E-495A-81C3-88E0EDE9CF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31069" y="1276350"/>
            <a:ext cx="3317875" cy="3317875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3177FCF4-DA3C-40AA-B020-5387734E53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53623" y="1275608"/>
            <a:ext cx="2496016" cy="324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32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7E9F4-8C42-49FB-ABDE-7F4C0A3E6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843557"/>
            <a:ext cx="7128792" cy="576065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rgbClr val="FF0000"/>
                </a:solidFill>
              </a:rPr>
              <a:t>39 классических сказок, которые помогут преодолеть 13 трудных ситуаций</a:t>
            </a:r>
            <a:br>
              <a:rPr lang="ru-RU" sz="1800" b="1" dirty="0">
                <a:solidFill>
                  <a:srgbClr val="FF0000"/>
                </a:solidFill>
              </a:rPr>
            </a:br>
            <a:r>
              <a:rPr lang="ru-RU" sz="1800" i="1" dirty="0">
                <a:solidFill>
                  <a:srgbClr val="FF0000"/>
                </a:solidFill>
              </a:rPr>
              <a:t>рекомендации сказочной мамы Татьяны Нененко</a:t>
            </a:r>
            <a:r>
              <a:rPr lang="ru-RU" sz="1800" i="1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ru-RU" sz="1800" i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B88F6A-C9AF-4557-AEE6-3E8C80BF1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563639"/>
            <a:ext cx="8147248" cy="303098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1. </a:t>
            </a:r>
            <a:r>
              <a:rPr lang="ru-RU" b="1" dirty="0">
                <a:solidFill>
                  <a:srgbClr val="0070C0"/>
                </a:solidFill>
              </a:rPr>
              <a:t>Ребёнок ленится </a:t>
            </a:r>
            <a:r>
              <a:rPr lang="ru-RU" dirty="0">
                <a:solidFill>
                  <a:srgbClr val="0070C0"/>
                </a:solidFill>
              </a:rPr>
              <a:t>— И. Крылов «Стрекоза и муравей»,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А. Пушкин «Сказка о попе и его работнике Балде», В. Одоевский «Мороз Иванович».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2. </a:t>
            </a:r>
            <a:r>
              <a:rPr lang="ru-RU" b="1" dirty="0">
                <a:solidFill>
                  <a:srgbClr val="0070C0"/>
                </a:solidFill>
              </a:rPr>
              <a:t>Ребёнок ведёт себя агрессивно </a:t>
            </a:r>
            <a:r>
              <a:rPr lang="ru-RU" dirty="0">
                <a:solidFill>
                  <a:srgbClr val="0070C0"/>
                </a:solidFill>
              </a:rPr>
              <a:t>— Г. Х. Андерсен «Снежная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Королева», О. Пройслер «Маленькая колдунья», В. Губарев «Королевство кривых зеркал».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3. </a:t>
            </a:r>
            <a:r>
              <a:rPr lang="ru-RU" b="1" dirty="0">
                <a:solidFill>
                  <a:srgbClr val="0070C0"/>
                </a:solidFill>
              </a:rPr>
              <a:t>Ребёнку не хватает храбрости </a:t>
            </a:r>
            <a:r>
              <a:rPr lang="ru-RU" dirty="0">
                <a:solidFill>
                  <a:srgbClr val="0070C0"/>
                </a:solidFill>
              </a:rPr>
              <a:t>— польская народная сказка «Великаны и храбрый пастушок», Г. Х. Андерсен «Стойкий оловянный солдатик», русская народная сказка «Кощей Бессмертный».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4. </a:t>
            </a:r>
            <a:r>
              <a:rPr lang="ru-RU" b="1" dirty="0">
                <a:solidFill>
                  <a:srgbClr val="0070C0"/>
                </a:solidFill>
              </a:rPr>
              <a:t>Ребёнок завидует </a:t>
            </a:r>
            <a:r>
              <a:rPr lang="ru-RU" dirty="0">
                <a:solidFill>
                  <a:srgbClr val="0070C0"/>
                </a:solidFill>
              </a:rPr>
              <a:t>— русская народная сказка «Поди туда — не знаю куда, принеси то — не знаю что», Братья Гримм «Белоснежка», Ш. Перро «Золушка».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5. </a:t>
            </a:r>
            <a:r>
              <a:rPr lang="ru-RU" b="1" dirty="0">
                <a:solidFill>
                  <a:srgbClr val="0070C0"/>
                </a:solidFill>
              </a:rPr>
              <a:t>Ребёнок ничем не интересуется, апатичен </a:t>
            </a:r>
            <a:r>
              <a:rPr lang="ru-RU" dirty="0">
                <a:solidFill>
                  <a:srgbClr val="0070C0"/>
                </a:solidFill>
              </a:rPr>
              <a:t>— Л. Кэррол «Алиса в стране чудес», А. Милн «Винни Пух», Р. Распэ «Приключения барона Мюнхаузена».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6. </a:t>
            </a:r>
            <a:r>
              <a:rPr lang="ru-RU" b="1" dirty="0">
                <a:solidFill>
                  <a:srgbClr val="0070C0"/>
                </a:solidFill>
              </a:rPr>
              <a:t>Ребёнок ворует </a:t>
            </a:r>
            <a:r>
              <a:rPr lang="ru-RU" dirty="0">
                <a:solidFill>
                  <a:srgbClr val="0070C0"/>
                </a:solidFill>
              </a:rPr>
              <a:t>— С. Аксаков «Аленький цветочек», русская народная сказка «Кот, петух и лиса», А. Линдгрен «Малыш и Карлсон, который живёт на крыше».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3958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7E9F4-8C42-49FB-ABDE-7F4C0A3E6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548876"/>
            <a:ext cx="7200800" cy="726729"/>
          </a:xfrm>
        </p:spPr>
        <p:txBody>
          <a:bodyPr>
            <a:normAutofit fontScale="90000"/>
          </a:bodyPr>
          <a:lstStyle/>
          <a:p>
            <a:br>
              <a:rPr lang="ru-RU" sz="1800" b="1" dirty="0">
                <a:solidFill>
                  <a:srgbClr val="FF0000"/>
                </a:solidFill>
              </a:rPr>
            </a:br>
            <a:r>
              <a:rPr lang="ru-RU" sz="1800" b="1" dirty="0">
                <a:solidFill>
                  <a:srgbClr val="FF0000"/>
                </a:solidFill>
              </a:rPr>
              <a:t>39 классических сказок, которые помогут преодолеть 13 трудных ситуаций</a:t>
            </a:r>
            <a:br>
              <a:rPr lang="ru-RU" sz="1800" b="1" dirty="0">
                <a:solidFill>
                  <a:srgbClr val="FF0000"/>
                </a:solidFill>
              </a:rPr>
            </a:br>
            <a:r>
              <a:rPr lang="ru-RU" sz="1800" i="1" dirty="0">
                <a:solidFill>
                  <a:srgbClr val="FF0000"/>
                </a:solidFill>
              </a:rPr>
              <a:t>рекомендации сказочной мамы Татьяны Нененко</a:t>
            </a:r>
            <a:r>
              <a:rPr lang="ru-RU" sz="1800" i="1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B88F6A-C9AF-4557-AEE6-3E8C80BF1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491629"/>
            <a:ext cx="8147248" cy="310299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7. </a:t>
            </a:r>
            <a:r>
              <a:rPr lang="ru-RU" b="1" dirty="0">
                <a:solidFill>
                  <a:srgbClr val="0070C0"/>
                </a:solidFill>
              </a:rPr>
              <a:t>Ребёнок ничего не хочет делать сам, несамостоятелен </a:t>
            </a:r>
            <a:r>
              <a:rPr lang="ru-RU" dirty="0">
                <a:solidFill>
                  <a:srgbClr val="0070C0"/>
                </a:solidFill>
              </a:rPr>
              <a:t>—Р. Киплинг «Книга джунглей», Э. Успенский «Дядя Фёдор, пёс и кот», Ю. Олеша «Три толстяка».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8. </a:t>
            </a:r>
            <a:r>
              <a:rPr lang="ru-RU" b="1" dirty="0">
                <a:solidFill>
                  <a:srgbClr val="0070C0"/>
                </a:solidFill>
              </a:rPr>
              <a:t>Ребёнок не желает ходить в школу </a:t>
            </a:r>
            <a:r>
              <a:rPr lang="ru-RU" dirty="0">
                <a:solidFill>
                  <a:srgbClr val="0070C0"/>
                </a:solidFill>
              </a:rPr>
              <a:t>— Дж. Роулинг «Гарри Поттер», А. Толстой «Золотой ключик, или Приключения Буратино», Е. Велтистов «Электроник — мальчик из чемодана».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9. </a:t>
            </a:r>
            <a:r>
              <a:rPr lang="ru-RU" b="1" dirty="0">
                <a:solidFill>
                  <a:srgbClr val="0070C0"/>
                </a:solidFill>
              </a:rPr>
              <a:t>Ребёнок всего боится </a:t>
            </a:r>
            <a:r>
              <a:rPr lang="ru-RU" dirty="0">
                <a:solidFill>
                  <a:srgbClr val="0070C0"/>
                </a:solidFill>
              </a:rPr>
              <a:t>— А. Волков «Волшебник Изумрудного города», К. Чуковский «Доктор Айболит», А. Кириллов «Ничуть не страшно».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10. </a:t>
            </a:r>
            <a:r>
              <a:rPr lang="ru-RU" b="1" dirty="0">
                <a:solidFill>
                  <a:srgbClr val="0070C0"/>
                </a:solidFill>
              </a:rPr>
              <a:t>Ребёнок жадничает </a:t>
            </a:r>
            <a:r>
              <a:rPr lang="ru-RU" dirty="0">
                <a:solidFill>
                  <a:srgbClr val="0070C0"/>
                </a:solidFill>
              </a:rPr>
              <a:t>— А. Пушкин «Сказка о рыбаке и рыбке», Р. Даль «Чарли и шоколадная фабрика», Г. Х. Андерсен «Дюймовочка».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11. </a:t>
            </a:r>
            <a:r>
              <a:rPr lang="ru-RU" b="1" dirty="0">
                <a:solidFill>
                  <a:srgbClr val="0070C0"/>
                </a:solidFill>
              </a:rPr>
              <a:t>Ребёнок никого не слушает </a:t>
            </a:r>
            <a:r>
              <a:rPr lang="ru-RU" dirty="0">
                <a:solidFill>
                  <a:srgbClr val="0070C0"/>
                </a:solidFill>
              </a:rPr>
              <a:t>— Н. Носов «Приключения Незнайки и его друзей», С. Лагерлёф «Чудесное путешествие Нильса с дикими гусями», С. Маршак «Сказка о глупом мышонке».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12. </a:t>
            </a:r>
            <a:r>
              <a:rPr lang="ru-RU" b="1" dirty="0">
                <a:solidFill>
                  <a:srgbClr val="0070C0"/>
                </a:solidFill>
              </a:rPr>
              <a:t>Ребёнок не уверен в себе </a:t>
            </a:r>
            <a:r>
              <a:rPr lang="ru-RU" dirty="0">
                <a:solidFill>
                  <a:srgbClr val="0070C0"/>
                </a:solidFill>
              </a:rPr>
              <a:t>— Дж. Толкин «Властелин колец», Г. Х. Андерсен «Гадкий утёнок», Ш. Перро «Кот в сапогах».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13. </a:t>
            </a:r>
            <a:r>
              <a:rPr lang="ru-RU" b="1" dirty="0">
                <a:solidFill>
                  <a:srgbClr val="0070C0"/>
                </a:solidFill>
              </a:rPr>
              <a:t>Ребёнок капризничает </a:t>
            </a:r>
            <a:r>
              <a:rPr lang="ru-RU" dirty="0">
                <a:solidFill>
                  <a:srgbClr val="0070C0"/>
                </a:solidFill>
              </a:rPr>
              <a:t>— В. Воробьёв «Капризка», Г. Х. Андерсен «Свинопас», С. Маршак «Двенадцать месяцев».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36524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1058</Words>
  <Application>Microsoft Office PowerPoint</Application>
  <PresentationFormat>Экран (16:9)</PresentationFormat>
  <Paragraphs>80</Paragraphs>
  <Slides>22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Roboto Black</vt:lpstr>
      <vt:lpstr>Segoe UI</vt:lpstr>
      <vt:lpstr>Segoe UI Emoji</vt:lpstr>
      <vt:lpstr>Times New Roman</vt:lpstr>
      <vt:lpstr>Wingdings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ТЕРАПЕВТИЧЕСКИЕ СКАЗКИ «СКАЗОЧНОЙ МАМЫ»</vt:lpstr>
      <vt:lpstr>39 классических сказок, которые помогут преодолеть 13 трудных ситуаций рекомендации сказочной мамы Татьяны Нененко</vt:lpstr>
      <vt:lpstr> 39 классических сказок, которые помогут преодолеть 13 трудных ситуаций рекомендации сказочной мамы Татьяны Нененко</vt:lpstr>
      <vt:lpstr> Сказочная мама Татьяна Нененко знает ответ на многие вопросы. Вопрос № 1: Как избавить детей от детских страхов  при помощи сказки?</vt:lpstr>
      <vt:lpstr>Вопрос № 2:  Как помочь социализации ребёнка при помощи сказки? Татьяна Нененко – книга «Маленькие помощницы в большом деле»</vt:lpstr>
      <vt:lpstr>ТЕРАПЕВТИЧЕСКИЕ СКАЗКИ ВИКТОРИИ ЦАРИННОЙ</vt:lpstr>
      <vt:lpstr>Презентация PowerPoint</vt:lpstr>
      <vt:lpstr>Презентация PowerPoint</vt:lpstr>
      <vt:lpstr>СТИХИ!!! Терапевтические!  Светлана Юрушкина – детская поэтесса и писательница</vt:lpstr>
      <vt:lpstr>Презентация PowerPoint</vt:lpstr>
      <vt:lpstr>Презентация PowerPoint</vt:lpstr>
      <vt:lpstr>Презентация PowerPoint</vt:lpstr>
      <vt:lpstr>Пример семейного буктрейлера для международного конкурса «Страна Читалия»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cheba</dc:creator>
  <cp:lastModifiedBy>olgamachekhina2022@outlook.com</cp:lastModifiedBy>
  <cp:revision>29</cp:revision>
  <dcterms:created xsi:type="dcterms:W3CDTF">2023-03-27T17:12:42Z</dcterms:created>
  <dcterms:modified xsi:type="dcterms:W3CDTF">2024-02-29T10:31:31Z</dcterms:modified>
</cp:coreProperties>
</file>