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2" r:id="rId2"/>
    <p:sldId id="447" r:id="rId3"/>
    <p:sldId id="448" r:id="rId4"/>
    <p:sldId id="439" r:id="rId5"/>
    <p:sldId id="450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76" r:id="rId20"/>
    <p:sldId id="477" r:id="rId21"/>
    <p:sldId id="478" r:id="rId22"/>
    <p:sldId id="479" r:id="rId23"/>
    <p:sldId id="44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7"/>
    <p:restoredTop sz="93762"/>
  </p:normalViewPr>
  <p:slideViewPr>
    <p:cSldViewPr snapToGrid="0" snapToObjects="1">
      <p:cViewPr>
        <p:scale>
          <a:sx n="81" d="100"/>
          <a:sy n="81" d="100"/>
        </p:scale>
        <p:origin x="-72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5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0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9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0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1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88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96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5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73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9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5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0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86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28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5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Введение.</a:t>
            </a:r>
            <a:r>
              <a:rPr lang="ru-RU" baseline="0" dirty="0" smtClean="0"/>
              <a:t> </a:t>
            </a:r>
            <a:r>
              <a:rPr lang="ru-RU" dirty="0" smtClean="0"/>
              <a:t>Стр. 33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8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4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</a:t>
            </a:r>
            <a:r>
              <a:rPr lang="en-US" dirty="0" smtClean="0"/>
              <a:t>0</a:t>
            </a:r>
            <a:r>
              <a:rPr lang="ru-RU" baseline="0" dirty="0" smtClean="0"/>
              <a:t> // </a:t>
            </a:r>
            <a:r>
              <a:rPr lang="ru-RU" dirty="0" smtClean="0"/>
              <a:t>Стр.</a:t>
            </a:r>
            <a:r>
              <a:rPr lang="ru-RU" baseline="0" dirty="0" smtClean="0"/>
              <a:t> </a:t>
            </a:r>
            <a:r>
              <a:rPr lang="en-US" baseline="0" dirty="0" smtClean="0"/>
              <a:t>79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74;&#1077;&#1073;&#1080;&#1085;&#1072;&#1088;&#1099;.1&#1089;&#1077;&#1085;&#1090;&#1103;&#1073;&#1088;&#1103;.&#1088;&#1092;/&#1087;&#1077;&#1076;&#1072;&#1075;&#1086;&#1075;&#1080;&#1082;&#1072;-&#1076;&#1083;&#1103;-&#1074;&#1089;&#1077;&#1093;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hdhjnY0W-Oa3C2SkqKYSwn2aCN5BaB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playlist?list=PLGhdhjnY0W-Oa3C2SkqKYSwn2aCN5BaB7" TargetMode="External"/><Relationship Id="rId4" Type="http://schemas.openxmlformats.org/officeDocument/2006/relationships/hyperlink" Target="https://www.ozon.ru/context/detail/id/143470517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1702" y="770072"/>
            <a:ext cx="2381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21</a:t>
            </a:r>
            <a:r>
              <a:rPr lang="ru-RU" sz="2800" b="1" dirty="0" smtClean="0">
                <a:solidFill>
                  <a:srgbClr val="FFC000"/>
                </a:solidFill>
              </a:rPr>
              <a:t> марта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702" y="1938107"/>
            <a:ext cx="651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3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3801556"/>
            <a:ext cx="51956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Встреча  </a:t>
            </a:r>
            <a:r>
              <a:rPr lang="en-US" sz="8800" b="1" dirty="0"/>
              <a:t>7</a:t>
            </a:r>
            <a:r>
              <a:rPr lang="ru-RU" sz="2800" b="1" dirty="0" smtClean="0"/>
              <a:t> «Воспитание ума»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2, глава 3, </a:t>
            </a:r>
            <a:r>
              <a:rPr lang="de-DE" b="1" dirty="0" smtClean="0"/>
              <a:t>c. </a:t>
            </a:r>
            <a:r>
              <a:rPr lang="ru-RU" b="1" dirty="0" smtClean="0"/>
              <a:t>282</a:t>
            </a:r>
            <a:r>
              <a:rPr lang="de-DE" dirty="0" smtClean="0"/>
              <a:t>–</a:t>
            </a:r>
            <a:r>
              <a:rPr lang="ru-RU" b="1" dirty="0" smtClean="0"/>
              <a:t>310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83525" y="2879394"/>
            <a:ext cx="1207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/>
              <a:t>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2594751"/>
            <a:ext cx="7611104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Детей удается воспитать лишь в том случае, если глубоко </a:t>
            </a:r>
            <a:r>
              <a:rPr lang="ru-RU" sz="2800" dirty="0" smtClean="0"/>
              <a:t>веришь </a:t>
            </a:r>
            <a:r>
              <a:rPr lang="ru-RU" sz="2800" dirty="0"/>
              <a:t>в правдивость мира. В этом случае мы способны </a:t>
            </a:r>
            <a:r>
              <a:rPr lang="ru-RU" sz="2800" dirty="0" smtClean="0"/>
              <a:t>каким</a:t>
            </a:r>
            <a:r>
              <a:rPr lang="ru-RU" sz="2800" dirty="0"/>
              <a:t>-</a:t>
            </a:r>
            <a:r>
              <a:rPr lang="ru-RU" sz="2800" dirty="0" smtClean="0"/>
              <a:t>то </a:t>
            </a:r>
            <a:r>
              <a:rPr lang="ru-RU" sz="2800" dirty="0"/>
              <a:t>образом, иногда даже и неявным для нас, передать свою </a:t>
            </a:r>
            <a:r>
              <a:rPr lang="ru-RU" sz="2800" dirty="0" smtClean="0"/>
              <a:t>веру </a:t>
            </a:r>
            <a:r>
              <a:rPr lang="ru-RU" sz="2800" dirty="0"/>
              <a:t>детям и создать у них правильное представление о мире.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30363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2379308"/>
            <a:ext cx="7238571" cy="3273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Маленький человек говорит как все и поступает как все, но при каких-то случайных обстоятельствах выясняется, что он не знает чего-то простейшего. М</a:t>
            </a:r>
            <a:r>
              <a:rPr lang="ru-RU" sz="2800" dirty="0" smtClean="0"/>
              <a:t>ы </a:t>
            </a:r>
            <a:r>
              <a:rPr lang="ru-RU" sz="2800" dirty="0"/>
              <a:t>не знаем его незнания, не догадываемся о нем и браним ребенка. </a:t>
            </a:r>
            <a:r>
              <a:rPr lang="ru-RU" sz="2800" dirty="0" smtClean="0"/>
              <a:t>А он </a:t>
            </a:r>
            <a:r>
              <a:rPr lang="ru-RU" sz="2800" dirty="0"/>
              <a:t>защищается, не понимая, в чем дело...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21167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2594752"/>
            <a:ext cx="8920616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Правильное представление о космосе придет к ребенку рано или поздно, но представление о человеческом микрокосмосе важно создавать сейчас, пока мальчику семь лет. Планеты планетами, но важно, что мир устроен вот как: в нем можно спорить даже со старшими, если ты споришь, убеждаешь, а не капризно твердишь свое.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447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3025639"/>
            <a:ext cx="8920616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 мире постоянно сталкиваются противоположные мнения, взгляды и оценки. А мы исповедуем школьное правило «единых требований»… Но зачем? Мир-то не единообразен в своих требованиях и оценках.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2329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3025639"/>
            <a:ext cx="8209416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Воспитатель </a:t>
            </a:r>
            <a:r>
              <a:rPr lang="ru-RU" sz="2800" dirty="0"/>
              <a:t>— пессимист? Это его личное дело. </a:t>
            </a:r>
            <a:r>
              <a:rPr lang="ru-RU" sz="2800" dirty="0" smtClean="0"/>
              <a:t>Жизнь представляет </a:t>
            </a:r>
            <a:r>
              <a:rPr lang="ru-RU" sz="2800" dirty="0"/>
              <a:t>широчайшие поля для </a:t>
            </a:r>
            <a:r>
              <a:rPr lang="ru-RU" sz="2800" dirty="0" smtClean="0"/>
              <a:t>пессимизма. Но </a:t>
            </a:r>
            <a:r>
              <a:rPr lang="ru-RU" sz="2800" dirty="0"/>
              <a:t>он не имеет права быть пессимистом по </a:t>
            </a:r>
            <a:r>
              <a:rPr lang="ru-RU" sz="2800" dirty="0" smtClean="0"/>
              <a:t>отношению к </a:t>
            </a:r>
            <a:r>
              <a:rPr lang="ru-RU" sz="2800" dirty="0"/>
              <a:t>ребенку.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2595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3025639"/>
            <a:ext cx="8209416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Увидеть человека прекрасным — значит и сделать его реально прекрасным. Тут нет хитрости, нет обмана, это происходит на каждом шагу, и каждый это знает.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1497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845017"/>
            <a:ext cx="6809594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Это </a:t>
            </a:r>
            <a:r>
              <a:rPr lang="ru-RU" sz="2800" dirty="0"/>
              <a:t>лучшие люди — те, для которых и мир достаточно хорош, чтобы за него бороться, и сами они достаточно хороши, чтобы чувствовать себя нужными людьми.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366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845017"/>
            <a:ext cx="5872617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Чтобы ум и умственные способности развивались, ребенок должен верить в успех своих занятий или хотя бы в справедливость учителя.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34909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29096"/>
            <a:ext cx="8401328" cy="2996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 smtClean="0"/>
              <a:t>Все </a:t>
            </a:r>
            <a:r>
              <a:rPr lang="ru-RU" sz="2800" dirty="0"/>
              <a:t>от природы </a:t>
            </a:r>
            <a:r>
              <a:rPr lang="ru-RU" sz="2800" dirty="0" smtClean="0"/>
              <a:t>и</a:t>
            </a:r>
            <a:r>
              <a:rPr lang="mr-IN" sz="2800" dirty="0" smtClean="0"/>
              <a:t>…</a:t>
            </a:r>
            <a:r>
              <a:rPr lang="ru-RU" sz="2800" dirty="0" smtClean="0"/>
              <a:t> все </a:t>
            </a:r>
            <a:r>
              <a:rPr lang="ru-RU" sz="2800" dirty="0"/>
              <a:t>от воспитания. Это позволяет нам </a:t>
            </a:r>
            <a:r>
              <a:rPr lang="ru-RU" sz="2800" dirty="0" smtClean="0"/>
              <a:t>не думать </a:t>
            </a:r>
            <a:r>
              <a:rPr lang="ru-RU" sz="2800" dirty="0"/>
              <a:t>о генах, поскольку мы все равно ничего с ними не </a:t>
            </a:r>
            <a:r>
              <a:rPr lang="ru-RU" sz="2800" dirty="0" smtClean="0"/>
              <a:t>можем </a:t>
            </a:r>
            <a:r>
              <a:rPr lang="ru-RU" sz="2800" dirty="0"/>
              <a:t>поделать. </a:t>
            </a:r>
            <a:endParaRPr lang="ru-RU" sz="2800" dirty="0" smtClean="0"/>
          </a:p>
          <a:p>
            <a:endParaRPr lang="ru-RU" sz="1000" dirty="0"/>
          </a:p>
          <a:p>
            <a:r>
              <a:rPr lang="ru-RU" sz="2800" dirty="0" smtClean="0"/>
              <a:t>Будем </a:t>
            </a:r>
            <a:r>
              <a:rPr lang="ru-RU" sz="2800" dirty="0"/>
              <a:t>заниматься своей работой, будем </a:t>
            </a:r>
            <a:r>
              <a:rPr lang="ru-RU" sz="2800" dirty="0" smtClean="0"/>
              <a:t>верить в </a:t>
            </a:r>
            <a:r>
              <a:rPr lang="ru-RU" sz="2800" dirty="0"/>
              <a:t>великие возможности воспитания, потому что от этой </a:t>
            </a:r>
            <a:r>
              <a:rPr lang="ru-RU" sz="2800" dirty="0" smtClean="0"/>
              <a:t>веры зависит </a:t>
            </a:r>
            <a:r>
              <a:rPr lang="ru-RU" sz="2800" dirty="0"/>
              <a:t>судьба ребенка.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85348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55735" y="5297270"/>
            <a:ext cx="74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</a:t>
            </a:r>
            <a:r>
              <a:rPr lang="en-US" sz="2400" dirty="0" smtClean="0">
                <a:hlinkClick r:id="rId2"/>
              </a:rPr>
              <a:t>://</a:t>
            </a:r>
            <a:r>
              <a:rPr lang="ru-RU" sz="2400" dirty="0" smtClean="0">
                <a:hlinkClick r:id="rId2"/>
              </a:rPr>
              <a:t>вебинары.1сентября.рф/педагогика-для-всех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735" y="1958787"/>
            <a:ext cx="7436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Сайт чтений по книге «Педагогика </a:t>
            </a:r>
            <a:r>
              <a:rPr lang="ru-RU" sz="2400" b="1" dirty="0">
                <a:solidFill>
                  <a:prstClr val="white"/>
                </a:solidFill>
              </a:rPr>
              <a:t>для всех</a:t>
            </a:r>
            <a:r>
              <a:rPr lang="ru-RU" sz="2400" b="1" dirty="0" smtClean="0">
                <a:solidFill>
                  <a:prstClr val="white"/>
                </a:solidFill>
              </a:rPr>
              <a:t>»</a:t>
            </a: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endParaRPr lang="ru-RU" sz="6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>
                <a:solidFill>
                  <a:prstClr val="white"/>
                </a:solidFill>
              </a:rPr>
              <a:t>з</a:t>
            </a:r>
            <a:r>
              <a:rPr lang="ru-RU" sz="2400" b="1" dirty="0" smtClean="0">
                <a:solidFill>
                  <a:prstClr val="white"/>
                </a:solidFill>
              </a:rPr>
              <a:t>аписи состоявшихся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краткое </a:t>
            </a:r>
            <a:r>
              <a:rPr lang="ru-RU" sz="2400" b="1" dirty="0">
                <a:solidFill>
                  <a:prstClr val="white"/>
                </a:solidFill>
              </a:rPr>
              <a:t>содержание (</a:t>
            </a:r>
            <a:r>
              <a:rPr lang="en-US" sz="2400" b="1" dirty="0">
                <a:solidFill>
                  <a:prstClr val="white"/>
                </a:solidFill>
              </a:rPr>
              <a:t>summary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u-RU" sz="2400" b="1" dirty="0" smtClean="0">
                <a:solidFill>
                  <a:prstClr val="white"/>
                </a:solidFill>
              </a:rPr>
              <a:t>голосование по наиболее значимым цитатам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5" y="2093957"/>
            <a:ext cx="3517295" cy="366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51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33" y="375695"/>
            <a:ext cx="2109801" cy="2387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5961" y="2763632"/>
            <a:ext cx="7322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Воспитание зависит от трех переменных: 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rgbClr val="FFC000"/>
                </a:solidFill>
              </a:rPr>
              <a:t>взрослые</a:t>
            </a:r>
            <a:r>
              <a:rPr lang="ru-RU" sz="2800" b="1" dirty="0">
                <a:solidFill>
                  <a:srgbClr val="FFC000"/>
                </a:solidFill>
              </a:rPr>
              <a:t>, </a:t>
            </a:r>
            <a:r>
              <a:rPr lang="ru-RU" sz="2800" b="1" dirty="0" smtClean="0">
                <a:solidFill>
                  <a:srgbClr val="FFC000"/>
                </a:solidFill>
              </a:rPr>
              <a:t>дети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и </a:t>
            </a:r>
            <a:r>
              <a:rPr lang="ru-RU" sz="2800" b="1" dirty="0">
                <a:solidFill>
                  <a:srgbClr val="FFC000"/>
                </a:solidFill>
              </a:rPr>
              <a:t>отношения между ними.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/>
              <a:t>Это </a:t>
            </a:r>
            <a:r>
              <a:rPr lang="ru-RU" sz="2800" b="1" dirty="0"/>
              <a:t>задача с тремя </a:t>
            </a:r>
            <a:r>
              <a:rPr lang="ru-RU" sz="2800" b="1" dirty="0" smtClean="0"/>
              <a:t>неизвестными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из </a:t>
            </a:r>
            <a:r>
              <a:rPr lang="ru-RU" sz="2800" b="1" dirty="0"/>
              <a:t>трех! </a:t>
            </a:r>
            <a:endParaRPr lang="en-US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42483" y="4001137"/>
            <a:ext cx="65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https://www.youtube.com/playlist?list=PLGhdhjnY0W-Oa3C2SkqKYSwn2aCN5BaB7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483" y="1727368"/>
            <a:ext cx="66944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err="1" smtClean="0">
                <a:solidFill>
                  <a:prstClr val="white"/>
                </a:solidFill>
              </a:rPr>
              <a:t>Соловейчиковские</a:t>
            </a:r>
            <a:r>
              <a:rPr lang="ru-RU" sz="3600" b="1" dirty="0" smtClean="0">
                <a:solidFill>
                  <a:prstClr val="white"/>
                </a:solidFill>
              </a:rPr>
              <a:t> чтения </a:t>
            </a: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по книге «Педагогика для всех»</a:t>
            </a:r>
            <a:endParaRPr lang="ru-RU" sz="2800" b="1" dirty="0" smtClean="0">
              <a:solidFill>
                <a:prstClr val="white"/>
              </a:solidFill>
            </a:endParaRPr>
          </a:p>
          <a:p>
            <a:pPr lvl="0"/>
            <a:endParaRPr lang="ru-RU" sz="2400" b="1" dirty="0" smtClean="0">
              <a:solidFill>
                <a:prstClr val="white"/>
              </a:solidFill>
            </a:endParaRPr>
          </a:p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Записи </a:t>
            </a:r>
            <a:r>
              <a:rPr lang="ru-RU" sz="2400" b="1" dirty="0" err="1" smtClean="0">
                <a:solidFill>
                  <a:prstClr val="white"/>
                </a:solidFill>
              </a:rPr>
              <a:t>вебинаров</a:t>
            </a:r>
            <a:r>
              <a:rPr lang="ru-RU" sz="2400" b="1" dirty="0" smtClean="0">
                <a:solidFill>
                  <a:prstClr val="white"/>
                </a:solidFill>
              </a:rPr>
              <a:t>:</a:t>
            </a:r>
          </a:p>
          <a:p>
            <a:pPr lvl="0"/>
            <a:endParaRPr lang="ru-RU" sz="1400" b="1" dirty="0" smtClean="0">
              <a:solidFill>
                <a:prstClr val="white"/>
              </a:solidFill>
            </a:endParaRPr>
          </a:p>
          <a:p>
            <a:pPr lvl="0"/>
            <a:r>
              <a:rPr lang="en-US" sz="2400" b="1" dirty="0">
                <a:solidFill>
                  <a:prstClr val="white"/>
                </a:solidFill>
              </a:rPr>
              <a:t>YouTube </a:t>
            </a:r>
            <a:r>
              <a:rPr lang="en-US" sz="2000" b="1" dirty="0">
                <a:solidFill>
                  <a:prstClr val="white"/>
                </a:solidFill>
              </a:rPr>
              <a:t>playlist </a:t>
            </a:r>
            <a:r>
              <a:rPr lang="en-US" sz="2400" b="1" dirty="0">
                <a:solidFill>
                  <a:prstClr val="white"/>
                </a:solidFill>
              </a:rPr>
              <a:t>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2363" y="5067444"/>
            <a:ext cx="72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в личном кабинете: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62362" y="5483905"/>
            <a:ext cx="654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</a:t>
            </a:r>
            <a:r>
              <a:rPr lang="en-US" sz="2400" dirty="0" smtClean="0">
                <a:hlinkClick r:id="rId3"/>
              </a:rPr>
              <a:t>://my.1september.ru/webinar/archive</a:t>
            </a:r>
          </a:p>
        </p:txBody>
      </p:sp>
    </p:spTree>
    <p:extLst>
      <p:ext uri="{BB962C8B-B14F-4D97-AF65-F5344CB8AC3E}">
        <p14:creationId xmlns:p14="http://schemas.microsoft.com/office/powerpoint/2010/main" val="102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</a:t>
            </a:r>
            <a:r>
              <a:rPr lang="en-US" sz="2400" b="1" dirty="0">
                <a:solidFill>
                  <a:prstClr val="white"/>
                </a:solidFill>
              </a:rPr>
              <a:t>,</a:t>
            </a:r>
            <a:r>
              <a:rPr lang="ru-RU" sz="2400" b="1" dirty="0" smtClean="0">
                <a:solidFill>
                  <a:prstClr val="white"/>
                </a:solidFill>
              </a:rPr>
              <a:t>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2240" y="1851406"/>
            <a:ext cx="654207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ЛитРес</a:t>
            </a:r>
            <a:r>
              <a:rPr lang="ru-RU" sz="3600" b="1" dirty="0"/>
              <a:t> </a:t>
            </a:r>
            <a:r>
              <a:rPr lang="ru-RU" sz="2000" dirty="0" smtClean="0"/>
              <a:t>(электронная версия)</a:t>
            </a:r>
            <a:endParaRPr lang="ru-RU" sz="2000" dirty="0"/>
          </a:p>
          <a:p>
            <a:r>
              <a:rPr lang="ru-RU" sz="2000" dirty="0" smtClean="0"/>
              <a:t>Скоро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ru-RU" sz="3600" b="1" dirty="0" smtClean="0"/>
              <a:t>Лабиринт </a:t>
            </a:r>
            <a:r>
              <a:rPr lang="ru-RU" sz="2000" dirty="0" smtClean="0"/>
              <a:t>(печатная версия)</a:t>
            </a:r>
          </a:p>
          <a:p>
            <a:r>
              <a:rPr lang="ru-RU" sz="2000" dirty="0" smtClean="0"/>
              <a:t>(заказ по интернету, доставка)</a:t>
            </a:r>
            <a:endParaRPr lang="en-US" sz="2000" dirty="0"/>
          </a:p>
          <a:p>
            <a:r>
              <a:rPr lang="en-US" sz="2000" dirty="0" smtClean="0">
                <a:hlinkClick r:id="rId3"/>
              </a:rPr>
              <a:t>https://www.labirint.ru/books/623298</a:t>
            </a:r>
          </a:p>
          <a:p>
            <a:endParaRPr lang="en-US" sz="2000" dirty="0"/>
          </a:p>
          <a:p>
            <a:r>
              <a:rPr lang="en-US" sz="3600" b="1" dirty="0" smtClean="0">
                <a:solidFill>
                  <a:prstClr val="white"/>
                </a:solidFill>
              </a:rPr>
              <a:t>ozon.ru</a:t>
            </a:r>
            <a:r>
              <a:rPr lang="ru-RU" sz="3600" b="1" dirty="0" smtClean="0">
                <a:solidFill>
                  <a:prstClr val="white"/>
                </a:solidFill>
              </a:rPr>
              <a:t> </a:t>
            </a:r>
            <a:r>
              <a:rPr lang="ru-RU" sz="2000" dirty="0">
                <a:solidFill>
                  <a:prstClr val="white"/>
                </a:solidFill>
              </a:rPr>
              <a:t>(печатная версия</a:t>
            </a:r>
            <a:r>
              <a:rPr lang="ru-RU" sz="2000" dirty="0" smtClean="0">
                <a:solidFill>
                  <a:prstClr val="white"/>
                </a:solidFill>
              </a:rPr>
              <a:t>)</a:t>
            </a:r>
          </a:p>
          <a:p>
            <a:pPr lvl="0"/>
            <a:r>
              <a:rPr lang="ru-RU" sz="2000" dirty="0" smtClean="0">
                <a:solidFill>
                  <a:prstClr val="white"/>
                </a:solidFill>
              </a:rPr>
              <a:t>(заказ </a:t>
            </a:r>
            <a:r>
              <a:rPr lang="ru-RU" sz="2000" dirty="0">
                <a:solidFill>
                  <a:prstClr val="white"/>
                </a:solidFill>
              </a:rPr>
              <a:t>по интернету, доставка)</a:t>
            </a:r>
            <a:endParaRPr lang="en-US" sz="2000" dirty="0">
              <a:solidFill>
                <a:prstClr val="white"/>
              </a:solidFill>
            </a:endParaRPr>
          </a:p>
          <a:p>
            <a:pPr lvl="0"/>
            <a:r>
              <a:rPr lang="en-US" sz="2000" dirty="0" smtClean="0">
                <a:hlinkClick r:id="rId4"/>
              </a:rPr>
              <a:t>https://www.ozon.ru/context/detail/id/143470517/</a:t>
            </a:r>
            <a:endParaRPr lang="en-US" sz="2000" dirty="0" smtClean="0">
              <a:hlinkClick r:id="rId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4089" y="4624168"/>
            <a:ext cx="400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28 марта </a:t>
            </a:r>
            <a:r>
              <a:rPr lang="ru-RU" sz="2800" b="1" dirty="0" smtClean="0">
                <a:solidFill>
                  <a:srgbClr val="FFC000"/>
                </a:solidFill>
              </a:rPr>
              <a:t>2018 в 18.00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158" y="893767"/>
            <a:ext cx="651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Соловейчиковские</a:t>
            </a:r>
            <a:r>
              <a:rPr lang="ru-RU" sz="2400" b="1" dirty="0" smtClean="0"/>
              <a:t> чтения</a:t>
            </a:r>
          </a:p>
          <a:p>
            <a:endParaRPr lang="ru-RU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4800" b="1" dirty="0" smtClean="0">
                <a:solidFill>
                  <a:srgbClr val="FFC000"/>
                </a:solidFill>
              </a:rPr>
              <a:t>Педагогика для всех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9158" y="2856516"/>
            <a:ext cx="369261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Следующая встреча (</a:t>
            </a:r>
            <a:r>
              <a:rPr lang="ru-RU" sz="3200" b="1" dirty="0"/>
              <a:t>8</a:t>
            </a:r>
            <a:r>
              <a:rPr lang="ru-RU" sz="2400" b="1" dirty="0" smtClean="0"/>
              <a:t>)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prstClr val="white"/>
                </a:solidFill>
              </a:rPr>
              <a:t>«Воспитание общением»</a:t>
            </a:r>
            <a:r>
              <a:rPr lang="ru-RU" sz="2800" b="1" dirty="0" smtClean="0"/>
              <a:t> </a:t>
            </a:r>
            <a:endParaRPr lang="ru-RU" sz="2800" b="1" dirty="0"/>
          </a:p>
          <a:p>
            <a:endParaRPr lang="ru-RU" sz="1100" b="1" dirty="0"/>
          </a:p>
          <a:p>
            <a:r>
              <a:rPr lang="ru-RU" sz="2400" b="1" dirty="0" smtClean="0"/>
              <a:t>состоится</a:t>
            </a:r>
            <a:endParaRPr lang="ru-RU" sz="7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" y="414327"/>
            <a:ext cx="4348332" cy="6053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4512" y="2856516"/>
            <a:ext cx="11673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/>
              <a:t>8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19158" y="5821924"/>
            <a:ext cx="644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Обсуждение книги Симона Соловейчика </a:t>
            </a:r>
          </a:p>
          <a:p>
            <a:r>
              <a:rPr lang="ru-RU" b="1" dirty="0" smtClean="0"/>
              <a:t>«Педагогика для всех», книга 3, глава 1, </a:t>
            </a:r>
            <a:r>
              <a:rPr lang="de-DE" b="1" dirty="0" smtClean="0"/>
              <a:t>c. </a:t>
            </a:r>
            <a:r>
              <a:rPr lang="ru-RU" b="1" dirty="0" smtClean="0"/>
              <a:t>312</a:t>
            </a:r>
            <a:r>
              <a:rPr lang="de-DE" dirty="0" smtClean="0"/>
              <a:t>–</a:t>
            </a:r>
            <a:r>
              <a:rPr lang="ru-RU" b="1" dirty="0" smtClean="0"/>
              <a:t>329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2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9089" y="43248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Педагогика для всех</a:t>
            </a:r>
            <a:endParaRPr lang="ru-RU" sz="1600" dirty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600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первая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для человека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Цели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Условия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Средства воспитания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вторая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в человеке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сердца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духа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Воспитание ума </a:t>
            </a:r>
            <a:endParaRPr lang="en-US" dirty="0" smtClean="0">
              <a:solidFill>
                <a:srgbClr val="FFC000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 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Книга третья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000"/>
                </a:solidFill>
                <a:latin typeface="Calibri" charset="0"/>
                <a:ea typeface="Calibri" charset="0"/>
                <a:cs typeface="Times New Roman" charset="0"/>
              </a:rPr>
              <a:t>Человек и человек </a:t>
            </a:r>
            <a:endParaRPr lang="ru-RU" sz="1050" dirty="0">
              <a:solidFill>
                <a:srgbClr val="FFC000"/>
              </a:solidFill>
              <a:latin typeface="Times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Глава 1: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общением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2: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сотрудничеством </a:t>
            </a:r>
            <a:endParaRPr lang="en-US" dirty="0" smtClean="0"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Calibri" charset="0"/>
                <a:ea typeface="Calibri" charset="0"/>
                <a:cs typeface="Times New Roman" charset="0"/>
              </a:rPr>
              <a:t>Глава </a:t>
            </a:r>
            <a:r>
              <a:rPr lang="ru-RU" sz="1600" dirty="0">
                <a:latin typeface="Calibri" charset="0"/>
                <a:ea typeface="Calibri" charset="0"/>
                <a:cs typeface="Times New Roman" charset="0"/>
              </a:rPr>
              <a:t>3: </a:t>
            </a:r>
            <a:r>
              <a:rPr lang="ru-RU" dirty="0">
                <a:latin typeface="Calibri" charset="0"/>
                <a:ea typeface="Calibri" charset="0"/>
                <a:cs typeface="Times New Roman" charset="0"/>
              </a:rPr>
              <a:t>Воспитание </a:t>
            </a:r>
            <a:r>
              <a:rPr lang="ru-RU" dirty="0" smtClean="0">
                <a:latin typeface="Calibri" charset="0"/>
                <a:ea typeface="Calibri" charset="0"/>
                <a:cs typeface="Times New Roman" charset="0"/>
              </a:rPr>
              <a:t>сотворчеством</a:t>
            </a:r>
            <a:endParaRPr lang="ru-RU" sz="1050" dirty="0">
              <a:latin typeface="Times" charset="0"/>
              <a:ea typeface="Calibri" charset="0"/>
              <a:cs typeface="Times New Roman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1" y="630526"/>
            <a:ext cx="3740649" cy="42337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7401" y="5648959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440419"/>
            <a:ext cx="7874239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3200" b="1" dirty="0" smtClean="0"/>
              <a:t>Вся книг</a:t>
            </a:r>
            <a:r>
              <a:rPr lang="ru-RU" sz="3200" b="1" dirty="0"/>
              <a:t>а</a:t>
            </a:r>
            <a:r>
              <a:rPr lang="ru-RU" sz="3200" b="1" dirty="0" smtClean="0"/>
              <a:t> представляет </a:t>
            </a:r>
            <a:r>
              <a:rPr lang="ru-RU" sz="3200" b="1" dirty="0"/>
              <a:t>собой ответ на </a:t>
            </a:r>
            <a:r>
              <a:rPr lang="ru-RU" sz="3200" b="1" dirty="0" smtClean="0"/>
              <a:t>простейший с </a:t>
            </a:r>
            <a:r>
              <a:rPr lang="ru-RU" sz="3200" b="1" dirty="0"/>
              <a:t>виду </a:t>
            </a:r>
            <a:r>
              <a:rPr lang="ru-RU" sz="3200" b="1" dirty="0" smtClean="0"/>
              <a:t>вопрос</a:t>
            </a:r>
            <a:r>
              <a:rPr lang="ru-RU" sz="3200" b="1" dirty="0"/>
              <a:t>: как вырастить самостоятельного человека?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1235488"/>
            <a:ext cx="6056478" cy="395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301" y="448887"/>
            <a:ext cx="465512" cy="371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6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3105614"/>
            <a:ext cx="8593238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В «чистом виде» ум и чувство не существуют, не воспитываются и крайне опасны для человека и его окружения.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0992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2594749"/>
            <a:ext cx="8152971" cy="2842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Самыми опасными </a:t>
            </a:r>
            <a:r>
              <a:rPr lang="ru-RU" sz="2800" dirty="0" smtClean="0"/>
              <a:t>людьми становятся </a:t>
            </a:r>
            <a:r>
              <a:rPr lang="ru-RU" sz="2800" dirty="0"/>
              <a:t>именно образованные, но неинтеллигентные </a:t>
            </a:r>
            <a:r>
              <a:rPr lang="ru-RU" sz="2800" dirty="0" smtClean="0"/>
              <a:t>люди</a:t>
            </a:r>
            <a:r>
              <a:rPr lang="ru-RU" sz="2800" dirty="0"/>
              <a:t>. Выученные, умеющие добиваться своих целей, но не </a:t>
            </a:r>
            <a:r>
              <a:rPr lang="ru-RU" sz="2800" dirty="0" smtClean="0"/>
              <a:t>умеющие </a:t>
            </a:r>
            <a:r>
              <a:rPr lang="ru-RU" sz="2800" dirty="0"/>
              <a:t>отказываться от них, если для их достижения </a:t>
            </a:r>
            <a:r>
              <a:rPr lang="ru-RU" sz="2800" dirty="0" smtClean="0"/>
              <a:t>приходится </a:t>
            </a:r>
            <a:r>
              <a:rPr lang="ru-RU" sz="2800" dirty="0"/>
              <a:t>прибегать к неправедным средствам.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16979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25637"/>
            <a:ext cx="8152971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Будем растить ребенка так, чтобы в этом мире на одного </a:t>
            </a:r>
            <a:r>
              <a:rPr lang="ru-RU" sz="2800" dirty="0" smtClean="0"/>
              <a:t>интеллигента </a:t>
            </a:r>
            <a:r>
              <a:rPr lang="ru-RU" sz="2800" dirty="0"/>
              <a:t>стало больше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Но для этого нам нужно прежде всего найти точку </a:t>
            </a:r>
            <a:r>
              <a:rPr lang="ru-RU" sz="2800" dirty="0" smtClean="0"/>
              <a:t>слияния </a:t>
            </a:r>
            <a:r>
              <a:rPr lang="ru-RU" sz="2800" dirty="0"/>
              <a:t>ума и сердца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0251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39" y="3025637"/>
            <a:ext cx="6583817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Разум, интеллект не совмещаются, не </a:t>
            </a:r>
            <a:r>
              <a:rPr lang="ru-RU" sz="2800" dirty="0" smtClean="0"/>
              <a:t>присоединяются </a:t>
            </a:r>
            <a:r>
              <a:rPr lang="ru-RU" sz="2800" dirty="0"/>
              <a:t>к </a:t>
            </a:r>
            <a:r>
              <a:rPr lang="ru-RU" sz="2800" dirty="0" smtClean="0"/>
              <a:t>душевным </a:t>
            </a:r>
            <a:r>
              <a:rPr lang="ru-RU" sz="2800" dirty="0"/>
              <a:t>свойствам, а входят в них как непременное </a:t>
            </a:r>
            <a:r>
              <a:rPr lang="ru-RU" sz="2800" dirty="0" smtClean="0"/>
              <a:t>условие существования.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20951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0540" y="3025638"/>
            <a:ext cx="5917772" cy="198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endParaRPr lang="ru-RU" sz="1200" dirty="0"/>
          </a:p>
          <a:p>
            <a:r>
              <a:rPr lang="ru-RU" sz="2800" dirty="0"/>
              <a:t>Д</a:t>
            </a:r>
            <a:r>
              <a:rPr lang="ru-RU" sz="2800" dirty="0" smtClean="0"/>
              <a:t>ети </a:t>
            </a:r>
            <a:r>
              <a:rPr lang="ru-RU" sz="2800" dirty="0"/>
              <a:t>от обмана </a:t>
            </a:r>
            <a:r>
              <a:rPr lang="ru-RU" sz="2800" dirty="0" smtClean="0"/>
              <a:t>заболевают. У </a:t>
            </a:r>
            <a:r>
              <a:rPr lang="ru-RU" sz="2800" dirty="0"/>
              <a:t>них получается нравственный грипп с </a:t>
            </a:r>
            <a:r>
              <a:rPr lang="ru-RU" sz="2800" dirty="0" smtClean="0"/>
              <a:t>непоправимыми последствиями </a:t>
            </a:r>
            <a:r>
              <a:rPr lang="ru-RU" sz="2800" dirty="0"/>
              <a:t>на всю жизнь.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0539" y="819990"/>
            <a:ext cx="6056478" cy="122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Симон Соловейчик. 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Педагогика для всех</a:t>
            </a:r>
          </a:p>
          <a:p>
            <a:pPr defTabSz="410751" hangingPunct="0"/>
            <a:endParaRPr lang="ru-RU" sz="1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Книга 2.</a:t>
            </a:r>
            <a:r>
              <a:rPr lang="ru-RU" sz="20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Человек в человек</a:t>
            </a:r>
            <a:r>
              <a:rPr lang="ru-RU" sz="2800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</a:t>
            </a:r>
            <a:endParaRPr lang="ru-RU" sz="28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endParaRPr lang="en-US" sz="700" b="1" dirty="0" smtClean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Глава </a:t>
            </a:r>
            <a:r>
              <a:rPr lang="en-US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u-RU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Воспитание ума</a:t>
            </a:r>
            <a:endParaRPr lang="ru-RU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5680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10718</TotalTime>
  <Words>1063</Words>
  <Application>Microsoft Office PowerPoint</Application>
  <PresentationFormat>Произвольный</PresentationFormat>
  <Paragraphs>225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Мариана Бузоева</cp:lastModifiedBy>
  <cp:revision>209</cp:revision>
  <dcterms:created xsi:type="dcterms:W3CDTF">2017-06-21T03:52:05Z</dcterms:created>
  <dcterms:modified xsi:type="dcterms:W3CDTF">2018-03-21T18:17:42Z</dcterms:modified>
</cp:coreProperties>
</file>