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" ContentType="image/ti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4"/>
  </p:notesMasterIdLst>
  <p:sldIdLst>
    <p:sldId id="256" r:id="rId2"/>
    <p:sldId id="258" r:id="rId3"/>
    <p:sldId id="271" r:id="rId4"/>
    <p:sldId id="260" r:id="rId5"/>
    <p:sldId id="259" r:id="rId6"/>
    <p:sldId id="261" r:id="rId7"/>
    <p:sldId id="262" r:id="rId8"/>
    <p:sldId id="263" r:id="rId9"/>
    <p:sldId id="264" r:id="rId10"/>
    <p:sldId id="266" r:id="rId11"/>
    <p:sldId id="265" r:id="rId12"/>
    <p:sldId id="287" r:id="rId13"/>
    <p:sldId id="267" r:id="rId14"/>
    <p:sldId id="268" r:id="rId15"/>
    <p:sldId id="270" r:id="rId16"/>
    <p:sldId id="269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1" r:id="rId26"/>
    <p:sldId id="282" r:id="rId27"/>
    <p:sldId id="283" r:id="rId28"/>
    <p:sldId id="284" r:id="rId29"/>
    <p:sldId id="285" r:id="rId30"/>
    <p:sldId id="286" r:id="rId31"/>
    <p:sldId id="288" r:id="rId32"/>
    <p:sldId id="257" r:id="rId33"/>
  </p:sldIdLst>
  <p:sldSz cx="9144000" cy="9144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16256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1pPr>
    <a:lvl2pPr marL="0" marR="0" indent="457200" algn="l" defTabSz="16256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2pPr>
    <a:lvl3pPr marL="0" marR="0" indent="914400" algn="l" defTabSz="16256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3pPr>
    <a:lvl4pPr marL="0" marR="0" indent="1371600" algn="l" defTabSz="16256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4pPr>
    <a:lvl5pPr marL="0" marR="0" indent="1828800" algn="l" defTabSz="16256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5pPr>
    <a:lvl6pPr marL="0" marR="0" indent="2286000" algn="l" defTabSz="16256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6pPr>
    <a:lvl7pPr marL="0" marR="0" indent="2743200" algn="l" defTabSz="16256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7pPr>
    <a:lvl8pPr marL="0" marR="0" indent="3200400" algn="l" defTabSz="16256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8pPr>
    <a:lvl9pPr marL="0" marR="0" indent="3657600" algn="l" defTabSz="16256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7" d="100"/>
          <a:sy n="77" d="100"/>
        </p:scale>
        <p:origin x="984" y="96"/>
      </p:cViewPr>
      <p:guideLst>
        <p:guide orient="horz" pos="288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8" name="Shape 98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90861294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1625600" latinLnBrk="0">
      <a:defRPr sz="2000">
        <a:latin typeface="+mj-lt"/>
        <a:ea typeface="+mj-ea"/>
        <a:cs typeface="+mj-cs"/>
        <a:sym typeface="Calibri"/>
      </a:defRPr>
    </a:lvl1pPr>
    <a:lvl2pPr indent="228600" defTabSz="1625600" latinLnBrk="0">
      <a:defRPr sz="2000">
        <a:latin typeface="+mj-lt"/>
        <a:ea typeface="+mj-ea"/>
        <a:cs typeface="+mj-cs"/>
        <a:sym typeface="Calibri"/>
      </a:defRPr>
    </a:lvl2pPr>
    <a:lvl3pPr indent="457200" defTabSz="1625600" latinLnBrk="0">
      <a:defRPr sz="2000">
        <a:latin typeface="+mj-lt"/>
        <a:ea typeface="+mj-ea"/>
        <a:cs typeface="+mj-cs"/>
        <a:sym typeface="Calibri"/>
      </a:defRPr>
    </a:lvl3pPr>
    <a:lvl4pPr indent="685800" defTabSz="1625600" latinLnBrk="0">
      <a:defRPr sz="2000">
        <a:latin typeface="+mj-lt"/>
        <a:ea typeface="+mj-ea"/>
        <a:cs typeface="+mj-cs"/>
        <a:sym typeface="Calibri"/>
      </a:defRPr>
    </a:lvl4pPr>
    <a:lvl5pPr indent="914400" defTabSz="1625600" latinLnBrk="0">
      <a:defRPr sz="2000">
        <a:latin typeface="+mj-lt"/>
        <a:ea typeface="+mj-ea"/>
        <a:cs typeface="+mj-cs"/>
        <a:sym typeface="Calibri"/>
      </a:defRPr>
    </a:lvl5pPr>
    <a:lvl6pPr indent="1143000" defTabSz="1625600" latinLnBrk="0">
      <a:defRPr sz="2000">
        <a:latin typeface="+mj-lt"/>
        <a:ea typeface="+mj-ea"/>
        <a:cs typeface="+mj-cs"/>
        <a:sym typeface="Calibri"/>
      </a:defRPr>
    </a:lvl6pPr>
    <a:lvl7pPr indent="1371600" defTabSz="1625600" latinLnBrk="0">
      <a:defRPr sz="2000">
        <a:latin typeface="+mj-lt"/>
        <a:ea typeface="+mj-ea"/>
        <a:cs typeface="+mj-cs"/>
        <a:sym typeface="Calibri"/>
      </a:defRPr>
    </a:lvl7pPr>
    <a:lvl8pPr indent="1600200" defTabSz="1625600" latinLnBrk="0">
      <a:defRPr sz="2000">
        <a:latin typeface="+mj-lt"/>
        <a:ea typeface="+mj-ea"/>
        <a:cs typeface="+mj-cs"/>
        <a:sym typeface="Calibri"/>
      </a:defRPr>
    </a:lvl8pPr>
    <a:lvl9pPr indent="1828800" defTabSz="1625600" latinLnBrk="0">
      <a:defRPr sz="2000">
        <a:latin typeface="+mj-lt"/>
        <a:ea typeface="+mj-ea"/>
        <a:cs typeface="+mj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85800" y="3598069"/>
            <a:ext cx="7772400" cy="1102520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13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1371600" y="491490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1pPr>
            <a:lvl2pPr marL="0" indent="457200" algn="ctr">
              <a:buSzTx/>
              <a:buFontTx/>
              <a:buNone/>
              <a:defRPr>
                <a:solidFill>
                  <a:srgbClr val="888888"/>
                </a:solidFill>
              </a:defRPr>
            </a:lvl2pPr>
            <a:lvl3pPr marL="0" indent="914400" algn="ctr">
              <a:buSzTx/>
              <a:buFontTx/>
              <a:buNone/>
              <a:defRPr>
                <a:solidFill>
                  <a:srgbClr val="888888"/>
                </a:solidFill>
              </a:defRPr>
            </a:lvl3pPr>
            <a:lvl4pPr marL="0" indent="1371600" algn="ctr">
              <a:buSzTx/>
              <a:buFontTx/>
              <a:buNone/>
              <a:defRPr>
                <a:solidFill>
                  <a:srgbClr val="888888"/>
                </a:solidFill>
              </a:defRPr>
            </a:lvl4pPr>
            <a:lvl5pPr marL="0" indent="1828800" algn="ctr">
              <a:buSzTx/>
              <a:buFontTx/>
              <a:buNone/>
              <a:defRPr>
                <a:solidFill>
                  <a:srgbClr val="888888"/>
                </a:solidFill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22" name="Уровень текста 1…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Рисунок 6" descr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00250"/>
            <a:ext cx="9144000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38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39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457200" y="3200400"/>
            <a:ext cx="4038600" cy="3394473"/>
          </a:xfrm>
          <a:prstGeom prst="rect">
            <a:avLst/>
          </a:prstGeom>
        </p:spPr>
        <p:txBody>
          <a:bodyPr/>
          <a:lstStyle>
            <a:lvl1pPr marL="587828" indent="-587828">
              <a:spcBef>
                <a:spcPts val="1100"/>
              </a:spcBef>
              <a:defRPr sz="4800"/>
            </a:lvl1pPr>
            <a:lvl2pPr>
              <a:spcBef>
                <a:spcPts val="1100"/>
              </a:spcBef>
              <a:defRPr sz="4800"/>
            </a:lvl2pPr>
            <a:lvl3pPr marL="1463039" indent="-548639">
              <a:spcBef>
                <a:spcPts val="1100"/>
              </a:spcBef>
              <a:defRPr sz="4800"/>
            </a:lvl3pPr>
            <a:lvl4pPr marL="1981200" indent="-609600">
              <a:spcBef>
                <a:spcPts val="1100"/>
              </a:spcBef>
              <a:defRPr sz="4800"/>
            </a:lvl4pPr>
            <a:lvl5pPr marL="2438400" indent="-609600">
              <a:spcBef>
                <a:spcPts val="1100"/>
              </a:spcBef>
              <a:defRPr sz="48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0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Рисунок 6" descr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00250"/>
            <a:ext cx="9144000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48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49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457200" y="3151584"/>
            <a:ext cx="4040188" cy="479823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1000"/>
              </a:spcBef>
              <a:buSzTx/>
              <a:buFontTx/>
              <a:buNone/>
              <a:defRPr sz="4200" b="1"/>
            </a:lvl1pPr>
            <a:lvl2pPr marL="0" indent="457200">
              <a:spcBef>
                <a:spcPts val="1000"/>
              </a:spcBef>
              <a:buSzTx/>
              <a:buFontTx/>
              <a:buNone/>
              <a:defRPr sz="4200" b="1"/>
            </a:lvl2pPr>
            <a:lvl3pPr marL="0" indent="914400">
              <a:spcBef>
                <a:spcPts val="1000"/>
              </a:spcBef>
              <a:buSzTx/>
              <a:buFontTx/>
              <a:buNone/>
              <a:defRPr sz="4200" b="1"/>
            </a:lvl3pPr>
            <a:lvl4pPr marL="0" indent="1371600">
              <a:spcBef>
                <a:spcPts val="1000"/>
              </a:spcBef>
              <a:buSzTx/>
              <a:buFontTx/>
              <a:buNone/>
              <a:defRPr sz="4200" b="1"/>
            </a:lvl4pPr>
            <a:lvl5pPr marL="0" indent="1828800">
              <a:spcBef>
                <a:spcPts val="1000"/>
              </a:spcBef>
              <a:buSzTx/>
              <a:buFontTx/>
              <a:buNone/>
              <a:defRPr sz="4200" b="1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50" name="Текст 4"/>
          <p:cNvSpPr>
            <a:spLocks noGrp="1"/>
          </p:cNvSpPr>
          <p:nvPr>
            <p:ph type="body" sz="quarter" idx="21"/>
          </p:nvPr>
        </p:nvSpPr>
        <p:spPr>
          <a:xfrm>
            <a:off x="4645026" y="3151584"/>
            <a:ext cx="4041776" cy="479823"/>
          </a:xfrm>
          <a:prstGeom prst="rect">
            <a:avLst/>
          </a:prstGeom>
        </p:spPr>
        <p:txBody>
          <a:bodyPr anchor="b"/>
          <a:lstStyle/>
          <a:p>
            <a:pPr marL="0" indent="0">
              <a:spcBef>
                <a:spcPts val="1000"/>
              </a:spcBef>
              <a:buSzTx/>
              <a:buFontTx/>
              <a:buNone/>
              <a:defRPr sz="4200" b="1"/>
            </a:pPr>
            <a:endParaRPr/>
          </a:p>
        </p:txBody>
      </p:sp>
      <p:sp>
        <p:nvSpPr>
          <p:cNvPr id="5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Рисунок 6" descr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00250"/>
            <a:ext cx="9144000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59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60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Рисунок 6" descr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00250"/>
            <a:ext cx="9144000" cy="5143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68" name="Рисунок 4" descr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00250"/>
            <a:ext cx="9144000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69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Рисунок 6" descr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00250"/>
            <a:ext cx="9144000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77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57201" y="2205036"/>
            <a:ext cx="3008314" cy="871539"/>
          </a:xfrm>
          <a:prstGeom prst="rect">
            <a:avLst/>
          </a:prstGeom>
        </p:spPr>
        <p:txBody>
          <a:bodyPr anchor="b"/>
          <a:lstStyle>
            <a:lvl1pPr algn="l">
              <a:defRPr sz="3400" b="1"/>
            </a:lvl1pPr>
          </a:lstStyle>
          <a:p>
            <a:r>
              <a:t>Текст заголовка</a:t>
            </a:r>
          </a:p>
        </p:txBody>
      </p:sp>
      <p:sp>
        <p:nvSpPr>
          <p:cNvPr id="78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3575050" y="2205038"/>
            <a:ext cx="5111750" cy="4389836"/>
          </a:xfrm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79" name="Текст 3"/>
          <p:cNvSpPr>
            <a:spLocks noGrp="1"/>
          </p:cNvSpPr>
          <p:nvPr>
            <p:ph type="body" sz="quarter" idx="21"/>
          </p:nvPr>
        </p:nvSpPr>
        <p:spPr>
          <a:xfrm>
            <a:off x="457200" y="3076575"/>
            <a:ext cx="3008315" cy="3518298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500"/>
              </a:spcBef>
              <a:buSzTx/>
              <a:buFontTx/>
              <a:buNone/>
              <a:defRPr sz="2400"/>
            </a:pPr>
            <a:endParaRPr/>
          </a:p>
        </p:txBody>
      </p:sp>
      <p:sp>
        <p:nvSpPr>
          <p:cNvPr id="80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Рисунок 6" descr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00250"/>
            <a:ext cx="9144000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88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792288" y="5600700"/>
            <a:ext cx="5486401" cy="425054"/>
          </a:xfrm>
          <a:prstGeom prst="rect">
            <a:avLst/>
          </a:prstGeom>
        </p:spPr>
        <p:txBody>
          <a:bodyPr anchor="b"/>
          <a:lstStyle>
            <a:lvl1pPr algn="l">
              <a:defRPr sz="3400" b="1"/>
            </a:lvl1pPr>
          </a:lstStyle>
          <a:p>
            <a:r>
              <a:t>Текст заголовка</a:t>
            </a:r>
          </a:p>
        </p:txBody>
      </p:sp>
      <p:sp>
        <p:nvSpPr>
          <p:cNvPr id="89" name="Рисунок 2"/>
          <p:cNvSpPr>
            <a:spLocks noGrp="1"/>
          </p:cNvSpPr>
          <p:nvPr>
            <p:ph type="pic" sz="half" idx="21"/>
          </p:nvPr>
        </p:nvSpPr>
        <p:spPr>
          <a:xfrm>
            <a:off x="1792288" y="2459831"/>
            <a:ext cx="5486401" cy="3086101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90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1792288" y="6025753"/>
            <a:ext cx="5486401" cy="603648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500"/>
              </a:spcBef>
              <a:buSzTx/>
              <a:buFontTx/>
              <a:buNone/>
              <a:defRPr sz="2400"/>
            </a:lvl1pPr>
            <a:lvl2pPr marL="0" indent="457200">
              <a:spcBef>
                <a:spcPts val="500"/>
              </a:spcBef>
              <a:buSzTx/>
              <a:buFontTx/>
              <a:buNone/>
              <a:defRPr sz="2400"/>
            </a:lvl2pPr>
            <a:lvl3pPr marL="0" indent="914400">
              <a:spcBef>
                <a:spcPts val="500"/>
              </a:spcBef>
              <a:buSzTx/>
              <a:buFontTx/>
              <a:buNone/>
              <a:defRPr sz="2400"/>
            </a:lvl3pPr>
            <a:lvl4pPr marL="0" indent="1371600">
              <a:spcBef>
                <a:spcPts val="500"/>
              </a:spcBef>
              <a:buSzTx/>
              <a:buFontTx/>
              <a:buNone/>
              <a:defRPr sz="2400"/>
            </a:lvl4pPr>
            <a:lvl5pPr marL="0" indent="1828800">
              <a:spcBef>
                <a:spcPts val="500"/>
              </a:spcBef>
              <a:buSzTx/>
              <a:buFontTx/>
              <a:buNone/>
              <a:defRPr sz="24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9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6" descr="Рисунок 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2000250"/>
            <a:ext cx="9144000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57200" y="2206228"/>
            <a:ext cx="8229600" cy="8572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4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457200" y="3200400"/>
            <a:ext cx="8229600" cy="33944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5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325187" y="6734344"/>
            <a:ext cx="361614" cy="340182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20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ransition spd="med"/>
  <p:txStyles>
    <p:titleStyle>
      <a:lvl1pPr marL="0" marR="0" indent="0" algn="ctr" defTabSz="16256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0" marR="0" indent="0" algn="ctr" defTabSz="16256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0" marR="0" indent="0" algn="ctr" defTabSz="16256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0" marR="0" indent="0" algn="ctr" defTabSz="16256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0" marR="0" indent="0" algn="ctr" defTabSz="16256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0" marR="0" indent="0" algn="ctr" defTabSz="16256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0" marR="0" indent="0" algn="ctr" defTabSz="16256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0" marR="0" indent="0" algn="ctr" defTabSz="16256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0" marR="0" indent="0" algn="ctr" defTabSz="16256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titleStyle>
    <p:bodyStyle>
      <a:lvl1pPr marL="600075" marR="0" indent="-600075" algn="l" defTabSz="1625600" rtl="0" latinLnBrk="0">
        <a:lnSpc>
          <a:spcPct val="100000"/>
        </a:lnSpc>
        <a:spcBef>
          <a:spcPts val="13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1028700" marR="0" indent="-571500" algn="l" defTabSz="1625600" rtl="0" latinLnBrk="0">
        <a:lnSpc>
          <a:spcPct val="100000"/>
        </a:lnSpc>
        <a:spcBef>
          <a:spcPts val="1300"/>
        </a:spcBef>
        <a:spcAft>
          <a:spcPts val="0"/>
        </a:spcAft>
        <a:buClrTx/>
        <a:buSzPct val="100000"/>
        <a:buFont typeface="Arial"/>
        <a:buChar char="–"/>
        <a:tabLst/>
        <a:defRPr sz="56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1447800" marR="0" indent="-533400" algn="l" defTabSz="1625600" rtl="0" latinLnBrk="0">
        <a:lnSpc>
          <a:spcPct val="100000"/>
        </a:lnSpc>
        <a:spcBef>
          <a:spcPts val="13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2011679" marR="0" indent="-640079" algn="l" defTabSz="1625600" rtl="0" latinLnBrk="0">
        <a:lnSpc>
          <a:spcPct val="100000"/>
        </a:lnSpc>
        <a:spcBef>
          <a:spcPts val="1300"/>
        </a:spcBef>
        <a:spcAft>
          <a:spcPts val="0"/>
        </a:spcAft>
        <a:buClrTx/>
        <a:buSzPct val="100000"/>
        <a:buFont typeface="Arial"/>
        <a:buChar char="–"/>
        <a:tabLst/>
        <a:defRPr sz="56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2468879" marR="0" indent="-640079" algn="l" defTabSz="1625600" rtl="0" latinLnBrk="0">
        <a:lnSpc>
          <a:spcPct val="100000"/>
        </a:lnSpc>
        <a:spcBef>
          <a:spcPts val="1300"/>
        </a:spcBef>
        <a:spcAft>
          <a:spcPts val="0"/>
        </a:spcAft>
        <a:buClrTx/>
        <a:buSzPct val="100000"/>
        <a:buFont typeface="Arial"/>
        <a:buChar char="»"/>
        <a:tabLst/>
        <a:defRPr sz="56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2926079" marR="0" indent="-640079" algn="l" defTabSz="1625600" rtl="0" latinLnBrk="0">
        <a:lnSpc>
          <a:spcPct val="100000"/>
        </a:lnSpc>
        <a:spcBef>
          <a:spcPts val="13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3383279" marR="0" indent="-640079" algn="l" defTabSz="1625600" rtl="0" latinLnBrk="0">
        <a:lnSpc>
          <a:spcPct val="100000"/>
        </a:lnSpc>
        <a:spcBef>
          <a:spcPts val="13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3840479" marR="0" indent="-640079" algn="l" defTabSz="1625600" rtl="0" latinLnBrk="0">
        <a:lnSpc>
          <a:spcPct val="100000"/>
        </a:lnSpc>
        <a:spcBef>
          <a:spcPts val="13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4297679" marR="0" indent="-640079" algn="l" defTabSz="1625600" rtl="0" latinLnBrk="0">
        <a:lnSpc>
          <a:spcPct val="100000"/>
        </a:lnSpc>
        <a:spcBef>
          <a:spcPts val="13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r" defTabSz="16256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16256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16256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16256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16256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16256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16256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16256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16256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Нажмите дважды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endParaRPr/>
          </a:p>
        </p:txBody>
      </p:sp>
      <p:sp>
        <p:nvSpPr>
          <p:cNvPr id="101" name="Нажмите дважды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02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94D0C93-5704-82E7-20EF-6E319E05F882}"/>
              </a:ext>
            </a:extLst>
          </p:cNvPr>
          <p:cNvSpPr txBox="1"/>
          <p:nvPr/>
        </p:nvSpPr>
        <p:spPr>
          <a:xfrm>
            <a:off x="251520" y="1115616"/>
            <a:ext cx="8496944" cy="30469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/>
            <a:r>
              <a:rPr lang="ru-RU" sz="4800" b="1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Актуальные вопросы</a:t>
            </a:r>
          </a:p>
          <a:p>
            <a:pPr algn="ctr"/>
            <a:r>
              <a:rPr lang="ru-RU" sz="4800" b="1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курса химии </a:t>
            </a:r>
          </a:p>
          <a:p>
            <a:pPr algn="ctr"/>
            <a:r>
              <a:rPr lang="ru-RU" sz="4800" b="1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при подготовке </a:t>
            </a:r>
          </a:p>
          <a:p>
            <a:pPr algn="ctr"/>
            <a:r>
              <a:rPr lang="ru-RU" sz="4800" b="1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к ОГЭ и ЕГЭ</a:t>
            </a:r>
            <a:endParaRPr lang="ru-RU" sz="4800" b="1" i="0" dirty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9EA6882-05E2-5BF2-0A2E-A7B375385A74}"/>
              </a:ext>
            </a:extLst>
          </p:cNvPr>
          <p:cNvSpPr txBox="1"/>
          <p:nvPr/>
        </p:nvSpPr>
        <p:spPr>
          <a:xfrm>
            <a:off x="935596" y="4644008"/>
            <a:ext cx="7272808" cy="360098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just">
              <a:spcBef>
                <a:spcPts val="1200"/>
              </a:spcBef>
              <a:spcAft>
                <a:spcPts val="1200"/>
              </a:spcAft>
            </a:pPr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Пашкова Людмила Ивановна, к.х.н., старший методист ГАОУ ДПО ЦПМ</a:t>
            </a:r>
          </a:p>
          <a:p>
            <a:pPr algn="just">
              <a:spcBef>
                <a:spcPts val="1200"/>
              </a:spcBef>
              <a:spcAft>
                <a:spcPts val="1200"/>
              </a:spcAft>
            </a:pPr>
            <a:r>
              <a:rPr lang="ru-RU" sz="2400" b="0" i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Крысанов Никита Сергеевич, учитель химии АНО «Общеобразовательная школа Центра педагогического мастерства»</a:t>
            </a:r>
            <a:endParaRPr lang="en-US" sz="2400" b="0" i="0" dirty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Bef>
                <a:spcPts val="1200"/>
              </a:spcBef>
              <a:spcAft>
                <a:spcPts val="1200"/>
              </a:spcAft>
            </a:pP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24.09.2024 г.</a:t>
            </a:r>
            <a:endParaRPr lang="ru-RU" sz="2400" b="0" i="0" dirty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Нажмите дважды"/>
          <p:cNvSpPr txBox="1">
            <a:spLocks noGrp="1"/>
          </p:cNvSpPr>
          <p:nvPr>
            <p:ph type="ctrTitle"/>
          </p:nvPr>
        </p:nvSpPr>
        <p:spPr>
          <a:xfrm>
            <a:off x="685800" y="3605253"/>
            <a:ext cx="7772400" cy="1102520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endParaRPr/>
          </a:p>
        </p:txBody>
      </p:sp>
      <p:sp>
        <p:nvSpPr>
          <p:cNvPr id="101" name="Нажмите дважды"/>
          <p:cNvSpPr txBox="1">
            <a:spLocks noGrp="1"/>
          </p:cNvSpPr>
          <p:nvPr>
            <p:ph type="subTitle" sz="quarter" idx="1"/>
          </p:nvPr>
        </p:nvSpPr>
        <p:spPr>
          <a:xfrm>
            <a:off x="1371600" y="4922084"/>
            <a:ext cx="6400800" cy="131445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02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94D0C93-5704-82E7-20EF-6E319E05F882}"/>
              </a:ext>
            </a:extLst>
          </p:cNvPr>
          <p:cNvSpPr txBox="1"/>
          <p:nvPr/>
        </p:nvSpPr>
        <p:spPr>
          <a:xfrm>
            <a:off x="251520" y="1114503"/>
            <a:ext cx="8496944" cy="76944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/>
            <a:r>
              <a:rPr lang="ru-RU" sz="4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Задание 22</a:t>
            </a:r>
            <a:endParaRPr lang="ru-RU" sz="4400" b="1" i="0" dirty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EF3765B-FA2B-272D-8011-A0BE73081FBB}"/>
              </a:ext>
            </a:extLst>
          </p:cNvPr>
          <p:cNvSpPr txBox="1"/>
          <p:nvPr/>
        </p:nvSpPr>
        <p:spPr>
          <a:xfrm>
            <a:off x="626479" y="2051720"/>
            <a:ext cx="7747026" cy="511242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ru-RU" sz="2400" b="1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Прямая задача</a:t>
            </a:r>
          </a:p>
          <a:p>
            <a:pPr algn="just">
              <a:lnSpc>
                <a:spcPct val="150000"/>
              </a:lnSpc>
            </a:pPr>
            <a:r>
              <a:rPr lang="ru-RU" sz="24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После пропускания 2,24 л (при </a:t>
            </a:r>
            <a:r>
              <a:rPr lang="ru-RU" sz="2400" b="0" i="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н.у</a:t>
            </a:r>
            <a:r>
              <a:rPr lang="ru-RU" sz="24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.) сернистого газа через избыток раствора гидроксида натрия получили 252 г раствора сульфита натрия. Вычислите массовую долю соли в полученном растворе. В ответе запишите уравнение реакции, о которой идет речь в условии задачи, и приведите все необходимые вычисления (указывайте единицы измерения искомых физических величин).</a:t>
            </a:r>
            <a:endParaRPr lang="ru-RU" sz="2400" kern="100" dirty="0"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6625214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Нажмите дважды"/>
          <p:cNvSpPr txBox="1">
            <a:spLocks noGrp="1"/>
          </p:cNvSpPr>
          <p:nvPr>
            <p:ph type="ctrTitle"/>
          </p:nvPr>
        </p:nvSpPr>
        <p:spPr>
          <a:xfrm>
            <a:off x="685800" y="3605253"/>
            <a:ext cx="7772400" cy="1102520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endParaRPr/>
          </a:p>
        </p:txBody>
      </p:sp>
      <p:sp>
        <p:nvSpPr>
          <p:cNvPr id="101" name="Нажмите дважды"/>
          <p:cNvSpPr txBox="1">
            <a:spLocks noGrp="1"/>
          </p:cNvSpPr>
          <p:nvPr>
            <p:ph type="subTitle" sz="quarter" idx="1"/>
          </p:nvPr>
        </p:nvSpPr>
        <p:spPr>
          <a:xfrm>
            <a:off x="1371600" y="4922084"/>
            <a:ext cx="6400800" cy="131445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02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94D0C93-5704-82E7-20EF-6E319E05F882}"/>
              </a:ext>
            </a:extLst>
          </p:cNvPr>
          <p:cNvSpPr txBox="1"/>
          <p:nvPr/>
        </p:nvSpPr>
        <p:spPr>
          <a:xfrm>
            <a:off x="251520" y="1114503"/>
            <a:ext cx="8496944" cy="76944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/>
            <a:r>
              <a:rPr lang="ru-RU" sz="4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Задание 22</a:t>
            </a:r>
            <a:endParaRPr lang="ru-RU" sz="4400" b="1" i="0" dirty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EF3765B-FA2B-272D-8011-A0BE73081FBB}"/>
              </a:ext>
            </a:extLst>
          </p:cNvPr>
          <p:cNvSpPr txBox="1"/>
          <p:nvPr/>
        </p:nvSpPr>
        <p:spPr>
          <a:xfrm>
            <a:off x="626479" y="2051720"/>
            <a:ext cx="7747026" cy="45584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ru-RU" sz="2400" b="1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Обратная задача</a:t>
            </a:r>
          </a:p>
          <a:p>
            <a:pPr algn="just">
              <a:lnSpc>
                <a:spcPct val="150000"/>
              </a:lnSpc>
            </a:pPr>
            <a:r>
              <a:rPr lang="ru-RU" sz="24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Вычислите объём газа (при н. у.), который выделится при действии избытка сульфида железа(II) на 240 г 20 %-го раствора серной кислоты. В ответе запишите уравнение реакции, о которой идет речь в условии задачи, и приведите все необходимые вычисления (указывайте единицы измерения искомых физических величин).</a:t>
            </a:r>
            <a:endParaRPr lang="ru-RU" sz="2400" kern="100" dirty="0"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6193214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Нажмите дважды"/>
          <p:cNvSpPr txBox="1">
            <a:spLocks noGrp="1"/>
          </p:cNvSpPr>
          <p:nvPr>
            <p:ph type="ctrTitle"/>
          </p:nvPr>
        </p:nvSpPr>
        <p:spPr>
          <a:xfrm>
            <a:off x="685800" y="3605253"/>
            <a:ext cx="7772400" cy="1102520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endParaRPr/>
          </a:p>
        </p:txBody>
      </p:sp>
      <p:sp>
        <p:nvSpPr>
          <p:cNvPr id="101" name="Нажмите дважды"/>
          <p:cNvSpPr txBox="1">
            <a:spLocks noGrp="1"/>
          </p:cNvSpPr>
          <p:nvPr>
            <p:ph type="subTitle" sz="quarter" idx="1"/>
          </p:nvPr>
        </p:nvSpPr>
        <p:spPr>
          <a:xfrm>
            <a:off x="1371600" y="4922084"/>
            <a:ext cx="6400800" cy="131445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02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94D0C93-5704-82E7-20EF-6E319E05F882}"/>
              </a:ext>
            </a:extLst>
          </p:cNvPr>
          <p:cNvSpPr txBox="1"/>
          <p:nvPr/>
        </p:nvSpPr>
        <p:spPr>
          <a:xfrm>
            <a:off x="251520" y="1114503"/>
            <a:ext cx="8496944" cy="70788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/>
            <a:r>
              <a:rPr lang="ru-RU" sz="4000" b="1" i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Особенности пособия ОГЭ-2025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47AA9EF-01E8-5A53-E015-E1FCCED5109F}"/>
              </a:ext>
            </a:extLst>
          </p:cNvPr>
          <p:cNvSpPr txBox="1"/>
          <p:nvPr/>
        </p:nvSpPr>
        <p:spPr>
          <a:xfrm>
            <a:off x="251520" y="2020313"/>
            <a:ext cx="8314184" cy="641714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>
              <a:spcAft>
                <a:spcPts val="1800"/>
              </a:spcAft>
            </a:pPr>
            <a:r>
              <a:rPr lang="ru-RU" sz="4000" b="0" i="0" u="none" strike="noStrike" baseline="0" dirty="0" smtClean="0">
                <a:cs typeface="Arial" panose="020B0604020202020204" pitchFamily="34" charset="0"/>
              </a:rPr>
              <a:t>Структура пособия</a:t>
            </a:r>
          </a:p>
          <a:p>
            <a:pPr algn="ctr">
              <a:spcAft>
                <a:spcPts val="1800"/>
              </a:spcAft>
            </a:pPr>
            <a:endParaRPr lang="ru-RU" b="0" i="0" u="none" strike="noStrike" baseline="0" dirty="0" smtClean="0">
              <a:cs typeface="Arial" panose="020B0604020202020204" pitchFamily="34" charset="0"/>
            </a:endParaRPr>
          </a:p>
          <a:p>
            <a:pPr algn="just">
              <a:spcAft>
                <a:spcPts val="1800"/>
              </a:spcAft>
            </a:pPr>
            <a:r>
              <a:rPr lang="ru-RU" dirty="0" smtClean="0"/>
              <a:t>Пособие состоит из 2 частей.</a:t>
            </a:r>
          </a:p>
          <a:p>
            <a:pPr algn="just">
              <a:spcAft>
                <a:spcPts val="1800"/>
              </a:spcAft>
            </a:pPr>
            <a:r>
              <a:rPr lang="ru-RU" dirty="0" smtClean="0"/>
              <a:t>Часть 1 включает 23 линии заданий, соответствующих по форме, содержанию и последовательности КИМ ОГЭ по химии. </a:t>
            </a:r>
          </a:p>
          <a:p>
            <a:pPr algn="just">
              <a:spcAft>
                <a:spcPts val="1800"/>
              </a:spcAft>
            </a:pPr>
            <a:r>
              <a:rPr lang="ru-RU" dirty="0" smtClean="0"/>
              <a:t>Каждая линия представлена краткой теорией, разбором примеров и заданиями для самостоятельной работы.</a:t>
            </a:r>
          </a:p>
          <a:p>
            <a:pPr algn="just">
              <a:spcAft>
                <a:spcPts val="1800"/>
              </a:spcAft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11408784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Нажмите дважды"/>
          <p:cNvSpPr txBox="1">
            <a:spLocks noGrp="1"/>
          </p:cNvSpPr>
          <p:nvPr>
            <p:ph type="ctrTitle"/>
          </p:nvPr>
        </p:nvSpPr>
        <p:spPr>
          <a:xfrm>
            <a:off x="685800" y="3605253"/>
            <a:ext cx="7772400" cy="1102520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endParaRPr/>
          </a:p>
        </p:txBody>
      </p:sp>
      <p:sp>
        <p:nvSpPr>
          <p:cNvPr id="101" name="Нажмите дважды"/>
          <p:cNvSpPr txBox="1">
            <a:spLocks noGrp="1"/>
          </p:cNvSpPr>
          <p:nvPr>
            <p:ph type="subTitle" sz="quarter" idx="1"/>
          </p:nvPr>
        </p:nvSpPr>
        <p:spPr>
          <a:xfrm>
            <a:off x="1371600" y="4922084"/>
            <a:ext cx="6400800" cy="131445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02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94D0C93-5704-82E7-20EF-6E319E05F882}"/>
              </a:ext>
            </a:extLst>
          </p:cNvPr>
          <p:cNvSpPr txBox="1"/>
          <p:nvPr/>
        </p:nvSpPr>
        <p:spPr>
          <a:xfrm>
            <a:off x="251520" y="1114503"/>
            <a:ext cx="8496944" cy="70788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/>
            <a:r>
              <a:rPr lang="ru-RU" sz="4000" b="1" i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Особенности пособия ОГЭ-2025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7D0B981-7E11-6003-EC74-2B0A929B52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5823" y="2051720"/>
            <a:ext cx="6529086" cy="553478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47AA9EF-01E8-5A53-E015-E1FCCED5109F}"/>
              </a:ext>
            </a:extLst>
          </p:cNvPr>
          <p:cNvSpPr txBox="1"/>
          <p:nvPr/>
        </p:nvSpPr>
        <p:spPr>
          <a:xfrm>
            <a:off x="463274" y="7664393"/>
            <a:ext cx="8314184" cy="95410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/>
            <a:r>
              <a:rPr lang="ru-RU" sz="28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Краткая теоретическая справка </a:t>
            </a:r>
          </a:p>
          <a:p>
            <a:pPr algn="ctr"/>
            <a:r>
              <a:rPr lang="ru-RU" sz="28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перед каждым заданием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709070559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Нажмите дважды"/>
          <p:cNvSpPr txBox="1">
            <a:spLocks noGrp="1"/>
          </p:cNvSpPr>
          <p:nvPr>
            <p:ph type="ctrTitle"/>
          </p:nvPr>
        </p:nvSpPr>
        <p:spPr>
          <a:xfrm>
            <a:off x="685800" y="3605253"/>
            <a:ext cx="7772400" cy="1102520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endParaRPr/>
          </a:p>
        </p:txBody>
      </p:sp>
      <p:sp>
        <p:nvSpPr>
          <p:cNvPr id="101" name="Нажмите дважды"/>
          <p:cNvSpPr txBox="1">
            <a:spLocks noGrp="1"/>
          </p:cNvSpPr>
          <p:nvPr>
            <p:ph type="subTitle" sz="quarter" idx="1"/>
          </p:nvPr>
        </p:nvSpPr>
        <p:spPr>
          <a:xfrm>
            <a:off x="1371600" y="4922084"/>
            <a:ext cx="6400800" cy="131445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02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94D0C93-5704-82E7-20EF-6E319E05F882}"/>
              </a:ext>
            </a:extLst>
          </p:cNvPr>
          <p:cNvSpPr txBox="1"/>
          <p:nvPr/>
        </p:nvSpPr>
        <p:spPr>
          <a:xfrm>
            <a:off x="251520" y="1114503"/>
            <a:ext cx="8496944" cy="70788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/>
            <a:r>
              <a:rPr lang="ru-RU" sz="4000" b="1" i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Особенности пособия ОГЭ-2025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47AA9EF-01E8-5A53-E015-E1FCCED5109F}"/>
              </a:ext>
            </a:extLst>
          </p:cNvPr>
          <p:cNvSpPr txBox="1"/>
          <p:nvPr/>
        </p:nvSpPr>
        <p:spPr>
          <a:xfrm>
            <a:off x="414907" y="7651347"/>
            <a:ext cx="8314184" cy="95410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/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Большое количество справочной информации</a:t>
            </a:r>
          </a:p>
          <a:p>
            <a:pPr algn="ctr"/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в приложении к пособию</a:t>
            </a:r>
            <a:endParaRPr lang="ru-RU" sz="28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B5DEDDE-171F-6BBF-1EE7-3C204384E5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6195" y="1859531"/>
            <a:ext cx="5991607" cy="5721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877899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Нажмите дважды"/>
          <p:cNvSpPr txBox="1">
            <a:spLocks noGrp="1"/>
          </p:cNvSpPr>
          <p:nvPr>
            <p:ph type="ctrTitle"/>
          </p:nvPr>
        </p:nvSpPr>
        <p:spPr>
          <a:xfrm>
            <a:off x="685800" y="3605253"/>
            <a:ext cx="7772400" cy="1102520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endParaRPr/>
          </a:p>
        </p:txBody>
      </p:sp>
      <p:sp>
        <p:nvSpPr>
          <p:cNvPr id="101" name="Нажмите дважды"/>
          <p:cNvSpPr txBox="1">
            <a:spLocks noGrp="1"/>
          </p:cNvSpPr>
          <p:nvPr>
            <p:ph type="subTitle" sz="quarter" idx="1"/>
          </p:nvPr>
        </p:nvSpPr>
        <p:spPr>
          <a:xfrm>
            <a:off x="1371600" y="4922084"/>
            <a:ext cx="6400800" cy="131445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02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94D0C93-5704-82E7-20EF-6E319E05F882}"/>
              </a:ext>
            </a:extLst>
          </p:cNvPr>
          <p:cNvSpPr txBox="1"/>
          <p:nvPr/>
        </p:nvSpPr>
        <p:spPr>
          <a:xfrm>
            <a:off x="251520" y="1114503"/>
            <a:ext cx="8496944" cy="70788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/>
            <a:r>
              <a:rPr lang="ru-RU" sz="4000" b="1" i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Особенности пособия ОГЭ-2025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47AA9EF-01E8-5A53-E015-E1FCCED5109F}"/>
              </a:ext>
            </a:extLst>
          </p:cNvPr>
          <p:cNvSpPr txBox="1"/>
          <p:nvPr/>
        </p:nvSpPr>
        <p:spPr>
          <a:xfrm>
            <a:off x="414908" y="7452320"/>
            <a:ext cx="8314184" cy="95410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/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Двадцать клонов каждого из заданий демонстрационного варианта КИМ ОГЭ-2025</a:t>
            </a:r>
            <a:endParaRPr lang="ru-RU" sz="28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20DE3F4-D974-E013-ECEE-BEF78DA0B0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180" y="2422560"/>
            <a:ext cx="8028384" cy="4570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266410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Нажмите дважды"/>
          <p:cNvSpPr txBox="1">
            <a:spLocks noGrp="1"/>
          </p:cNvSpPr>
          <p:nvPr>
            <p:ph type="ctrTitle"/>
          </p:nvPr>
        </p:nvSpPr>
        <p:spPr>
          <a:xfrm>
            <a:off x="685800" y="3605253"/>
            <a:ext cx="7772400" cy="1102520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endParaRPr/>
          </a:p>
        </p:txBody>
      </p:sp>
      <p:sp>
        <p:nvSpPr>
          <p:cNvPr id="101" name="Нажмите дважды"/>
          <p:cNvSpPr txBox="1">
            <a:spLocks noGrp="1"/>
          </p:cNvSpPr>
          <p:nvPr>
            <p:ph type="subTitle" sz="quarter" idx="1"/>
          </p:nvPr>
        </p:nvSpPr>
        <p:spPr>
          <a:xfrm>
            <a:off x="1371600" y="4922084"/>
            <a:ext cx="6400800" cy="131445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02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94D0C93-5704-82E7-20EF-6E319E05F882}"/>
              </a:ext>
            </a:extLst>
          </p:cNvPr>
          <p:cNvSpPr txBox="1"/>
          <p:nvPr/>
        </p:nvSpPr>
        <p:spPr>
          <a:xfrm>
            <a:off x="251520" y="1114503"/>
            <a:ext cx="8496944" cy="70788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/>
            <a:r>
              <a:rPr lang="ru-RU" sz="4000" b="1" i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Особенности пособия ОГЭ-2025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47AA9EF-01E8-5A53-E015-E1FCCED5109F}"/>
              </a:ext>
            </a:extLst>
          </p:cNvPr>
          <p:cNvSpPr txBox="1"/>
          <p:nvPr/>
        </p:nvSpPr>
        <p:spPr>
          <a:xfrm>
            <a:off x="414907" y="7651347"/>
            <a:ext cx="8314184" cy="95410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/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Шесть вариантов заданий, соответствующих демонстрационному варианту КИМ ОГЭ-2025</a:t>
            </a:r>
            <a:endParaRPr lang="ru-RU" sz="28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6595C92-11B0-1179-E0A0-E9E17DF735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0819" y="1920753"/>
            <a:ext cx="5762360" cy="5690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020011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Нажмите дважды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endParaRPr/>
          </a:p>
        </p:txBody>
      </p:sp>
      <p:sp>
        <p:nvSpPr>
          <p:cNvPr id="101" name="Нажмите дважды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02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538" y="128589"/>
            <a:ext cx="6305839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031492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Нажмите дважды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endParaRPr/>
          </a:p>
        </p:txBody>
      </p:sp>
      <p:sp>
        <p:nvSpPr>
          <p:cNvPr id="101" name="Нажмите дважды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02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94D0C93-5704-82E7-20EF-6E319E05F882}"/>
              </a:ext>
            </a:extLst>
          </p:cNvPr>
          <p:cNvSpPr txBox="1"/>
          <p:nvPr/>
        </p:nvSpPr>
        <p:spPr>
          <a:xfrm>
            <a:off x="251520" y="1067794"/>
            <a:ext cx="8496944" cy="144655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/>
            <a:r>
              <a:rPr lang="ru-RU" sz="4400" b="1" i="0" u="none" strike="noStrike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Изменения </a:t>
            </a:r>
            <a:endParaRPr lang="ru-RU" sz="4400" b="1" i="0" u="none" strike="noStrike" dirty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4400" b="1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 КИМ </a:t>
            </a:r>
            <a:r>
              <a:rPr lang="ru-RU" sz="4400" b="1" i="0" u="none" strike="noStrike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ЕГЭ </a:t>
            </a:r>
            <a:r>
              <a:rPr lang="ru-RU" sz="4400" b="1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2025</a:t>
            </a:r>
            <a:endParaRPr lang="ru-RU" sz="4400" b="1" i="0" dirty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9EA6882-05E2-5BF2-0A2E-A7B375385A74}"/>
              </a:ext>
            </a:extLst>
          </p:cNvPr>
          <p:cNvSpPr txBox="1"/>
          <p:nvPr/>
        </p:nvSpPr>
        <p:spPr>
          <a:xfrm>
            <a:off x="467544" y="3059832"/>
            <a:ext cx="8208912" cy="433965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457200" indent="-45720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dirty="0"/>
              <a:t>Изменения структуры и содержания КИМ отсутствуют. </a:t>
            </a:r>
          </a:p>
          <a:p>
            <a:pPr marL="457200" indent="-45720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dirty="0"/>
              <a:t>Внесены коррективы в модель задания </a:t>
            </a:r>
            <a:r>
              <a:rPr lang="ru-RU" dirty="0" smtClean="0"/>
              <a:t>17</a:t>
            </a:r>
          </a:p>
          <a:p>
            <a:pPr marL="457200" indent="-45720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dirty="0" smtClean="0"/>
              <a:t>Вместо </a:t>
            </a:r>
            <a:r>
              <a:rPr lang="ru-RU" dirty="0"/>
              <a:t>задания на выбор нескольких вариантов ответа будет использовано задание на установление соответствия между позициями двух множеств. 	</a:t>
            </a:r>
          </a:p>
        </p:txBody>
      </p:sp>
    </p:spTree>
    <p:extLst>
      <p:ext uri="{BB962C8B-B14F-4D97-AF65-F5344CB8AC3E}">
        <p14:creationId xmlns:p14="http://schemas.microsoft.com/office/powerpoint/2010/main" val="980744360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Нажмите дважды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endParaRPr/>
          </a:p>
        </p:txBody>
      </p:sp>
      <p:sp>
        <p:nvSpPr>
          <p:cNvPr id="101" name="Нажмите дважды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02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61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94D0C93-5704-82E7-20EF-6E319E05F882}"/>
              </a:ext>
            </a:extLst>
          </p:cNvPr>
          <p:cNvSpPr txBox="1"/>
          <p:nvPr/>
        </p:nvSpPr>
        <p:spPr>
          <a:xfrm>
            <a:off x="-1542" y="1294530"/>
            <a:ext cx="9144000" cy="70788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Спецификация КИМ ЕГЭ 2025 г.</a:t>
            </a:r>
            <a:endParaRPr lang="ru-RU" sz="4000" b="1" i="0" dirty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9EA6882-05E2-5BF2-0A2E-A7B375385A74}"/>
              </a:ext>
            </a:extLst>
          </p:cNvPr>
          <p:cNvSpPr txBox="1"/>
          <p:nvPr/>
        </p:nvSpPr>
        <p:spPr>
          <a:xfrm>
            <a:off x="899592" y="2987824"/>
            <a:ext cx="7537042" cy="486287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ru-RU" sz="4000" b="1" dirty="0" smtClean="0"/>
              <a:t>                      Задание 17</a:t>
            </a:r>
          </a:p>
          <a:p>
            <a:pPr marL="571500" indent="-5715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4000" dirty="0" smtClean="0"/>
              <a:t>Химическая реакция</a:t>
            </a:r>
          </a:p>
          <a:p>
            <a:pPr marL="571500" indent="-5715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4000" dirty="0" smtClean="0"/>
              <a:t>Классификация химических </a:t>
            </a:r>
            <a:r>
              <a:rPr lang="ru-RU" sz="4000" dirty="0"/>
              <a:t>реакций в неорганической и </a:t>
            </a:r>
            <a:r>
              <a:rPr lang="ru-RU" sz="4000" dirty="0" smtClean="0"/>
              <a:t>органической химии</a:t>
            </a:r>
          </a:p>
          <a:p>
            <a:pPr marL="571500" indent="-5715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4000" dirty="0" smtClean="0"/>
              <a:t>Закон сохранения массы </a:t>
            </a:r>
            <a:r>
              <a:rPr lang="ru-RU" sz="4000" dirty="0"/>
              <a:t>веществ</a:t>
            </a:r>
            <a:endParaRPr lang="ru-RU" sz="4000" b="0" i="0" u="none" strike="noStrike" baseline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5414712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Нажмите дважды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endParaRPr/>
          </a:p>
        </p:txBody>
      </p:sp>
      <p:sp>
        <p:nvSpPr>
          <p:cNvPr id="101" name="Нажмите дважды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02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94D0C93-5704-82E7-20EF-6E319E05F882}"/>
              </a:ext>
            </a:extLst>
          </p:cNvPr>
          <p:cNvSpPr txBox="1"/>
          <p:nvPr/>
        </p:nvSpPr>
        <p:spPr>
          <a:xfrm>
            <a:off x="251520" y="1067794"/>
            <a:ext cx="8496944" cy="144655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/>
            <a:r>
              <a:rPr lang="ru-RU" sz="4400" b="1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Ключевые изменения </a:t>
            </a:r>
          </a:p>
          <a:p>
            <a:pPr algn="ctr"/>
            <a:r>
              <a:rPr lang="ru-RU" sz="4400" b="1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 КИМ ОГЭ 2025</a:t>
            </a:r>
            <a:endParaRPr lang="ru-RU" sz="4400" b="1" i="0" dirty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9EA6882-05E2-5BF2-0A2E-A7B375385A74}"/>
              </a:ext>
            </a:extLst>
          </p:cNvPr>
          <p:cNvSpPr txBox="1"/>
          <p:nvPr/>
        </p:nvSpPr>
        <p:spPr>
          <a:xfrm>
            <a:off x="467544" y="2514344"/>
            <a:ext cx="8208912" cy="279384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Задание 21 </a:t>
            </a:r>
            <a:r>
              <a:rPr lang="ru-RU" sz="2400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— исключение вопроса, проверяющего написание сокращённого ионного уравнения</a:t>
            </a: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Задание 23 </a:t>
            </a:r>
            <a:r>
              <a:rPr lang="ru-RU" sz="2400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— новый формат практического задания, включающий вопрос, проверяющий написание сокращённого ионного уравнения</a:t>
            </a:r>
            <a:endParaRPr lang="ru-RU" sz="2400" b="0" i="0" dirty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248640E-BAE6-6B96-5724-581513B32C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5364088"/>
            <a:ext cx="3153085" cy="3153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3408234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Нажмите дважды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endParaRPr/>
          </a:p>
        </p:txBody>
      </p:sp>
      <p:sp>
        <p:nvSpPr>
          <p:cNvPr id="101" name="Нажмите дважды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02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94D0C93-5704-82E7-20EF-6E319E05F882}"/>
              </a:ext>
            </a:extLst>
          </p:cNvPr>
          <p:cNvSpPr txBox="1"/>
          <p:nvPr/>
        </p:nvSpPr>
        <p:spPr>
          <a:xfrm>
            <a:off x="256874" y="892599"/>
            <a:ext cx="8599602" cy="76944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Пример 1 </a:t>
            </a:r>
            <a:r>
              <a:rPr lang="ru-RU" sz="4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задания </a:t>
            </a:r>
            <a:r>
              <a:rPr lang="ru-RU" sz="4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</a:t>
            </a:r>
            <a:endParaRPr lang="ru-RU" sz="4400" b="1" i="0" dirty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1DC7636-708D-A82B-9453-76F1B5980997}"/>
              </a:ext>
            </a:extLst>
          </p:cNvPr>
          <p:cNvSpPr txBox="1"/>
          <p:nvPr/>
        </p:nvSpPr>
        <p:spPr>
          <a:xfrm>
            <a:off x="251520" y="1653601"/>
            <a:ext cx="8892480" cy="710963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2400" dirty="0"/>
              <a:t>Установите соответствие между химической реакцией и типами реакций</a:t>
            </a:r>
            <a:r>
              <a:rPr lang="ru-RU" sz="2400" dirty="0" smtClean="0"/>
              <a:t>, к </a:t>
            </a:r>
            <a:r>
              <a:rPr lang="ru-RU" sz="2400" dirty="0"/>
              <a:t>которым она относится: к каждой позиции, </a:t>
            </a:r>
            <a:r>
              <a:rPr lang="ru-RU" sz="2400" dirty="0" smtClean="0"/>
              <a:t>обозначенной </a:t>
            </a:r>
            <a:r>
              <a:rPr lang="ru-RU" sz="2400" dirty="0"/>
              <a:t>буквой</a:t>
            </a:r>
            <a:r>
              <a:rPr lang="ru-RU" sz="2400" dirty="0" smtClean="0"/>
              <a:t>, подберите </a:t>
            </a:r>
            <a:r>
              <a:rPr lang="ru-RU" sz="2400" dirty="0"/>
              <a:t>соответствующую позицию, обозначенную цифрой</a:t>
            </a:r>
            <a:r>
              <a:rPr lang="ru-RU" sz="2400" dirty="0" smtClean="0"/>
              <a:t>.</a:t>
            </a:r>
          </a:p>
          <a:p>
            <a:endParaRPr lang="ru-RU" sz="2400" dirty="0" smtClean="0"/>
          </a:p>
          <a:p>
            <a:endParaRPr lang="ru-RU" sz="2400" dirty="0"/>
          </a:p>
          <a:p>
            <a:endParaRPr lang="ru-RU" sz="2400" dirty="0" smtClean="0"/>
          </a:p>
          <a:p>
            <a:endParaRPr lang="ru-RU" sz="2400" dirty="0"/>
          </a:p>
          <a:p>
            <a:endParaRPr lang="ru-RU" sz="2400" dirty="0" smtClean="0"/>
          </a:p>
          <a:p>
            <a:endParaRPr lang="ru-RU" sz="2400" dirty="0"/>
          </a:p>
          <a:p>
            <a:endParaRPr lang="ru-RU" sz="2400" dirty="0" smtClean="0"/>
          </a:p>
          <a:p>
            <a:endParaRPr lang="ru-RU" sz="2400" dirty="0"/>
          </a:p>
          <a:p>
            <a:endParaRPr lang="ru-RU" sz="2400" dirty="0" smtClean="0"/>
          </a:p>
          <a:p>
            <a:endParaRPr lang="ru-RU" sz="2400" dirty="0"/>
          </a:p>
          <a:p>
            <a:endParaRPr lang="ru-RU" sz="2400" dirty="0" smtClean="0"/>
          </a:p>
          <a:p>
            <a:r>
              <a:rPr lang="ru-RU" sz="2400" dirty="0" smtClean="0"/>
              <a:t>Запишите </a:t>
            </a:r>
            <a:r>
              <a:rPr lang="ru-RU" sz="2400" dirty="0"/>
              <a:t>в таблицу выбранные цифры под соответствующими буквами.</a:t>
            </a:r>
          </a:p>
          <a:p>
            <a:endParaRPr lang="ru-RU" sz="2400" dirty="0" smtClean="0"/>
          </a:p>
          <a:p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/>
          </p:nvPr>
        </p:nvGraphicFramePr>
        <p:xfrm>
          <a:off x="287524" y="3315640"/>
          <a:ext cx="8568952" cy="3696666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{5940675A-B579-460E-94D1-54222C63F5DA}</a:tableStyleId>
              </a:tblPr>
              <a:tblGrid>
                <a:gridCol w="4283564">
                  <a:extLst>
                    <a:ext uri="{9D8B030D-6E8A-4147-A177-3AD203B41FA5}">
                      <a16:colId xmlns:a16="http://schemas.microsoft.com/office/drawing/2014/main" val="3210339153"/>
                    </a:ext>
                  </a:extLst>
                </a:gridCol>
                <a:gridCol w="4285388">
                  <a:extLst>
                    <a:ext uri="{9D8B030D-6E8A-4147-A177-3AD203B41FA5}">
                      <a16:colId xmlns:a16="http://schemas.microsoft.com/office/drawing/2014/main" val="2425598350"/>
                    </a:ext>
                  </a:extLst>
                </a:gridCol>
              </a:tblGrid>
              <a:tr h="45896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2400" b="1" kern="100" dirty="0">
                          <a:effectLst/>
                          <a:latin typeface="+mj-lt"/>
                        </a:rPr>
                        <a:t>РЕАГИРУЮЩИЕ ВЕЩЕСТВА</a:t>
                      </a:r>
                      <a:endParaRPr lang="ru-RU" sz="2400" b="1" kern="1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2400" b="1" kern="100" dirty="0">
                          <a:effectLst/>
                          <a:latin typeface="+mj-lt"/>
                        </a:rPr>
                        <a:t>ТИП РЕАКЦИИ</a:t>
                      </a:r>
                      <a:endParaRPr lang="ru-RU" sz="2400" b="1" kern="1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20036596"/>
                  </a:ext>
                </a:extLst>
              </a:tr>
              <a:tr h="94948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2400" kern="100" dirty="0">
                          <a:effectLst/>
                          <a:latin typeface="+mj-lt"/>
                        </a:rPr>
                        <a:t>А) </a:t>
                      </a:r>
                      <a:r>
                        <a:rPr lang="ru-RU" sz="2400" kern="100" dirty="0" smtClean="0">
                          <a:effectLst/>
                          <a:latin typeface="+mj-lt"/>
                        </a:rPr>
                        <a:t>дегидрирование этана</a:t>
                      </a:r>
                      <a:endParaRPr lang="ru-RU" sz="2400" kern="1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2400" kern="100" dirty="0" smtClean="0">
                          <a:effectLst/>
                          <a:latin typeface="+mj-lt"/>
                        </a:rPr>
                        <a:t>1) разложения, каталитическая</a:t>
                      </a:r>
                      <a:endParaRPr lang="ru-RU" sz="2400" kern="1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21640910"/>
                  </a:ext>
                </a:extLst>
              </a:tr>
              <a:tr h="45941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2400" kern="100" dirty="0">
                          <a:effectLst/>
                          <a:latin typeface="+mj-lt"/>
                        </a:rPr>
                        <a:t>Б) </a:t>
                      </a:r>
                      <a:r>
                        <a:rPr lang="ru-RU" sz="2400" b="0" i="0" u="none" strike="noStrike" cap="none" spc="0" baseline="0" dirty="0" smtClean="0">
                          <a:solidFill>
                            <a:schemeClr val="tx1"/>
                          </a:solidFill>
                          <a:uFillTx/>
                          <a:latin typeface="+mj-lt"/>
                          <a:ea typeface="+mn-ea"/>
                          <a:cs typeface="+mn-cs"/>
                          <a:sym typeface="Calibri"/>
                        </a:rPr>
                        <a:t>гидратация ацетилена</a:t>
                      </a:r>
                      <a:endParaRPr lang="ru-RU" sz="2400" kern="1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400" kern="100" dirty="0">
                          <a:effectLst/>
                          <a:latin typeface="+mj-lt"/>
                        </a:rPr>
                        <a:t>2) </a:t>
                      </a:r>
                      <a:r>
                        <a:rPr lang="ru-RU" sz="2400" b="0" i="0" u="none" strike="noStrike" cap="none" spc="0" baseline="0" dirty="0" err="1" smtClean="0">
                          <a:solidFill>
                            <a:schemeClr val="tx1"/>
                          </a:solidFill>
                          <a:uFillTx/>
                          <a:latin typeface="+mj-lt"/>
                          <a:ea typeface="+mn-ea"/>
                          <a:cs typeface="+mn-cs"/>
                          <a:sym typeface="Calibri"/>
                        </a:rPr>
                        <a:t>окислительно</a:t>
                      </a:r>
                      <a:r>
                        <a:rPr lang="ru-RU" sz="2400" b="0" i="0" u="none" strike="noStrike" cap="none" spc="0" baseline="0" dirty="0" smtClean="0">
                          <a:solidFill>
                            <a:schemeClr val="tx1"/>
                          </a:solidFill>
                          <a:uFillTx/>
                          <a:latin typeface="+mj-lt"/>
                          <a:ea typeface="+mn-ea"/>
                          <a:cs typeface="+mn-cs"/>
                          <a:sym typeface="Calibri"/>
                        </a:rPr>
                        <a:t>-восстановительная,</a:t>
                      </a:r>
                    </a:p>
                    <a:p>
                      <a:pPr algn="l"/>
                      <a:r>
                        <a:rPr lang="ru-RU" sz="2400" b="0" i="0" u="none" strike="noStrike" cap="none" spc="0" baseline="0" dirty="0" smtClean="0">
                          <a:solidFill>
                            <a:schemeClr val="tx1"/>
                          </a:solidFill>
                          <a:uFillTx/>
                          <a:latin typeface="+mj-lt"/>
                          <a:ea typeface="+mn-ea"/>
                          <a:cs typeface="+mn-cs"/>
                          <a:sym typeface="Calibri"/>
                        </a:rPr>
                        <a:t>экзотермическая</a:t>
                      </a:r>
                      <a:endParaRPr lang="ru-RU" sz="2400" kern="1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19054386"/>
                  </a:ext>
                </a:extLst>
              </a:tr>
              <a:tr h="459413">
                <a:tc>
                  <a:txBody>
                    <a:bodyPr/>
                    <a:lstStyle/>
                    <a:p>
                      <a:pPr algn="l"/>
                      <a:r>
                        <a:rPr lang="ru-RU" sz="2400" kern="100" dirty="0" smtClean="0">
                          <a:effectLst/>
                          <a:latin typeface="+mj-lt"/>
                        </a:rPr>
                        <a:t>В) </a:t>
                      </a:r>
                      <a:r>
                        <a:rPr lang="ru-RU" sz="2400" b="0" i="0" u="none" strike="noStrike" cap="none" spc="0" baseline="0" dirty="0" smtClean="0">
                          <a:solidFill>
                            <a:schemeClr val="tx1"/>
                          </a:solidFill>
                          <a:uFillTx/>
                          <a:latin typeface="+mj-lt"/>
                          <a:ea typeface="+mn-ea"/>
                          <a:cs typeface="+mn-cs"/>
                          <a:sym typeface="Calibri"/>
                        </a:rPr>
                        <a:t>взаимодействие уксусной</a:t>
                      </a:r>
                    </a:p>
                    <a:p>
                      <a:pPr algn="l"/>
                      <a:r>
                        <a:rPr lang="ru-RU" sz="2400" b="0" i="0" u="none" strike="noStrike" cap="none" spc="0" baseline="0" dirty="0" smtClean="0">
                          <a:solidFill>
                            <a:schemeClr val="tx1"/>
                          </a:solidFill>
                          <a:uFillTx/>
                          <a:latin typeface="+mj-lt"/>
                          <a:ea typeface="+mn-ea"/>
                          <a:cs typeface="+mn-cs"/>
                          <a:sym typeface="Calibri"/>
                        </a:rPr>
                        <a:t>кислоты и этилового спирта</a:t>
                      </a:r>
                      <a:endParaRPr lang="ru-RU" sz="2400" kern="1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2400" kern="100" dirty="0">
                          <a:effectLst/>
                          <a:latin typeface="+mj-lt"/>
                        </a:rPr>
                        <a:t>3) </a:t>
                      </a:r>
                      <a:r>
                        <a:rPr lang="ru-RU" sz="2400" b="0" i="0" u="none" strike="noStrike" cap="none" spc="0" baseline="0" dirty="0" smtClean="0"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замещения</a:t>
                      </a:r>
                      <a:r>
                        <a:rPr lang="ru-RU" sz="2400" b="0" i="0" u="none" strike="noStrike" cap="none" spc="0" baseline="0" dirty="0" smtClean="0">
                          <a:solidFill>
                            <a:schemeClr val="tx1"/>
                          </a:solidFill>
                          <a:uFillTx/>
                          <a:latin typeface="+mj-lt"/>
                          <a:ea typeface="+mn-ea"/>
                          <a:cs typeface="+mn-cs"/>
                          <a:sym typeface="Calibri"/>
                        </a:rPr>
                        <a:t>, обратимая</a:t>
                      </a:r>
                      <a:endParaRPr lang="ru-RU" sz="2400" kern="1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52641686"/>
                  </a:ext>
                </a:extLst>
              </a:tr>
              <a:tr h="45941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ru-RU" sz="2400" kern="1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2400" kern="100" dirty="0">
                          <a:effectLst/>
                          <a:latin typeface="+mj-lt"/>
                        </a:rPr>
                        <a:t>4</a:t>
                      </a:r>
                      <a:r>
                        <a:rPr lang="en-US" sz="2400" kern="100" dirty="0" smtClean="0">
                          <a:effectLst/>
                          <a:latin typeface="+mj-lt"/>
                        </a:rPr>
                        <a:t>)</a:t>
                      </a:r>
                      <a:r>
                        <a:rPr lang="ru-RU" sz="2400" kern="100" dirty="0" smtClean="0">
                          <a:effectLst/>
                          <a:latin typeface="+mj-lt"/>
                        </a:rPr>
                        <a:t> обмена</a:t>
                      </a:r>
                      <a:r>
                        <a:rPr lang="ru-RU" sz="2400" b="0" i="0" u="none" strike="noStrike" cap="none" spc="0" baseline="0" dirty="0" smtClean="0">
                          <a:solidFill>
                            <a:schemeClr val="tx1"/>
                          </a:solidFill>
                          <a:uFillTx/>
                          <a:latin typeface="+mj-lt"/>
                          <a:ea typeface="+mn-ea"/>
                          <a:cs typeface="+mn-cs"/>
                          <a:sym typeface="Calibri"/>
                        </a:rPr>
                        <a:t>, гетерогенная</a:t>
                      </a:r>
                      <a:endParaRPr lang="ru-RU" sz="2400" kern="1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59967381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/>
          </p:nvPr>
        </p:nvGraphicFramePr>
        <p:xfrm>
          <a:off x="2051720" y="7773308"/>
          <a:ext cx="1980100" cy="771144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900100">
                  <a:extLst>
                    <a:ext uri="{9D8B030D-6E8A-4147-A177-3AD203B41FA5}">
                      <a16:colId xmlns:a16="http://schemas.microsoft.com/office/drawing/2014/main" val="2801449576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276554778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3870025169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2057231985"/>
                    </a:ext>
                  </a:extLst>
                </a:gridCol>
              </a:tblGrid>
              <a:tr h="0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2200" kern="0" dirty="0">
                          <a:effectLst/>
                          <a:latin typeface="+mj-lt"/>
                        </a:rPr>
                        <a:t>Ответ: </a:t>
                      </a:r>
                      <a:endParaRPr lang="ru-RU" sz="2200" kern="1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2200" kern="0">
                          <a:effectLst/>
                          <a:latin typeface="+mj-lt"/>
                        </a:rPr>
                        <a:t>А </a:t>
                      </a:r>
                      <a:endParaRPr lang="ru-RU" sz="220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2200" kern="0">
                          <a:effectLst/>
                          <a:latin typeface="+mj-lt"/>
                        </a:rPr>
                        <a:t>Б </a:t>
                      </a:r>
                      <a:endParaRPr lang="ru-RU" sz="220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2200" kern="0">
                          <a:effectLst/>
                          <a:latin typeface="+mj-lt"/>
                        </a:rPr>
                        <a:t>В </a:t>
                      </a:r>
                      <a:endParaRPr lang="ru-RU" sz="220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10741787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2200" kern="0" dirty="0">
                          <a:effectLst/>
                          <a:latin typeface="+mj-lt"/>
                        </a:rPr>
                        <a:t> </a:t>
                      </a:r>
                      <a:endParaRPr lang="ru-RU" sz="2200" kern="1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2200" kern="0" dirty="0">
                          <a:effectLst/>
                          <a:latin typeface="+mj-lt"/>
                        </a:rPr>
                        <a:t> </a:t>
                      </a:r>
                      <a:endParaRPr lang="ru-RU" sz="2200" kern="1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2200" kern="0" dirty="0">
                          <a:effectLst/>
                          <a:latin typeface="+mj-lt"/>
                        </a:rPr>
                        <a:t> </a:t>
                      </a:r>
                      <a:endParaRPr lang="ru-RU" sz="2200" kern="1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4645866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38072593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Нажмите дважды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endParaRPr/>
          </a:p>
        </p:txBody>
      </p:sp>
      <p:sp>
        <p:nvSpPr>
          <p:cNvPr id="101" name="Нажмите дважды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02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94D0C93-5704-82E7-20EF-6E319E05F882}"/>
              </a:ext>
            </a:extLst>
          </p:cNvPr>
          <p:cNvSpPr txBox="1"/>
          <p:nvPr/>
        </p:nvSpPr>
        <p:spPr>
          <a:xfrm>
            <a:off x="256874" y="892598"/>
            <a:ext cx="8496944" cy="76944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Решение </a:t>
            </a:r>
            <a:r>
              <a:rPr lang="ru-RU" sz="4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задания </a:t>
            </a:r>
            <a:r>
              <a:rPr lang="ru-RU" sz="4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17(1)</a:t>
            </a:r>
            <a:endParaRPr lang="ru-RU" sz="4400" b="1" i="0" dirty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1DC7636-708D-A82B-9453-76F1B5980997}"/>
              </a:ext>
            </a:extLst>
          </p:cNvPr>
          <p:cNvSpPr txBox="1"/>
          <p:nvPr/>
        </p:nvSpPr>
        <p:spPr>
          <a:xfrm>
            <a:off x="251520" y="1653601"/>
            <a:ext cx="8892480" cy="127727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endParaRPr lang="ru-RU" sz="2800" dirty="0" smtClean="0"/>
          </a:p>
          <a:p>
            <a:r>
              <a:rPr lang="ru-RU" sz="2800" kern="100" dirty="0"/>
              <a:t>А) дегидрирование </a:t>
            </a:r>
            <a:r>
              <a:rPr lang="ru-RU" sz="2800" kern="100" dirty="0" smtClean="0"/>
              <a:t>этана </a:t>
            </a:r>
          </a:p>
          <a:p>
            <a:r>
              <a:rPr lang="en-US" kern="1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kern="100" baseline="-250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kern="1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kern="100" baseline="-250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kern="1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 → C</a:t>
            </a:r>
            <a:r>
              <a:rPr lang="en-US" kern="100" baseline="-250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kern="1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kern="100" baseline="-250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kern="1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 + H</a:t>
            </a:r>
            <a:r>
              <a:rPr lang="en-US" kern="100" baseline="-250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kern="1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  <a:endParaRPr lang="ru-RU" kern="1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kern="100" dirty="0" smtClean="0">
                <a:cs typeface="Times New Roman" panose="02020603050405020304" pitchFamily="18" charset="0"/>
              </a:rPr>
              <a:t>       </a:t>
            </a:r>
            <a:r>
              <a:rPr lang="ru-RU" sz="2800" i="1" kern="100" dirty="0" smtClean="0"/>
              <a:t>1</a:t>
            </a:r>
            <a:r>
              <a:rPr lang="ru-RU" sz="2800" i="1" kern="100" dirty="0"/>
              <a:t>) разложения, </a:t>
            </a:r>
            <a:r>
              <a:rPr lang="ru-RU" sz="2800" i="1" kern="100" dirty="0" smtClean="0"/>
              <a:t>каталитическая</a:t>
            </a:r>
            <a:endParaRPr lang="en-US" sz="2800" i="1" kern="100" dirty="0" smtClean="0"/>
          </a:p>
          <a:p>
            <a:endParaRPr lang="ru-RU" sz="2800" kern="1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kern="100" dirty="0" smtClean="0"/>
              <a:t>Б</a:t>
            </a:r>
            <a:r>
              <a:rPr lang="ru-RU" sz="2800" kern="100" dirty="0"/>
              <a:t>) </a:t>
            </a:r>
            <a:r>
              <a:rPr lang="ru-RU" sz="2800" dirty="0">
                <a:solidFill>
                  <a:schemeClr val="tx1"/>
                </a:solidFill>
              </a:rPr>
              <a:t>гидратация </a:t>
            </a:r>
            <a:r>
              <a:rPr lang="ru-RU" sz="2800" dirty="0" smtClean="0">
                <a:solidFill>
                  <a:schemeClr val="tx1"/>
                </a:solidFill>
              </a:rPr>
              <a:t>ацетилена</a:t>
            </a:r>
            <a:r>
              <a:rPr lang="en-US" sz="2800" dirty="0" smtClean="0">
                <a:solidFill>
                  <a:schemeClr val="tx1"/>
                </a:solidFill>
              </a:rPr>
              <a:t>   </a:t>
            </a:r>
          </a:p>
          <a:p>
            <a:r>
              <a:rPr lang="pt-BR" dirty="0"/>
              <a:t>C₂H₂ + H₂O → CH₃C(O)H </a:t>
            </a:r>
            <a:endParaRPr lang="ru-RU" dirty="0"/>
          </a:p>
          <a:p>
            <a:r>
              <a:rPr lang="ru-RU" sz="2800" i="1" kern="100" dirty="0" smtClean="0"/>
              <a:t>       2</a:t>
            </a:r>
            <a:r>
              <a:rPr lang="ru-RU" sz="2800" i="1" kern="100" dirty="0"/>
              <a:t>) </a:t>
            </a:r>
            <a:r>
              <a:rPr lang="ru-RU" sz="2800" i="1" dirty="0" err="1">
                <a:solidFill>
                  <a:schemeClr val="tx1"/>
                </a:solidFill>
              </a:rPr>
              <a:t>окислительно</a:t>
            </a:r>
            <a:r>
              <a:rPr lang="ru-RU" sz="2800" i="1" dirty="0">
                <a:solidFill>
                  <a:schemeClr val="tx1"/>
                </a:solidFill>
              </a:rPr>
              <a:t>-восстановительная</a:t>
            </a:r>
            <a:r>
              <a:rPr lang="ru-RU" sz="2800" i="1" dirty="0" smtClean="0">
                <a:solidFill>
                  <a:schemeClr val="tx1"/>
                </a:solidFill>
              </a:rPr>
              <a:t>,</a:t>
            </a:r>
            <a:r>
              <a:rPr lang="en-US" sz="2800" i="1" dirty="0" smtClean="0">
                <a:solidFill>
                  <a:schemeClr val="tx1"/>
                </a:solidFill>
              </a:rPr>
              <a:t> </a:t>
            </a:r>
            <a:r>
              <a:rPr lang="ru-RU" sz="2800" i="1" dirty="0" smtClean="0">
                <a:solidFill>
                  <a:schemeClr val="tx1"/>
                </a:solidFill>
              </a:rPr>
              <a:t>экзотермическая</a:t>
            </a:r>
            <a:endParaRPr lang="ru-RU" sz="2800" i="1" kern="1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kern="100" dirty="0" smtClean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kern="100" dirty="0" smtClean="0"/>
              <a:t>В</a:t>
            </a:r>
            <a:r>
              <a:rPr lang="ru-RU" sz="2800" kern="100" dirty="0"/>
              <a:t>) </a:t>
            </a:r>
            <a:r>
              <a:rPr lang="ru-RU" sz="2800" dirty="0">
                <a:solidFill>
                  <a:schemeClr val="tx1"/>
                </a:solidFill>
              </a:rPr>
              <a:t>взаимодействие </a:t>
            </a:r>
            <a:r>
              <a:rPr lang="ru-RU" sz="2800" dirty="0" smtClean="0">
                <a:solidFill>
                  <a:schemeClr val="tx1"/>
                </a:solidFill>
              </a:rPr>
              <a:t>уксусной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ru-RU" sz="2800" dirty="0" smtClean="0">
                <a:solidFill>
                  <a:schemeClr val="tx1"/>
                </a:solidFill>
              </a:rPr>
              <a:t>кислоты </a:t>
            </a:r>
            <a:r>
              <a:rPr lang="ru-RU" sz="2800" dirty="0">
                <a:solidFill>
                  <a:schemeClr val="tx1"/>
                </a:solidFill>
              </a:rPr>
              <a:t>и этилового </a:t>
            </a:r>
            <a:r>
              <a:rPr lang="ru-RU" sz="2800" dirty="0" smtClean="0">
                <a:solidFill>
                  <a:schemeClr val="tx1"/>
                </a:solidFill>
              </a:rPr>
              <a:t>спирта</a:t>
            </a:r>
            <a:endParaRPr lang="en-US" sz="2800" dirty="0" smtClean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rgbClr val="FF0000"/>
                </a:solidFill>
              </a:rPr>
              <a:t>CH₃CO</a:t>
            </a:r>
            <a:r>
              <a:rPr lang="en-US" dirty="0"/>
              <a:t>OH + C₂H₅O</a:t>
            </a:r>
            <a:r>
              <a:rPr lang="en-US" dirty="0">
                <a:solidFill>
                  <a:srgbClr val="FF0000"/>
                </a:solidFill>
              </a:rPr>
              <a:t>H</a:t>
            </a:r>
            <a:r>
              <a:rPr lang="en-US" dirty="0"/>
              <a:t> = CH₃COOC₂H₅ + H₂</a:t>
            </a:r>
            <a:r>
              <a:rPr lang="en-US" dirty="0" smtClean="0"/>
              <a:t>O</a:t>
            </a:r>
            <a:endParaRPr lang="ru-RU" sz="2800" kern="100" dirty="0" smtClean="0">
              <a:solidFill>
                <a:schemeClr val="tx1"/>
              </a:solidFill>
              <a:cs typeface="Times New Roman" panose="02020603050405020304" pitchFamily="18" charset="0"/>
            </a:endParaRPr>
          </a:p>
          <a:p>
            <a:r>
              <a:rPr lang="ru-RU" sz="2800" kern="100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ru-RU" sz="2800" kern="100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      </a:t>
            </a:r>
            <a:r>
              <a:rPr lang="ru-RU" sz="2800" i="1" dirty="0" smtClean="0">
                <a:solidFill>
                  <a:schemeClr val="tx1"/>
                </a:solidFill>
              </a:rPr>
              <a:t>3) замещения, </a:t>
            </a:r>
            <a:r>
              <a:rPr lang="ru-RU" sz="2800" i="1" dirty="0">
                <a:solidFill>
                  <a:schemeClr val="tx1"/>
                </a:solidFill>
              </a:rPr>
              <a:t>обратимая</a:t>
            </a:r>
            <a:endParaRPr lang="ru-RU" sz="2800" i="1" kern="1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800" dirty="0"/>
          </a:p>
          <a:p>
            <a:endParaRPr lang="ru-RU" sz="2800" dirty="0" smtClean="0"/>
          </a:p>
          <a:p>
            <a:endParaRPr lang="ru-RU" sz="2800" dirty="0"/>
          </a:p>
          <a:p>
            <a:endParaRPr lang="ru-RU" sz="2800" dirty="0" smtClean="0"/>
          </a:p>
          <a:p>
            <a:endParaRPr lang="ru-RU" sz="2800" dirty="0"/>
          </a:p>
          <a:p>
            <a:endParaRPr lang="ru-RU" sz="2800" dirty="0" smtClean="0"/>
          </a:p>
          <a:p>
            <a:endParaRPr lang="ru-RU" sz="2800" dirty="0"/>
          </a:p>
          <a:p>
            <a:endParaRPr lang="ru-RU" sz="2800" dirty="0" smtClean="0"/>
          </a:p>
          <a:p>
            <a:endParaRPr lang="ru-RU" sz="2800" dirty="0"/>
          </a:p>
          <a:p>
            <a:endParaRPr lang="ru-RU" sz="2800" dirty="0" smtClean="0"/>
          </a:p>
          <a:p>
            <a:endParaRPr lang="ru-RU" sz="2800" dirty="0"/>
          </a:p>
          <a:p>
            <a:endParaRPr lang="ru-RU" sz="2800" dirty="0" smtClean="0"/>
          </a:p>
          <a:p>
            <a:endParaRPr lang="ru-RU" sz="2800" dirty="0" smtClean="0"/>
          </a:p>
          <a:p>
            <a:endParaRPr lang="ru-RU" sz="2800" dirty="0"/>
          </a:p>
          <a:p>
            <a:endParaRPr lang="ru-RU" sz="2800" dirty="0" smtClean="0"/>
          </a:p>
          <a:p>
            <a:endParaRPr lang="ru-RU" sz="2800" dirty="0">
              <a:cs typeface="Arial" panose="020B0604020202020204" pitchFamily="34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/>
          </p:nvPr>
        </p:nvGraphicFramePr>
        <p:xfrm>
          <a:off x="287524" y="7737094"/>
          <a:ext cx="1980100" cy="771144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900100">
                  <a:extLst>
                    <a:ext uri="{9D8B030D-6E8A-4147-A177-3AD203B41FA5}">
                      <a16:colId xmlns:a16="http://schemas.microsoft.com/office/drawing/2014/main" val="2801449576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276554778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3870025169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2057231985"/>
                    </a:ext>
                  </a:extLst>
                </a:gridCol>
              </a:tblGrid>
              <a:tr h="0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2200" kern="0" dirty="0">
                          <a:effectLst/>
                          <a:latin typeface="+mj-lt"/>
                        </a:rPr>
                        <a:t>Ответ: </a:t>
                      </a:r>
                      <a:endParaRPr lang="ru-RU" sz="2200" kern="1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2200" kern="0">
                          <a:effectLst/>
                          <a:latin typeface="+mj-lt"/>
                        </a:rPr>
                        <a:t>А </a:t>
                      </a:r>
                      <a:endParaRPr lang="ru-RU" sz="220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2200" kern="0">
                          <a:effectLst/>
                          <a:latin typeface="+mj-lt"/>
                        </a:rPr>
                        <a:t>Б </a:t>
                      </a:r>
                      <a:endParaRPr lang="ru-RU" sz="220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2200" kern="0">
                          <a:effectLst/>
                          <a:latin typeface="+mj-lt"/>
                        </a:rPr>
                        <a:t>В </a:t>
                      </a:r>
                      <a:endParaRPr lang="ru-RU" sz="220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10741787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2200" kern="0" dirty="0">
                          <a:effectLst/>
                          <a:latin typeface="+mj-lt"/>
                        </a:rPr>
                        <a:t> </a:t>
                      </a:r>
                      <a:r>
                        <a:rPr lang="ru-RU" sz="2200" kern="0" dirty="0" smtClean="0">
                          <a:effectLst/>
                          <a:latin typeface="+mj-lt"/>
                        </a:rPr>
                        <a:t>1</a:t>
                      </a:r>
                      <a:endParaRPr lang="ru-RU" sz="2200" kern="1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2200" kern="0" dirty="0" smtClean="0">
                          <a:effectLst/>
                          <a:latin typeface="+mj-lt"/>
                        </a:rPr>
                        <a:t>2</a:t>
                      </a:r>
                      <a:r>
                        <a:rPr lang="ru-RU" sz="2200" kern="0" dirty="0">
                          <a:effectLst/>
                          <a:latin typeface="+mj-lt"/>
                        </a:rPr>
                        <a:t> </a:t>
                      </a:r>
                      <a:endParaRPr lang="ru-RU" sz="2200" kern="1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2200" kern="0" dirty="0" smtClean="0">
                          <a:effectLst/>
                          <a:latin typeface="+mj-lt"/>
                        </a:rPr>
                        <a:t>3</a:t>
                      </a:r>
                      <a:r>
                        <a:rPr lang="ru-RU" sz="2200" kern="0" dirty="0">
                          <a:effectLst/>
                          <a:latin typeface="+mj-lt"/>
                        </a:rPr>
                        <a:t> </a:t>
                      </a:r>
                      <a:endParaRPr lang="ru-RU" sz="2200" kern="1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4645866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29032450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Нажмите дважды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endParaRPr/>
          </a:p>
        </p:txBody>
      </p:sp>
      <p:sp>
        <p:nvSpPr>
          <p:cNvPr id="101" name="Нажмите дважды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02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94D0C93-5704-82E7-20EF-6E319E05F882}"/>
              </a:ext>
            </a:extLst>
          </p:cNvPr>
          <p:cNvSpPr txBox="1"/>
          <p:nvPr/>
        </p:nvSpPr>
        <p:spPr>
          <a:xfrm>
            <a:off x="256874" y="892599"/>
            <a:ext cx="8599602" cy="76944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Пример 2 </a:t>
            </a:r>
            <a:r>
              <a:rPr lang="ru-RU" sz="4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задания </a:t>
            </a:r>
            <a:r>
              <a:rPr lang="ru-RU" sz="4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</a:t>
            </a:r>
            <a:endParaRPr lang="ru-RU" sz="4400" b="1" i="0" dirty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1DC7636-708D-A82B-9453-76F1B5980997}"/>
              </a:ext>
            </a:extLst>
          </p:cNvPr>
          <p:cNvSpPr txBox="1"/>
          <p:nvPr/>
        </p:nvSpPr>
        <p:spPr>
          <a:xfrm>
            <a:off x="251520" y="1653601"/>
            <a:ext cx="8892480" cy="686341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2200" dirty="0"/>
              <a:t>Установите соответствие между химической реакцией и типами реакций</a:t>
            </a:r>
            <a:r>
              <a:rPr lang="ru-RU" sz="2200" dirty="0" smtClean="0"/>
              <a:t>, к </a:t>
            </a:r>
            <a:r>
              <a:rPr lang="ru-RU" sz="2200" dirty="0"/>
              <a:t>которым она относится: к каждой позиции, </a:t>
            </a:r>
            <a:r>
              <a:rPr lang="ru-RU" sz="2200" dirty="0" smtClean="0"/>
              <a:t>обозначенной </a:t>
            </a:r>
            <a:r>
              <a:rPr lang="ru-RU" sz="2200" dirty="0"/>
              <a:t>буквой</a:t>
            </a:r>
            <a:r>
              <a:rPr lang="ru-RU" sz="2200" dirty="0" smtClean="0"/>
              <a:t>, подберите </a:t>
            </a:r>
            <a:r>
              <a:rPr lang="ru-RU" sz="2200" dirty="0"/>
              <a:t>соответствующую позицию, обозначенную цифрой</a:t>
            </a:r>
            <a:r>
              <a:rPr lang="ru-RU" sz="2200" dirty="0" smtClean="0"/>
              <a:t>.</a:t>
            </a:r>
          </a:p>
          <a:p>
            <a:endParaRPr lang="ru-RU" sz="2200" dirty="0"/>
          </a:p>
          <a:p>
            <a:endParaRPr lang="ru-RU" sz="2200" dirty="0" smtClean="0"/>
          </a:p>
          <a:p>
            <a:endParaRPr lang="ru-RU" sz="2200" dirty="0" smtClean="0"/>
          </a:p>
          <a:p>
            <a:endParaRPr lang="ru-RU" sz="2200" dirty="0" smtClean="0"/>
          </a:p>
          <a:p>
            <a:endParaRPr lang="ru-RU" sz="2200" dirty="0"/>
          </a:p>
          <a:p>
            <a:endParaRPr lang="ru-RU" sz="2200" dirty="0" smtClean="0"/>
          </a:p>
          <a:p>
            <a:endParaRPr lang="ru-RU" sz="2200" dirty="0"/>
          </a:p>
          <a:p>
            <a:endParaRPr lang="ru-RU" sz="2200" dirty="0" smtClean="0"/>
          </a:p>
          <a:p>
            <a:endParaRPr lang="ru-RU" sz="2200" dirty="0"/>
          </a:p>
          <a:p>
            <a:endParaRPr lang="ru-RU" sz="2200" dirty="0" smtClean="0"/>
          </a:p>
          <a:p>
            <a:endParaRPr lang="ru-RU" sz="2200" dirty="0"/>
          </a:p>
          <a:p>
            <a:endParaRPr lang="ru-RU" sz="2200" dirty="0" smtClean="0"/>
          </a:p>
          <a:p>
            <a:endParaRPr lang="ru-RU" sz="2200" dirty="0"/>
          </a:p>
          <a:p>
            <a:endParaRPr lang="ru-RU" sz="2200" dirty="0" smtClean="0"/>
          </a:p>
          <a:p>
            <a:r>
              <a:rPr lang="ru-RU" sz="2200" dirty="0" smtClean="0"/>
              <a:t>Запишите </a:t>
            </a:r>
            <a:r>
              <a:rPr lang="ru-RU" sz="2200" dirty="0"/>
              <a:t>в таблицу выбранные цифры под соответствующими буквами.</a:t>
            </a:r>
          </a:p>
          <a:p>
            <a:endParaRPr lang="ru-RU" sz="2200" dirty="0" smtClean="0"/>
          </a:p>
          <a:p>
            <a:endParaRPr lang="ru-RU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/>
          </p:nvPr>
        </p:nvGraphicFramePr>
        <p:xfrm>
          <a:off x="269522" y="3054096"/>
          <a:ext cx="8856476" cy="4062426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{5940675A-B579-460E-94D1-54222C63F5DA}</a:tableStyleId>
              </a:tblPr>
              <a:tblGrid>
                <a:gridCol w="4284476">
                  <a:extLst>
                    <a:ext uri="{9D8B030D-6E8A-4147-A177-3AD203B41FA5}">
                      <a16:colId xmlns:a16="http://schemas.microsoft.com/office/drawing/2014/main" val="3210339153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2425598350"/>
                    </a:ext>
                  </a:extLst>
                </a:gridCol>
              </a:tblGrid>
              <a:tr h="45896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2400" b="1" kern="100" dirty="0">
                          <a:effectLst/>
                          <a:latin typeface="+mj-lt"/>
                        </a:rPr>
                        <a:t>РЕАГИРУЮЩИЕ ВЕЩЕСТВА</a:t>
                      </a:r>
                      <a:endParaRPr lang="ru-RU" sz="2400" b="1" kern="1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2400" b="1" kern="100" dirty="0">
                          <a:effectLst/>
                          <a:latin typeface="+mj-lt"/>
                        </a:rPr>
                        <a:t>ТИП РЕАКЦИИ</a:t>
                      </a:r>
                      <a:endParaRPr lang="ru-RU" sz="2400" b="1" kern="1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20036596"/>
                  </a:ext>
                </a:extLst>
              </a:tr>
              <a:tr h="94948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2400" kern="100" dirty="0">
                          <a:effectLst/>
                          <a:latin typeface="+mj-lt"/>
                        </a:rPr>
                        <a:t>А) </a:t>
                      </a:r>
                      <a:r>
                        <a:rPr lang="ru-RU" sz="2400" kern="100" dirty="0" smtClean="0">
                          <a:effectLst/>
                          <a:latin typeface="+mj-lt"/>
                        </a:rPr>
                        <a:t>разложение серного ангидрида до сернистого газа</a:t>
                      </a:r>
                      <a:endParaRPr lang="ru-RU" sz="2400" kern="1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2400" kern="100" dirty="0" smtClean="0">
                          <a:effectLst/>
                          <a:latin typeface="+mj-lt"/>
                        </a:rPr>
                        <a:t>1) обмена, гетерогенная</a:t>
                      </a:r>
                      <a:endParaRPr lang="ru-RU" sz="2400" kern="1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21640910"/>
                  </a:ext>
                </a:extLst>
              </a:tr>
              <a:tr h="45941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2400" kern="100" dirty="0">
                          <a:effectLst/>
                          <a:latin typeface="+mj-lt"/>
                        </a:rPr>
                        <a:t>Б) </a:t>
                      </a:r>
                      <a:r>
                        <a:rPr lang="ru-RU" sz="2400" b="0" i="0" u="none" strike="noStrike" cap="none" spc="0" baseline="0" dirty="0" smtClean="0">
                          <a:solidFill>
                            <a:schemeClr val="tx1"/>
                          </a:solidFill>
                          <a:uFillTx/>
                          <a:latin typeface="+mj-lt"/>
                          <a:ea typeface="+mn-ea"/>
                          <a:cs typeface="+mn-cs"/>
                          <a:sym typeface="Calibri"/>
                        </a:rPr>
                        <a:t>гидролиз карбида кальция</a:t>
                      </a:r>
                      <a:endParaRPr lang="ru-RU" sz="2400" kern="1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400" kern="100" dirty="0">
                          <a:effectLst/>
                          <a:latin typeface="+mj-lt"/>
                        </a:rPr>
                        <a:t>2) </a:t>
                      </a:r>
                      <a:r>
                        <a:rPr lang="ru-RU" sz="2400" b="0" i="0" u="none" strike="noStrike" cap="none" spc="0" baseline="0" dirty="0" err="1" smtClean="0">
                          <a:solidFill>
                            <a:schemeClr val="tx1"/>
                          </a:solidFill>
                          <a:uFillTx/>
                          <a:latin typeface="+mj-lt"/>
                          <a:ea typeface="+mn-ea"/>
                          <a:cs typeface="+mn-cs"/>
                          <a:sym typeface="Calibri"/>
                        </a:rPr>
                        <a:t>окислительно</a:t>
                      </a:r>
                      <a:r>
                        <a:rPr lang="ru-RU" sz="2400" b="0" i="0" u="none" strike="noStrike" cap="none" spc="0" baseline="0" dirty="0" smtClean="0">
                          <a:solidFill>
                            <a:schemeClr val="tx1"/>
                          </a:solidFill>
                          <a:uFillTx/>
                          <a:latin typeface="+mj-lt"/>
                          <a:ea typeface="+mn-ea"/>
                          <a:cs typeface="+mn-cs"/>
                          <a:sym typeface="Calibri"/>
                        </a:rPr>
                        <a:t>-восстановительная,  </a:t>
                      </a:r>
                    </a:p>
                    <a:p>
                      <a:pPr algn="l"/>
                      <a:r>
                        <a:rPr lang="ru-RU" sz="2400" b="0" i="0" u="none" strike="noStrike" cap="none" spc="0" baseline="0" dirty="0" smtClean="0">
                          <a:solidFill>
                            <a:schemeClr val="tx1"/>
                          </a:solidFill>
                          <a:uFillTx/>
                          <a:latin typeface="+mj-lt"/>
                          <a:ea typeface="+mn-ea"/>
                          <a:cs typeface="+mn-cs"/>
                          <a:sym typeface="Calibri"/>
                        </a:rPr>
                        <a:t>экзотермическая</a:t>
                      </a:r>
                      <a:endParaRPr lang="ru-RU" sz="2400" kern="1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19054386"/>
                  </a:ext>
                </a:extLst>
              </a:tr>
              <a:tr h="459413">
                <a:tc>
                  <a:txBody>
                    <a:bodyPr/>
                    <a:lstStyle/>
                    <a:p>
                      <a:pPr algn="l"/>
                      <a:r>
                        <a:rPr lang="ru-RU" sz="2400" kern="100" dirty="0" smtClean="0">
                          <a:effectLst/>
                          <a:latin typeface="+mj-lt"/>
                        </a:rPr>
                        <a:t>В) </a:t>
                      </a:r>
                      <a:r>
                        <a:rPr lang="ru-RU" sz="2400" b="0" i="0" u="none" strike="noStrike" cap="none" spc="0" baseline="0" dirty="0" smtClean="0">
                          <a:solidFill>
                            <a:schemeClr val="tx1"/>
                          </a:solidFill>
                          <a:uFillTx/>
                          <a:latin typeface="+mj-lt"/>
                          <a:ea typeface="+mn-ea"/>
                          <a:cs typeface="+mn-cs"/>
                          <a:sym typeface="Calibri"/>
                        </a:rPr>
                        <a:t>окисление сернистого газа кислородом</a:t>
                      </a:r>
                      <a:endParaRPr lang="ru-RU" sz="2400" kern="1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400" kern="100" dirty="0">
                          <a:effectLst/>
                          <a:latin typeface="+mj-lt"/>
                        </a:rPr>
                        <a:t>3) </a:t>
                      </a:r>
                      <a:r>
                        <a:rPr lang="ru-RU" sz="2400" b="0" i="0" u="none" strike="noStrike" cap="none" spc="0" baseline="0" dirty="0" err="1" smtClean="0"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окислительно</a:t>
                      </a:r>
                      <a:r>
                        <a:rPr lang="ru-RU" sz="2400" b="0" i="0" u="none" strike="noStrike" cap="none" spc="0" baseline="0" dirty="0" smtClean="0"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-восстановительная,  </a:t>
                      </a:r>
                    </a:p>
                    <a:p>
                      <a:pPr algn="l"/>
                      <a:r>
                        <a:rPr lang="ru-RU" sz="2400" b="0" i="0" u="none" strike="noStrike" cap="none" spc="0" baseline="0" dirty="0" smtClean="0"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эндотермическая</a:t>
                      </a:r>
                      <a:endParaRPr lang="ru-RU" sz="2400" b="0" i="0" u="none" strike="noStrike" kern="100" cap="none" spc="0" baseline="0" dirty="0" smtClean="0">
                        <a:solidFill>
                          <a:schemeClr val="tx1"/>
                        </a:solidFill>
                        <a:effectLst/>
                        <a:uFillTx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Calibri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52641686"/>
                  </a:ext>
                </a:extLst>
              </a:tr>
              <a:tr h="45941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ru-RU" sz="2400" kern="1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2400" kern="100" dirty="0">
                          <a:effectLst/>
                          <a:latin typeface="+mj-lt"/>
                        </a:rPr>
                        <a:t>4) </a:t>
                      </a:r>
                      <a:r>
                        <a:rPr lang="ru-RU" sz="2400" b="0" i="0" u="none" strike="noStrike" kern="0" cap="none" spc="0" baseline="0" dirty="0" smtClean="0">
                          <a:solidFill>
                            <a:schemeClr val="tx1"/>
                          </a:solidFill>
                          <a:effectLst/>
                          <a:uFillTx/>
                          <a:latin typeface="+mj-lt"/>
                          <a:ea typeface="+mn-ea"/>
                          <a:cs typeface="+mn-cs"/>
                          <a:sym typeface="Calibri"/>
                        </a:rPr>
                        <a:t>с</a:t>
                      </a:r>
                      <a:r>
                        <a:rPr lang="ru-RU" sz="2400" b="0" i="0" u="none" strike="noStrike" cap="none" spc="0" baseline="0" dirty="0" smtClean="0">
                          <a:solidFill>
                            <a:schemeClr val="tx1"/>
                          </a:solidFill>
                          <a:uFillTx/>
                          <a:latin typeface="+mj-lt"/>
                          <a:ea typeface="+mn-ea"/>
                          <a:cs typeface="+mn-cs"/>
                          <a:sym typeface="Calibri"/>
                        </a:rPr>
                        <a:t>оединения, некаталитическая</a:t>
                      </a:r>
                      <a:endParaRPr lang="ru-RU" sz="2400" kern="1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599673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30677497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Нажмите дважды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endParaRPr/>
          </a:p>
        </p:txBody>
      </p:sp>
      <p:sp>
        <p:nvSpPr>
          <p:cNvPr id="101" name="Нажмите дважды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02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9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94D0C93-5704-82E7-20EF-6E319E05F882}"/>
              </a:ext>
            </a:extLst>
          </p:cNvPr>
          <p:cNvSpPr txBox="1"/>
          <p:nvPr/>
        </p:nvSpPr>
        <p:spPr>
          <a:xfrm>
            <a:off x="256874" y="892598"/>
            <a:ext cx="8496944" cy="76944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Решение </a:t>
            </a:r>
            <a:r>
              <a:rPr lang="ru-RU" sz="4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задания </a:t>
            </a:r>
            <a:r>
              <a:rPr lang="ru-RU" sz="4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17(2)</a:t>
            </a:r>
            <a:endParaRPr lang="ru-RU" sz="4400" b="1" i="0" dirty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1DC7636-708D-A82B-9453-76F1B5980997}"/>
              </a:ext>
            </a:extLst>
          </p:cNvPr>
          <p:cNvSpPr txBox="1"/>
          <p:nvPr/>
        </p:nvSpPr>
        <p:spPr>
          <a:xfrm>
            <a:off x="0" y="1662039"/>
            <a:ext cx="9144000" cy="1185863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2800" kern="100" dirty="0" smtClean="0"/>
              <a:t>А</a:t>
            </a:r>
            <a:r>
              <a:rPr lang="ru-RU" sz="2800" kern="100" dirty="0"/>
              <a:t>) </a:t>
            </a:r>
            <a:r>
              <a:rPr lang="ru-RU" sz="2800" kern="100" dirty="0" smtClean="0"/>
              <a:t>разложение серного ангидрида до сернистого газа</a:t>
            </a:r>
          </a:p>
          <a:p>
            <a:pPr algn="ctr"/>
            <a:r>
              <a:rPr lang="en-US" kern="1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SO</a:t>
            </a:r>
            <a:r>
              <a:rPr lang="en-US" kern="100" baseline="-25000" dirty="0"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kern="100" dirty="0">
                <a:ea typeface="Times New Roman" panose="02020603050405020304" pitchFamily="18" charset="0"/>
                <a:cs typeface="Times New Roman" panose="02020603050405020304" pitchFamily="18" charset="0"/>
              </a:rPr>
              <a:t> ⇆ </a:t>
            </a:r>
            <a:r>
              <a:rPr lang="en-US" kern="1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SO</a:t>
            </a:r>
            <a:r>
              <a:rPr lang="en-US" kern="100" baseline="-250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kern="1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 + O</a:t>
            </a:r>
            <a:r>
              <a:rPr lang="en-US" kern="100" baseline="-250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kern="1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2800" kern="1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(400 - 700° С)</a:t>
            </a:r>
            <a:r>
              <a:rPr lang="en-US" sz="2800" kern="1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  <a:endParaRPr lang="ru-RU" sz="2800" kern="100" dirty="0" smtClean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i="1" kern="100" dirty="0" smtClean="0"/>
              <a:t>3</a:t>
            </a:r>
            <a:r>
              <a:rPr lang="ru-RU" sz="2400" i="1" kern="100" dirty="0"/>
              <a:t>) </a:t>
            </a:r>
            <a:r>
              <a:rPr lang="ru-RU" sz="2400" i="1" dirty="0" err="1">
                <a:solidFill>
                  <a:schemeClr val="tx1"/>
                </a:solidFill>
              </a:rPr>
              <a:t>окислительно</a:t>
            </a:r>
            <a:r>
              <a:rPr lang="ru-RU" sz="2400" i="1" dirty="0">
                <a:solidFill>
                  <a:schemeClr val="tx1"/>
                </a:solidFill>
              </a:rPr>
              <a:t>-восстановительная, </a:t>
            </a:r>
            <a:r>
              <a:rPr lang="ru-RU" sz="2400" i="1" dirty="0" smtClean="0">
                <a:solidFill>
                  <a:schemeClr val="tx1"/>
                </a:solidFill>
              </a:rPr>
              <a:t>эндотермическая</a:t>
            </a:r>
            <a:endParaRPr lang="ru-RU" sz="2400" i="1" kern="100" dirty="0">
              <a:solidFill>
                <a:schemeClr val="tx1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800" kern="1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kern="100" dirty="0" smtClean="0"/>
              <a:t>Б</a:t>
            </a:r>
            <a:r>
              <a:rPr lang="ru-RU" sz="2800" kern="100" dirty="0"/>
              <a:t>) </a:t>
            </a:r>
            <a:r>
              <a:rPr lang="ru-RU" sz="2800" dirty="0" smtClean="0">
                <a:solidFill>
                  <a:schemeClr val="tx1"/>
                </a:solidFill>
              </a:rPr>
              <a:t>гидролиз карбида кальция</a:t>
            </a:r>
            <a:endParaRPr lang="en-US" sz="2800" dirty="0" smtClean="0">
              <a:solidFill>
                <a:schemeClr val="tx1"/>
              </a:solidFill>
            </a:endParaRPr>
          </a:p>
          <a:p>
            <a:pPr algn="ctr"/>
            <a:r>
              <a:rPr lang="pt-BR" dirty="0"/>
              <a:t>CaC</a:t>
            </a:r>
            <a:r>
              <a:rPr lang="pt-BR" baseline="-25000" dirty="0"/>
              <a:t>2</a:t>
            </a:r>
            <a:r>
              <a:rPr lang="pt-BR" dirty="0"/>
              <a:t> </a:t>
            </a:r>
            <a:r>
              <a:rPr lang="pt-BR" baseline="-25000" dirty="0"/>
              <a:t>(тв.) </a:t>
            </a:r>
            <a:r>
              <a:rPr lang="pt-BR" dirty="0"/>
              <a:t>+ H</a:t>
            </a:r>
            <a:r>
              <a:rPr lang="pt-BR" baseline="-25000" dirty="0"/>
              <a:t>2</a:t>
            </a:r>
            <a:r>
              <a:rPr lang="pt-BR" dirty="0"/>
              <a:t>O</a:t>
            </a:r>
            <a:r>
              <a:rPr lang="pt-BR" baseline="-25000" dirty="0"/>
              <a:t>(ж.)</a:t>
            </a:r>
            <a:r>
              <a:rPr lang="pt-BR" dirty="0"/>
              <a:t> = C</a:t>
            </a:r>
            <a:r>
              <a:rPr lang="pt-BR" baseline="-25000" dirty="0"/>
              <a:t>2</a:t>
            </a:r>
            <a:r>
              <a:rPr lang="pt-BR" dirty="0"/>
              <a:t>H</a:t>
            </a:r>
            <a:r>
              <a:rPr lang="pt-BR" baseline="-25000" dirty="0"/>
              <a:t>2</a:t>
            </a:r>
            <a:r>
              <a:rPr lang="pt-BR" dirty="0"/>
              <a:t> + </a:t>
            </a:r>
            <a:r>
              <a:rPr lang="pt-BR" dirty="0" smtClean="0"/>
              <a:t>Ca(OH)</a:t>
            </a:r>
            <a:r>
              <a:rPr lang="pt-BR" baseline="-25000" dirty="0" smtClean="0"/>
              <a:t>2</a:t>
            </a:r>
            <a:endParaRPr lang="ru-RU" baseline="-25000" dirty="0" smtClean="0"/>
          </a:p>
          <a:p>
            <a:pPr algn="just">
              <a:lnSpc>
                <a:spcPct val="115000"/>
              </a:lnSpc>
              <a:spcAft>
                <a:spcPts val="600"/>
              </a:spcAft>
            </a:pPr>
            <a:r>
              <a:rPr lang="ru-RU" sz="2400" kern="100" dirty="0"/>
              <a:t> </a:t>
            </a:r>
            <a:r>
              <a:rPr lang="ru-RU" sz="2400" kern="100" dirty="0" smtClean="0"/>
              <a:t>         </a:t>
            </a:r>
            <a:r>
              <a:rPr lang="ru-RU" sz="2400" i="1" kern="100" dirty="0" smtClean="0"/>
              <a:t>1</a:t>
            </a:r>
            <a:r>
              <a:rPr lang="ru-RU" sz="2400" i="1" kern="100" dirty="0"/>
              <a:t>) обмена, гетерогенная</a:t>
            </a:r>
            <a:endParaRPr lang="ru-RU" sz="2400" i="1" kern="1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kern="100" dirty="0" smtClean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kern="100" dirty="0" smtClean="0"/>
              <a:t>В</a:t>
            </a:r>
            <a:r>
              <a:rPr lang="ru-RU" sz="2800" kern="100" dirty="0"/>
              <a:t>) </a:t>
            </a:r>
            <a:r>
              <a:rPr lang="ru-RU" sz="2800" dirty="0">
                <a:solidFill>
                  <a:schemeClr val="tx1"/>
                </a:solidFill>
              </a:rPr>
              <a:t>окисление сернистого газа кислородом</a:t>
            </a:r>
            <a:endParaRPr lang="en-US" sz="2800" dirty="0" smtClean="0">
              <a:solidFill>
                <a:schemeClr val="tx1"/>
              </a:solidFill>
            </a:endParaRPr>
          </a:p>
          <a:p>
            <a:pPr algn="ctr"/>
            <a:r>
              <a:rPr lang="en-US" dirty="0" smtClean="0"/>
              <a:t>2SO</a:t>
            </a:r>
            <a:r>
              <a:rPr lang="en-US" baseline="-25000" dirty="0" smtClean="0"/>
              <a:t>2</a:t>
            </a:r>
            <a:r>
              <a:rPr lang="ru-RU" baseline="-25000" dirty="0" smtClean="0"/>
              <a:t> </a:t>
            </a:r>
            <a:r>
              <a:rPr lang="en-US" dirty="0" smtClean="0"/>
              <a:t>+</a:t>
            </a:r>
            <a:r>
              <a:rPr lang="ru-RU" dirty="0" smtClean="0"/>
              <a:t> О</a:t>
            </a:r>
            <a:r>
              <a:rPr lang="en-US" baseline="-25000" dirty="0" smtClean="0"/>
              <a:t>2</a:t>
            </a:r>
            <a:r>
              <a:rPr lang="en-US" kern="100" dirty="0">
                <a:ea typeface="Times New Roman" panose="02020603050405020304" pitchFamily="18" charset="0"/>
                <a:cs typeface="Times New Roman" panose="02020603050405020304" pitchFamily="18" charset="0"/>
              </a:rPr>
              <a:t> ⇆ </a:t>
            </a:r>
            <a:r>
              <a:rPr lang="en-US" dirty="0" smtClean="0"/>
              <a:t>2SO</a:t>
            </a:r>
            <a:r>
              <a:rPr lang="en-US" baseline="-25000" dirty="0" smtClean="0"/>
              <a:t>3</a:t>
            </a:r>
            <a:r>
              <a:rPr lang="ru-RU" sz="2800" kern="100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</a:p>
          <a:p>
            <a:r>
              <a:rPr lang="ru-RU" sz="2400" i="1" kern="100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ru-RU" sz="2400" i="1" kern="100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         </a:t>
            </a:r>
            <a:r>
              <a:rPr lang="ru-RU" sz="2400" i="1" kern="100" dirty="0" smtClean="0"/>
              <a:t>2</a:t>
            </a:r>
            <a:r>
              <a:rPr lang="ru-RU" sz="2400" i="1" kern="100" dirty="0"/>
              <a:t>) </a:t>
            </a:r>
            <a:r>
              <a:rPr lang="ru-RU" sz="2400" i="1" dirty="0" err="1">
                <a:solidFill>
                  <a:schemeClr val="tx1"/>
                </a:solidFill>
              </a:rPr>
              <a:t>окислительно</a:t>
            </a:r>
            <a:r>
              <a:rPr lang="ru-RU" sz="2400" i="1" dirty="0">
                <a:solidFill>
                  <a:schemeClr val="tx1"/>
                </a:solidFill>
              </a:rPr>
              <a:t>-восстановительная, </a:t>
            </a:r>
            <a:r>
              <a:rPr lang="ru-RU" sz="2400" i="1" dirty="0" smtClean="0">
                <a:solidFill>
                  <a:schemeClr val="tx1"/>
                </a:solidFill>
              </a:rPr>
              <a:t>экзотермическая</a:t>
            </a:r>
            <a:endParaRPr lang="ru-RU" sz="2400" i="1" kern="1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800" i="1" kern="1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800" dirty="0"/>
          </a:p>
          <a:p>
            <a:endParaRPr lang="ru-RU" sz="2800" dirty="0" smtClean="0"/>
          </a:p>
          <a:p>
            <a:endParaRPr lang="ru-RU" sz="2800" dirty="0"/>
          </a:p>
          <a:p>
            <a:endParaRPr lang="ru-RU" sz="2800" dirty="0" smtClean="0"/>
          </a:p>
          <a:p>
            <a:endParaRPr lang="ru-RU" sz="2800" dirty="0"/>
          </a:p>
          <a:p>
            <a:endParaRPr lang="ru-RU" sz="2800" dirty="0" smtClean="0"/>
          </a:p>
          <a:p>
            <a:endParaRPr lang="ru-RU" sz="2800" dirty="0"/>
          </a:p>
          <a:p>
            <a:endParaRPr lang="ru-RU" sz="2800" dirty="0" smtClean="0"/>
          </a:p>
          <a:p>
            <a:endParaRPr lang="ru-RU" sz="2800" dirty="0"/>
          </a:p>
          <a:p>
            <a:endParaRPr lang="ru-RU" sz="2800" dirty="0" smtClean="0"/>
          </a:p>
          <a:p>
            <a:endParaRPr lang="ru-RU" sz="2800" dirty="0" smtClean="0"/>
          </a:p>
          <a:p>
            <a:endParaRPr lang="ru-RU" sz="2800" dirty="0"/>
          </a:p>
          <a:p>
            <a:endParaRPr lang="ru-RU" sz="2800" dirty="0" smtClean="0"/>
          </a:p>
          <a:p>
            <a:endParaRPr lang="ru-RU" sz="2800" dirty="0">
              <a:cs typeface="Arial" panose="020B0604020202020204" pitchFamily="34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/>
          </p:nvPr>
        </p:nvGraphicFramePr>
        <p:xfrm>
          <a:off x="1043609" y="7236296"/>
          <a:ext cx="2304255" cy="1033743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047453">
                  <a:extLst>
                    <a:ext uri="{9D8B030D-6E8A-4147-A177-3AD203B41FA5}">
                      <a16:colId xmlns:a16="http://schemas.microsoft.com/office/drawing/2014/main" val="2801449576"/>
                    </a:ext>
                  </a:extLst>
                </a:gridCol>
                <a:gridCol w="418934">
                  <a:extLst>
                    <a:ext uri="{9D8B030D-6E8A-4147-A177-3AD203B41FA5}">
                      <a16:colId xmlns:a16="http://schemas.microsoft.com/office/drawing/2014/main" val="276554778"/>
                    </a:ext>
                  </a:extLst>
                </a:gridCol>
                <a:gridCol w="418934">
                  <a:extLst>
                    <a:ext uri="{9D8B030D-6E8A-4147-A177-3AD203B41FA5}">
                      <a16:colId xmlns:a16="http://schemas.microsoft.com/office/drawing/2014/main" val="3870025169"/>
                    </a:ext>
                  </a:extLst>
                </a:gridCol>
                <a:gridCol w="418934">
                  <a:extLst>
                    <a:ext uri="{9D8B030D-6E8A-4147-A177-3AD203B41FA5}">
                      <a16:colId xmlns:a16="http://schemas.microsoft.com/office/drawing/2014/main" val="2057231985"/>
                    </a:ext>
                  </a:extLst>
                </a:gridCol>
              </a:tblGrid>
              <a:tr h="532481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2200" kern="0" dirty="0">
                          <a:effectLst/>
                          <a:latin typeface="+mj-lt"/>
                        </a:rPr>
                        <a:t>Ответ: </a:t>
                      </a:r>
                      <a:endParaRPr lang="ru-RU" sz="2200" kern="1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2200" kern="0">
                          <a:effectLst/>
                          <a:latin typeface="+mj-lt"/>
                        </a:rPr>
                        <a:t>А </a:t>
                      </a:r>
                      <a:endParaRPr lang="ru-RU" sz="220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2200" kern="0">
                          <a:effectLst/>
                          <a:latin typeface="+mj-lt"/>
                        </a:rPr>
                        <a:t>Б </a:t>
                      </a:r>
                      <a:endParaRPr lang="ru-RU" sz="220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2200" kern="0">
                          <a:effectLst/>
                          <a:latin typeface="+mj-lt"/>
                        </a:rPr>
                        <a:t>В </a:t>
                      </a:r>
                      <a:endParaRPr lang="ru-RU" sz="220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10741787"/>
                  </a:ext>
                </a:extLst>
              </a:tr>
              <a:tr h="50126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2200" kern="0" dirty="0">
                          <a:effectLst/>
                          <a:latin typeface="+mj-lt"/>
                        </a:rPr>
                        <a:t> </a:t>
                      </a:r>
                      <a:r>
                        <a:rPr lang="ru-RU" sz="2200" kern="0" dirty="0" smtClean="0">
                          <a:effectLst/>
                          <a:latin typeface="+mj-lt"/>
                        </a:rPr>
                        <a:t>3</a:t>
                      </a:r>
                      <a:endParaRPr lang="ru-RU" sz="2200" kern="1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2200" kern="0" dirty="0" smtClean="0">
                          <a:effectLst/>
                          <a:latin typeface="+mj-lt"/>
                        </a:rPr>
                        <a:t>1</a:t>
                      </a:r>
                      <a:r>
                        <a:rPr lang="ru-RU" sz="2200" kern="0" dirty="0">
                          <a:effectLst/>
                          <a:latin typeface="+mj-lt"/>
                        </a:rPr>
                        <a:t> </a:t>
                      </a:r>
                      <a:endParaRPr lang="ru-RU" sz="2200" kern="1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2200" kern="0" dirty="0" smtClean="0">
                          <a:effectLst/>
                          <a:latin typeface="+mj-lt"/>
                        </a:rPr>
                        <a:t>2</a:t>
                      </a:r>
                      <a:r>
                        <a:rPr lang="ru-RU" sz="2200" kern="0" dirty="0">
                          <a:effectLst/>
                          <a:latin typeface="+mj-lt"/>
                        </a:rPr>
                        <a:t> </a:t>
                      </a:r>
                      <a:endParaRPr lang="ru-RU" sz="2200" kern="1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4645866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09034671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Нажмите дважды"/>
          <p:cNvSpPr txBox="1">
            <a:spLocks noGrp="1"/>
          </p:cNvSpPr>
          <p:nvPr>
            <p:ph type="ctrTitle"/>
          </p:nvPr>
        </p:nvSpPr>
        <p:spPr>
          <a:xfrm>
            <a:off x="685800" y="3605253"/>
            <a:ext cx="7772400" cy="1102520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endParaRPr/>
          </a:p>
        </p:txBody>
      </p:sp>
      <p:sp>
        <p:nvSpPr>
          <p:cNvPr id="101" name="Нажмите дважды"/>
          <p:cNvSpPr txBox="1">
            <a:spLocks noGrp="1"/>
          </p:cNvSpPr>
          <p:nvPr>
            <p:ph type="subTitle" sz="quarter" idx="1"/>
          </p:nvPr>
        </p:nvSpPr>
        <p:spPr>
          <a:xfrm>
            <a:off x="1371600" y="4922084"/>
            <a:ext cx="6400800" cy="131445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02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94D0C93-5704-82E7-20EF-6E319E05F882}"/>
              </a:ext>
            </a:extLst>
          </p:cNvPr>
          <p:cNvSpPr txBox="1"/>
          <p:nvPr/>
        </p:nvSpPr>
        <p:spPr>
          <a:xfrm>
            <a:off x="251520" y="1114503"/>
            <a:ext cx="8496944" cy="70788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/>
            <a:r>
              <a:rPr lang="ru-RU" sz="4000" b="1" i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Особенности пособия </a:t>
            </a:r>
            <a:r>
              <a:rPr lang="ru-RU" sz="4000" b="1" i="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ЕГЭ-2025</a:t>
            </a:r>
            <a:endParaRPr lang="ru-RU" sz="4000" b="1" i="0" dirty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47AA9EF-01E8-5A53-E015-E1FCCED5109F}"/>
              </a:ext>
            </a:extLst>
          </p:cNvPr>
          <p:cNvSpPr txBox="1"/>
          <p:nvPr/>
        </p:nvSpPr>
        <p:spPr>
          <a:xfrm>
            <a:off x="251520" y="2224605"/>
            <a:ext cx="8314184" cy="680186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ru-RU" sz="2800" b="0" i="0" u="none" strike="noStrike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Пособие состоит из двух частей</a:t>
            </a:r>
          </a:p>
          <a:p>
            <a:pPr algn="just">
              <a:spcAft>
                <a:spcPts val="1200"/>
              </a:spcAft>
            </a:pPr>
            <a:r>
              <a:rPr lang="ru-RU" sz="2800" b="0" i="0" u="none" strike="noStrike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Часть 1 – задания</a:t>
            </a:r>
            <a:r>
              <a:rPr lang="ru-RU" sz="2800" b="0" i="0" u="none" strike="noStrike" dirty="0" smtClean="0">
                <a:latin typeface="Arial" panose="020B0604020202020204" pitchFamily="34" charset="0"/>
                <a:cs typeface="Arial" panose="020B0604020202020204" pitchFamily="34" charset="0"/>
              </a:rPr>
              <a:t> для тематического контроля</a:t>
            </a:r>
          </a:p>
          <a:p>
            <a:pPr algn="just">
              <a:spcAft>
                <a:spcPts val="1200"/>
              </a:spcAft>
            </a:pPr>
            <a:r>
              <a:rPr lang="ru-RU" sz="2800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Часть 2  - типовые тренировочные варианты в формате ЕГЭ 2025 г.</a:t>
            </a:r>
          </a:p>
          <a:p>
            <a:pPr algn="just">
              <a:spcAft>
                <a:spcPts val="1200"/>
              </a:spcAft>
            </a:pPr>
            <a:endParaRPr lang="ru-RU" sz="2800" baseline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Aft>
                <a:spcPts val="1200"/>
              </a:spcAft>
            </a:pP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Часть 1 состоит из 4 тематических блоков:</a:t>
            </a:r>
          </a:p>
          <a:p>
            <a:pPr marL="457200" indent="-45720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2800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Теоретические основы химии</a:t>
            </a:r>
          </a:p>
          <a:p>
            <a:pPr marL="457200" indent="-45720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2800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Неорганическая химия</a:t>
            </a:r>
          </a:p>
          <a:p>
            <a:pPr marL="457200" indent="-45720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Органическая химия 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Методы познания в химии.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Химия и жизнь</a:t>
            </a:r>
          </a:p>
          <a:p>
            <a:pPr algn="just">
              <a:spcAft>
                <a:spcPts val="1200"/>
              </a:spcAft>
            </a:pPr>
            <a:endParaRPr lang="ru-RU" sz="2800" b="0" i="0" u="none" strike="noStrik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Aft>
                <a:spcPts val="1200"/>
              </a:spcAft>
            </a:pP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722838226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Нажмите дважды"/>
          <p:cNvSpPr txBox="1">
            <a:spLocks noGrp="1"/>
          </p:cNvSpPr>
          <p:nvPr>
            <p:ph type="ctrTitle"/>
          </p:nvPr>
        </p:nvSpPr>
        <p:spPr>
          <a:xfrm>
            <a:off x="685800" y="3605253"/>
            <a:ext cx="7772400" cy="1102520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endParaRPr/>
          </a:p>
        </p:txBody>
      </p:sp>
      <p:sp>
        <p:nvSpPr>
          <p:cNvPr id="101" name="Нажмите дважды"/>
          <p:cNvSpPr txBox="1">
            <a:spLocks noGrp="1"/>
          </p:cNvSpPr>
          <p:nvPr>
            <p:ph type="subTitle" sz="quarter" idx="1"/>
          </p:nvPr>
        </p:nvSpPr>
        <p:spPr>
          <a:xfrm>
            <a:off x="1371600" y="4922084"/>
            <a:ext cx="6400800" cy="131445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02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94D0C93-5704-82E7-20EF-6E319E05F882}"/>
              </a:ext>
            </a:extLst>
          </p:cNvPr>
          <p:cNvSpPr txBox="1"/>
          <p:nvPr/>
        </p:nvSpPr>
        <p:spPr>
          <a:xfrm>
            <a:off x="251520" y="1091948"/>
            <a:ext cx="8496944" cy="70788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/>
            <a:r>
              <a:rPr lang="ru-RU" sz="4000" b="1" i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Особенности пособия </a:t>
            </a:r>
            <a:r>
              <a:rPr lang="ru-RU" sz="4000" b="1" i="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ЕГЭ-2025</a:t>
            </a:r>
            <a:endParaRPr lang="ru-RU" sz="4000" b="1" i="0" dirty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47AA9EF-01E8-5A53-E015-E1FCCED5109F}"/>
              </a:ext>
            </a:extLst>
          </p:cNvPr>
          <p:cNvSpPr txBox="1"/>
          <p:nvPr/>
        </p:nvSpPr>
        <p:spPr>
          <a:xfrm>
            <a:off x="342900" y="2039878"/>
            <a:ext cx="8314184" cy="641714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just">
              <a:spcAft>
                <a:spcPts val="1800"/>
              </a:spcAft>
            </a:pPr>
            <a:r>
              <a:rPr lang="ru-RU" sz="2800" dirty="0"/>
              <a:t>Каждый блок содержит </a:t>
            </a:r>
            <a:endParaRPr lang="ru-RU" sz="2800" dirty="0" smtClean="0"/>
          </a:p>
          <a:p>
            <a:pPr marL="457200" indent="-457200" algn="just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ru-RU" sz="2800" i="1" dirty="0" smtClean="0"/>
              <a:t>краткую </a:t>
            </a:r>
            <a:r>
              <a:rPr lang="ru-RU" sz="2800" i="1" dirty="0"/>
              <a:t>теорию</a:t>
            </a:r>
            <a:r>
              <a:rPr lang="ru-RU" sz="2800" dirty="0"/>
              <a:t>, наиболее необходимую для выполнения типовых </a:t>
            </a:r>
            <a:r>
              <a:rPr lang="ru-RU" sz="2800" dirty="0" smtClean="0"/>
              <a:t>заданий</a:t>
            </a:r>
          </a:p>
          <a:p>
            <a:pPr marL="457200" indent="-457200" algn="just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ru-RU" sz="2800" dirty="0" smtClean="0"/>
              <a:t>задания </a:t>
            </a:r>
            <a:r>
              <a:rPr lang="ru-RU" sz="2800" i="1" dirty="0"/>
              <a:t>с комментариями и </a:t>
            </a:r>
            <a:r>
              <a:rPr lang="ru-RU" sz="2800" i="1" dirty="0" smtClean="0"/>
              <a:t>решениями </a:t>
            </a:r>
          </a:p>
          <a:p>
            <a:pPr marL="457200" indent="-457200" algn="just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ru-RU" sz="2800" dirty="0" smtClean="0"/>
              <a:t>тренировочные </a:t>
            </a:r>
            <a:r>
              <a:rPr lang="ru-RU" sz="2800" dirty="0"/>
              <a:t>задания для </a:t>
            </a:r>
            <a:r>
              <a:rPr lang="ru-RU" sz="2800" i="1" dirty="0"/>
              <a:t>самостоятельной </a:t>
            </a:r>
            <a:r>
              <a:rPr lang="ru-RU" sz="2800" i="1" dirty="0" smtClean="0"/>
              <a:t>работы </a:t>
            </a:r>
          </a:p>
          <a:p>
            <a:pPr marL="457200" indent="-457200" algn="just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ru-RU" sz="2800" dirty="0" smtClean="0"/>
              <a:t>В </a:t>
            </a:r>
            <a:r>
              <a:rPr lang="ru-RU" sz="2800" dirty="0"/>
              <a:t>конце каждого тематического раздела блока приведены </a:t>
            </a:r>
            <a:r>
              <a:rPr lang="ru-RU" sz="2800" i="1" dirty="0" smtClean="0"/>
              <a:t>ответы</a:t>
            </a:r>
            <a:r>
              <a:rPr lang="ru-RU" sz="2800" dirty="0" smtClean="0"/>
              <a:t> </a:t>
            </a:r>
          </a:p>
          <a:p>
            <a:pPr marL="457200" indent="-457200" algn="just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ru-RU" sz="2800" b="0" i="0" u="none" strike="noStrike" dirty="0" smtClean="0">
                <a:cs typeface="Arial" panose="020B0604020202020204" pitchFamily="34" charset="0"/>
              </a:rPr>
              <a:t>В </a:t>
            </a:r>
            <a:r>
              <a:rPr lang="ru-RU" sz="2800" dirty="0">
                <a:cs typeface="Arial" panose="020B0604020202020204" pitchFamily="34" charset="0"/>
              </a:rPr>
              <a:t>к</a:t>
            </a:r>
            <a:r>
              <a:rPr lang="ru-RU" sz="2800" b="0" i="0" u="none" strike="noStrike" dirty="0" smtClean="0">
                <a:cs typeface="Arial" panose="020B0604020202020204" pitchFamily="34" charset="0"/>
              </a:rPr>
              <a:t>онце пособия приведены </a:t>
            </a:r>
            <a:r>
              <a:rPr lang="ru-RU" sz="2800" b="0" i="1" u="none" strike="noStrike" dirty="0" smtClean="0">
                <a:cs typeface="Arial" panose="020B0604020202020204" pitchFamily="34" charset="0"/>
              </a:rPr>
              <a:t>справочные материалы</a:t>
            </a:r>
            <a:r>
              <a:rPr lang="ru-RU" sz="2800" b="0" i="0" u="none" strike="noStrike" dirty="0" smtClean="0">
                <a:cs typeface="Arial" panose="020B0604020202020204" pitchFamily="34" charset="0"/>
              </a:rPr>
              <a:t>: Периодическая система химических элементов Д. И. Менделеева и таблица растворимости кислот, солей и оснований в воде. </a:t>
            </a:r>
            <a:endParaRPr lang="ru-RU" sz="2800" b="0" i="0" u="none" strike="noStrike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098144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Нажмите дважды"/>
          <p:cNvSpPr txBox="1">
            <a:spLocks noGrp="1"/>
          </p:cNvSpPr>
          <p:nvPr>
            <p:ph type="ctrTitle"/>
          </p:nvPr>
        </p:nvSpPr>
        <p:spPr>
          <a:xfrm>
            <a:off x="685800" y="3605253"/>
            <a:ext cx="7772400" cy="1102520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endParaRPr/>
          </a:p>
        </p:txBody>
      </p:sp>
      <p:sp>
        <p:nvSpPr>
          <p:cNvPr id="101" name="Нажмите дважды"/>
          <p:cNvSpPr txBox="1">
            <a:spLocks noGrp="1"/>
          </p:cNvSpPr>
          <p:nvPr>
            <p:ph type="subTitle" sz="quarter" idx="1"/>
          </p:nvPr>
        </p:nvSpPr>
        <p:spPr>
          <a:xfrm>
            <a:off x="1371600" y="4922084"/>
            <a:ext cx="6400800" cy="131445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02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2008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47AA9EF-01E8-5A53-E015-E1FCCED5109F}"/>
              </a:ext>
            </a:extLst>
          </p:cNvPr>
          <p:cNvSpPr txBox="1"/>
          <p:nvPr/>
        </p:nvSpPr>
        <p:spPr>
          <a:xfrm>
            <a:off x="448624" y="2235864"/>
            <a:ext cx="8314184" cy="43704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/>
            <a:r>
              <a:rPr lang="ru-RU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Структура тематического блока</a:t>
            </a:r>
          </a:p>
          <a:p>
            <a:pPr algn="ctr"/>
            <a:endParaRPr lang="ru-RU" sz="4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Выделены содержательные линии</a:t>
            </a:r>
          </a:p>
          <a:p>
            <a:pPr marL="457200" indent="-457200" algn="just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Приведены проверяемые элементы содержания</a:t>
            </a:r>
          </a:p>
          <a:p>
            <a:pPr marL="457200" indent="-457200" algn="just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Указаны уровни сложности заданий, проверяющих усвоение элемента содержания </a:t>
            </a:r>
          </a:p>
        </p:txBody>
      </p:sp>
    </p:spTree>
    <p:extLst>
      <p:ext uri="{BB962C8B-B14F-4D97-AF65-F5344CB8AC3E}">
        <p14:creationId xmlns:p14="http://schemas.microsoft.com/office/powerpoint/2010/main" val="997024386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Нажмите дважды"/>
          <p:cNvSpPr txBox="1">
            <a:spLocks noGrp="1"/>
          </p:cNvSpPr>
          <p:nvPr>
            <p:ph type="ctrTitle"/>
          </p:nvPr>
        </p:nvSpPr>
        <p:spPr>
          <a:xfrm>
            <a:off x="685800" y="3605253"/>
            <a:ext cx="7772400" cy="1102520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endParaRPr/>
          </a:p>
        </p:txBody>
      </p:sp>
      <p:sp>
        <p:nvSpPr>
          <p:cNvPr id="101" name="Нажмите дважды"/>
          <p:cNvSpPr txBox="1">
            <a:spLocks noGrp="1"/>
          </p:cNvSpPr>
          <p:nvPr>
            <p:ph type="subTitle" sz="quarter" idx="1"/>
          </p:nvPr>
        </p:nvSpPr>
        <p:spPr>
          <a:xfrm>
            <a:off x="1371600" y="4922084"/>
            <a:ext cx="6400800" cy="131445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02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2008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94D0C93-5704-82E7-20EF-6E319E05F882}"/>
              </a:ext>
            </a:extLst>
          </p:cNvPr>
          <p:cNvSpPr txBox="1"/>
          <p:nvPr/>
        </p:nvSpPr>
        <p:spPr>
          <a:xfrm>
            <a:off x="251520" y="1114503"/>
            <a:ext cx="8496944" cy="584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/>
            <a:r>
              <a:rPr lang="ru-RU" b="1" i="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Пример структуры тематического блока</a:t>
            </a:r>
            <a:endParaRPr lang="ru-RU" b="1" i="0" dirty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2008" y="2267744"/>
            <a:ext cx="9216008" cy="4896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810383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Нажмите дважды"/>
          <p:cNvSpPr txBox="1">
            <a:spLocks noGrp="1"/>
          </p:cNvSpPr>
          <p:nvPr>
            <p:ph type="ctrTitle"/>
          </p:nvPr>
        </p:nvSpPr>
        <p:spPr>
          <a:xfrm>
            <a:off x="685800" y="3605253"/>
            <a:ext cx="7772400" cy="1102520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endParaRPr/>
          </a:p>
        </p:txBody>
      </p:sp>
      <p:sp>
        <p:nvSpPr>
          <p:cNvPr id="101" name="Нажмите дважды"/>
          <p:cNvSpPr txBox="1">
            <a:spLocks noGrp="1"/>
          </p:cNvSpPr>
          <p:nvPr>
            <p:ph type="subTitle" sz="quarter" idx="1"/>
          </p:nvPr>
        </p:nvSpPr>
        <p:spPr>
          <a:xfrm>
            <a:off x="1371600" y="4922084"/>
            <a:ext cx="6400800" cy="131445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02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2008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94D0C93-5704-82E7-20EF-6E319E05F882}"/>
              </a:ext>
            </a:extLst>
          </p:cNvPr>
          <p:cNvSpPr txBox="1"/>
          <p:nvPr/>
        </p:nvSpPr>
        <p:spPr>
          <a:xfrm>
            <a:off x="251520" y="1114503"/>
            <a:ext cx="8496944" cy="584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/>
            <a:r>
              <a:rPr lang="ru-RU" b="1" i="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Пример структуры тематического блока</a:t>
            </a:r>
            <a:endParaRPr lang="ru-RU" b="1" i="0" dirty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00" y="2051720"/>
            <a:ext cx="8920265" cy="54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136906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Нажмите дважды"/>
          <p:cNvSpPr txBox="1">
            <a:spLocks noGrp="1"/>
          </p:cNvSpPr>
          <p:nvPr>
            <p:ph type="ctrTitle"/>
          </p:nvPr>
        </p:nvSpPr>
        <p:spPr>
          <a:xfrm>
            <a:off x="685800" y="3605253"/>
            <a:ext cx="7772400" cy="1102520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endParaRPr/>
          </a:p>
        </p:txBody>
      </p:sp>
      <p:sp>
        <p:nvSpPr>
          <p:cNvPr id="101" name="Нажмите дважды"/>
          <p:cNvSpPr txBox="1">
            <a:spLocks noGrp="1"/>
          </p:cNvSpPr>
          <p:nvPr>
            <p:ph type="subTitle" sz="quarter" idx="1"/>
          </p:nvPr>
        </p:nvSpPr>
        <p:spPr>
          <a:xfrm>
            <a:off x="1371600" y="4922084"/>
            <a:ext cx="6400800" cy="131445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02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94D0C93-5704-82E7-20EF-6E319E05F882}"/>
              </a:ext>
            </a:extLst>
          </p:cNvPr>
          <p:cNvSpPr txBox="1"/>
          <p:nvPr/>
        </p:nvSpPr>
        <p:spPr>
          <a:xfrm>
            <a:off x="251520" y="1114503"/>
            <a:ext cx="8496944" cy="70788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/>
            <a:r>
              <a:rPr lang="ru-RU" sz="4000" b="1" i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Особенности пособия </a:t>
            </a:r>
            <a:r>
              <a:rPr lang="ru-RU" sz="4000" b="1" i="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ЕГЭ-2025</a:t>
            </a:r>
            <a:endParaRPr lang="ru-RU" sz="4000" b="1" i="0" dirty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47AA9EF-01E8-5A53-E015-E1FCCED5109F}"/>
              </a:ext>
            </a:extLst>
          </p:cNvPr>
          <p:cNvSpPr txBox="1"/>
          <p:nvPr/>
        </p:nvSpPr>
        <p:spPr>
          <a:xfrm>
            <a:off x="251520" y="2036962"/>
            <a:ext cx="8712968" cy="129266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indent="457200"/>
            <a:r>
              <a:rPr lang="ru-RU" sz="2600" dirty="0" smtClean="0"/>
              <a:t>В начале каждой содержательной линии приведена </a:t>
            </a:r>
            <a:r>
              <a:rPr lang="ru-RU" sz="2600" i="1" dirty="0" smtClean="0"/>
              <a:t>краткая теоретическая справка</a:t>
            </a:r>
            <a:r>
              <a:rPr lang="ru-RU" sz="2600" dirty="0" smtClean="0"/>
              <a:t>, содержащая ключевые понятия по теме. Например:</a:t>
            </a:r>
            <a:endParaRPr lang="ru-RU" sz="26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329624"/>
            <a:ext cx="9128854" cy="527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321379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Нажмите дважды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endParaRPr/>
          </a:p>
        </p:txBody>
      </p:sp>
      <p:sp>
        <p:nvSpPr>
          <p:cNvPr id="101" name="Нажмите дважды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02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8161" y="0"/>
            <a:ext cx="6305839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161094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Нажмите дважды"/>
          <p:cNvSpPr txBox="1">
            <a:spLocks noGrp="1"/>
          </p:cNvSpPr>
          <p:nvPr>
            <p:ph type="ctrTitle"/>
          </p:nvPr>
        </p:nvSpPr>
        <p:spPr>
          <a:xfrm>
            <a:off x="685800" y="3605253"/>
            <a:ext cx="7772400" cy="1102520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endParaRPr/>
          </a:p>
        </p:txBody>
      </p:sp>
      <p:sp>
        <p:nvSpPr>
          <p:cNvPr id="101" name="Нажмите дважды"/>
          <p:cNvSpPr txBox="1">
            <a:spLocks noGrp="1"/>
          </p:cNvSpPr>
          <p:nvPr>
            <p:ph type="subTitle" sz="quarter" idx="1"/>
          </p:nvPr>
        </p:nvSpPr>
        <p:spPr>
          <a:xfrm>
            <a:off x="1371600" y="4922084"/>
            <a:ext cx="6400800" cy="131445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02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94D0C93-5704-82E7-20EF-6E319E05F882}"/>
              </a:ext>
            </a:extLst>
          </p:cNvPr>
          <p:cNvSpPr txBox="1"/>
          <p:nvPr/>
        </p:nvSpPr>
        <p:spPr>
          <a:xfrm>
            <a:off x="251520" y="1114503"/>
            <a:ext cx="8496944" cy="70788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/>
            <a:r>
              <a:rPr lang="ru-RU" sz="4000" b="1" i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Особенности пособия </a:t>
            </a:r>
            <a:r>
              <a:rPr lang="ru-RU" sz="4000" b="1" i="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ЕГЭ-2025</a:t>
            </a:r>
            <a:endParaRPr lang="ru-RU" sz="4000" b="1" i="0" dirty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47AA9EF-01E8-5A53-E015-E1FCCED5109F}"/>
              </a:ext>
            </a:extLst>
          </p:cNvPr>
          <p:cNvSpPr txBox="1"/>
          <p:nvPr/>
        </p:nvSpPr>
        <p:spPr>
          <a:xfrm>
            <a:off x="251520" y="2036962"/>
            <a:ext cx="8712968" cy="615553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indent="457200" algn="just">
              <a:spcAft>
                <a:spcPts val="1200"/>
              </a:spcAft>
            </a:pPr>
            <a:r>
              <a:rPr lang="ru-RU" sz="2800" dirty="0" smtClean="0"/>
              <a:t>Для </a:t>
            </a:r>
            <a:r>
              <a:rPr lang="ru-RU" sz="2800" dirty="0"/>
              <a:t>проверки усвоения каждого отдельного элемента содержания предложено две </a:t>
            </a:r>
            <a:r>
              <a:rPr lang="ru-RU" sz="2800" dirty="0" smtClean="0"/>
              <a:t>группы заданий</a:t>
            </a:r>
            <a:r>
              <a:rPr lang="ru-RU" sz="2800" dirty="0"/>
              <a:t>:</a:t>
            </a:r>
          </a:p>
          <a:p>
            <a:pPr indent="457200" algn="just">
              <a:spcAft>
                <a:spcPts val="1200"/>
              </a:spcAft>
            </a:pPr>
            <a:r>
              <a:rPr lang="ru-RU" sz="2800" dirty="0"/>
              <a:t>а) задания с комментариями и решениями (от трёх до шести заданий в группе);</a:t>
            </a:r>
          </a:p>
          <a:p>
            <a:pPr indent="457200" algn="just">
              <a:spcAft>
                <a:spcPts val="1200"/>
              </a:spcAft>
            </a:pPr>
            <a:r>
              <a:rPr lang="ru-RU" sz="2800" dirty="0"/>
              <a:t>б) задания для самостоятельной работы.</a:t>
            </a:r>
          </a:p>
          <a:p>
            <a:pPr indent="457200" algn="just">
              <a:spcAft>
                <a:spcPts val="1200"/>
              </a:spcAft>
            </a:pPr>
            <a:r>
              <a:rPr lang="ru-RU" sz="2800" dirty="0"/>
              <a:t>Такое распределение заданий в пособии способствует его вариативному использованию в </a:t>
            </a:r>
            <a:r>
              <a:rPr lang="ru-RU" sz="2800" dirty="0" smtClean="0"/>
              <a:t>целях повышения </a:t>
            </a:r>
            <a:r>
              <a:rPr lang="ru-RU" sz="2800" dirty="0"/>
              <a:t>эффективности самостоятельной работы учащихся по систематизации знаний и </a:t>
            </a:r>
            <a:r>
              <a:rPr lang="ru-RU" sz="2800" dirty="0" smtClean="0"/>
              <a:t>совершенст</a:t>
            </a:r>
            <a:r>
              <a:rPr lang="ru-RU" sz="2800" dirty="0"/>
              <a:t>вованию умений, необходимых для успешной учёбы и последующей сдачи единого </a:t>
            </a:r>
            <a:r>
              <a:rPr lang="ru-RU" sz="2800" dirty="0" smtClean="0"/>
              <a:t>государственного экзамена</a:t>
            </a:r>
            <a:r>
              <a:rPr lang="ru-RU" sz="2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111411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Нажмите дважды"/>
          <p:cNvSpPr txBox="1">
            <a:spLocks noGrp="1"/>
          </p:cNvSpPr>
          <p:nvPr>
            <p:ph type="ctrTitle"/>
          </p:nvPr>
        </p:nvSpPr>
        <p:spPr>
          <a:xfrm>
            <a:off x="685800" y="3605253"/>
            <a:ext cx="7772400" cy="1102520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endParaRPr/>
          </a:p>
        </p:txBody>
      </p:sp>
      <p:sp>
        <p:nvSpPr>
          <p:cNvPr id="101" name="Нажмите дважды"/>
          <p:cNvSpPr txBox="1">
            <a:spLocks noGrp="1"/>
          </p:cNvSpPr>
          <p:nvPr>
            <p:ph type="subTitle" sz="quarter" idx="1"/>
          </p:nvPr>
        </p:nvSpPr>
        <p:spPr>
          <a:xfrm>
            <a:off x="1371600" y="4922084"/>
            <a:ext cx="6400800" cy="131445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02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14EE9AA-5A4F-BF74-0A25-E85814A088F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7218" y="2699792"/>
            <a:ext cx="9171218" cy="5256584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79512" y="1264440"/>
            <a:ext cx="50405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 hangingPunct="1">
              <a:defRPr/>
            </a:pPr>
            <a:r>
              <a:rPr lang="ru-RU" sz="2000" b="1" kern="1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Сайт издательства: </a:t>
            </a:r>
            <a:r>
              <a:rPr lang="ru-RU" sz="2000" b="1" kern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2000" b="1" kern="1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intellectcentre.ru</a:t>
            </a:r>
            <a:endParaRPr lang="ru-RU" sz="2000" b="1" kern="12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defTabSz="914400" hangingPunct="1">
              <a:defRPr/>
            </a:pPr>
            <a:r>
              <a:rPr lang="ru-RU" sz="2000" b="1" kern="1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Почта: </a:t>
            </a:r>
            <a:r>
              <a:rPr lang="en-US" sz="2000" b="1" kern="1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000" b="1" kern="1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intellect@izentr.ru</a:t>
            </a:r>
            <a:endParaRPr lang="ru-RU" sz="2000" b="1" kern="1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DCEDC8F-1403-11D0-E5E7-46FC661B797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973611"/>
            <a:ext cx="1872208" cy="1289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275622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Нажмите дважды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endParaRPr/>
          </a:p>
        </p:txBody>
      </p:sp>
      <p:sp>
        <p:nvSpPr>
          <p:cNvPr id="101" name="Нажмите дважды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02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94D0C93-5704-82E7-20EF-6E319E05F882}"/>
              </a:ext>
            </a:extLst>
          </p:cNvPr>
          <p:cNvSpPr txBox="1"/>
          <p:nvPr/>
        </p:nvSpPr>
        <p:spPr>
          <a:xfrm>
            <a:off x="251520" y="1067794"/>
            <a:ext cx="8496944" cy="76944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/>
            <a:r>
              <a:rPr lang="ru-RU" sz="4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Пример задания 21</a:t>
            </a:r>
            <a:endParaRPr lang="ru-RU" sz="4400" b="1" i="0" dirty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9EA6882-05E2-5BF2-0A2E-A7B375385A74}"/>
              </a:ext>
            </a:extLst>
          </p:cNvPr>
          <p:cNvSpPr txBox="1"/>
          <p:nvPr/>
        </p:nvSpPr>
        <p:spPr>
          <a:xfrm>
            <a:off x="713810" y="2411760"/>
            <a:ext cx="7632848" cy="39714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28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Дана схема превращений:</a:t>
            </a:r>
          </a:p>
          <a:p>
            <a:pPr algn="ctr">
              <a:lnSpc>
                <a:spcPct val="150000"/>
              </a:lnSpc>
            </a:pPr>
            <a:r>
              <a:rPr lang="en-US" sz="28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BaCl</a:t>
            </a:r>
            <a:r>
              <a:rPr lang="en-US" sz="2800" b="0" i="0" u="none" strike="noStrike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8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→ BaCO</a:t>
            </a:r>
            <a:r>
              <a:rPr lang="en-US" sz="2800" b="0" i="0" u="none" strike="noStrike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8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→ X → Ba(OH)</a:t>
            </a:r>
            <a:r>
              <a:rPr lang="en-US" sz="2800" b="0" i="0" u="none" strike="noStrike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8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b="0" i="0" u="none" strike="noStrike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endParaRPr lang="en-US" sz="2800" b="0" i="0" u="none" strike="noStrike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ru-RU" sz="28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Напишите молекулярные уравнения, с помощью которых можно осуществить указанные превращения.</a:t>
            </a:r>
            <a:endParaRPr lang="ru-RU" sz="3600" b="0" i="0" dirty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472975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Нажмите дважды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endParaRPr/>
          </a:p>
        </p:txBody>
      </p:sp>
      <p:sp>
        <p:nvSpPr>
          <p:cNvPr id="101" name="Нажмите дважды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02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94D0C93-5704-82E7-20EF-6E319E05F882}"/>
              </a:ext>
            </a:extLst>
          </p:cNvPr>
          <p:cNvSpPr txBox="1"/>
          <p:nvPr/>
        </p:nvSpPr>
        <p:spPr>
          <a:xfrm>
            <a:off x="251520" y="1067794"/>
            <a:ext cx="8496944" cy="76944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/>
            <a:r>
              <a:rPr lang="ru-RU" sz="4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Решение задания 21</a:t>
            </a:r>
            <a:endParaRPr lang="ru-RU" sz="4400" b="1" i="0" dirty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1DC7636-708D-A82B-9453-76F1B5980997}"/>
              </a:ext>
            </a:extLst>
          </p:cNvPr>
          <p:cNvSpPr txBox="1"/>
          <p:nvPr/>
        </p:nvSpPr>
        <p:spPr>
          <a:xfrm>
            <a:off x="791471" y="2344420"/>
            <a:ext cx="7947756" cy="514095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28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Уравнения реакций, соответствующие схеме превращений:</a:t>
            </a:r>
          </a:p>
          <a:p>
            <a:pPr algn="just">
              <a:lnSpc>
                <a:spcPct val="150000"/>
              </a:lnSpc>
            </a:pPr>
            <a:r>
              <a:rPr lang="en-US" sz="28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BaCl</a:t>
            </a:r>
            <a:r>
              <a:rPr lang="en-US" sz="2800" b="0" i="0" u="none" strike="noStrike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8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+ Na</a:t>
            </a:r>
            <a:r>
              <a:rPr lang="en-US" sz="2800" b="0" i="0" u="none" strike="noStrike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8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CO</a:t>
            </a:r>
            <a:r>
              <a:rPr lang="en-US" sz="2800" b="0" i="0" u="none" strike="noStrike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8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→ BaCO</a:t>
            </a:r>
            <a:r>
              <a:rPr lang="en-US" sz="2800" b="0" i="0" u="none" strike="noStrike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8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↓ + 2NaCl</a:t>
            </a:r>
          </a:p>
          <a:p>
            <a:pPr algn="just">
              <a:lnSpc>
                <a:spcPct val="150000"/>
              </a:lnSpc>
            </a:pPr>
            <a:r>
              <a:rPr lang="en-US" sz="28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BaCO</a:t>
            </a:r>
            <a:r>
              <a:rPr lang="en-US" sz="2800" b="0" i="0" u="none" strike="noStrike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8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→ </a:t>
            </a:r>
            <a:r>
              <a:rPr lang="en-US" sz="2800" b="0" i="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BaO</a:t>
            </a:r>
            <a:r>
              <a:rPr lang="en-US" sz="28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+ CO</a:t>
            </a:r>
            <a:r>
              <a:rPr lang="en-US" sz="2800" b="0" i="0" u="none" strike="noStrike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pPr algn="just">
              <a:lnSpc>
                <a:spcPct val="150000"/>
              </a:lnSpc>
            </a:pPr>
            <a:r>
              <a:rPr lang="pt-BR" sz="28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BaO + H</a:t>
            </a:r>
            <a:r>
              <a:rPr lang="pt-BR" sz="2800" b="0" i="0" u="none" strike="noStrike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28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O → Ba(OH)</a:t>
            </a:r>
            <a:r>
              <a:rPr lang="pt-BR" sz="2800" b="0" i="0" u="none" strike="noStrike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ru-RU" sz="2800" b="0" i="0" u="none" strike="noStrike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endParaRPr lang="ru-RU" sz="28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Оценивание: 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по 1 баллу за 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каждое верно 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записанное уравнение 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реакции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06619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Нажмите дважды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endParaRPr/>
          </a:p>
        </p:txBody>
      </p:sp>
      <p:sp>
        <p:nvSpPr>
          <p:cNvPr id="101" name="Нажмите дважды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02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94D0C93-5704-82E7-20EF-6E319E05F882}"/>
              </a:ext>
            </a:extLst>
          </p:cNvPr>
          <p:cNvSpPr txBox="1"/>
          <p:nvPr/>
        </p:nvSpPr>
        <p:spPr>
          <a:xfrm>
            <a:off x="251520" y="1067794"/>
            <a:ext cx="8496944" cy="76944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/>
            <a:r>
              <a:rPr lang="ru-RU" sz="4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Пример задания 23</a:t>
            </a:r>
            <a:endParaRPr lang="ru-RU" sz="4400" b="1" i="0" dirty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9EA6882-05E2-5BF2-0A2E-A7B375385A74}"/>
              </a:ext>
            </a:extLst>
          </p:cNvPr>
          <p:cNvSpPr txBox="1"/>
          <p:nvPr/>
        </p:nvSpPr>
        <p:spPr>
          <a:xfrm>
            <a:off x="395536" y="2051720"/>
            <a:ext cx="8352928" cy="618630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ru-RU" sz="2400" b="0" i="0" u="none" strike="noStrike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Для </a:t>
            </a:r>
            <a:r>
              <a:rPr lang="ru-RU" sz="24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проведения эксперимента выданы склянки № 1 и № 2 с растворами гидроксида калия и нитрата серебра, а также три реактива: растворы сульфата железа (II), соляной кислоты, нитрата бария.</a:t>
            </a:r>
          </a:p>
          <a:p>
            <a:pPr marL="457200" indent="-457200" algn="just">
              <a:lnSpc>
                <a:spcPct val="150000"/>
              </a:lnSpc>
              <a:buFont typeface="+mj-lt"/>
              <a:buAutoNum type="arabicParenR"/>
            </a:pPr>
            <a:r>
              <a:rPr lang="ru-RU" sz="24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только из указанных в перечне трёх реактивов выберите два, которые необходимы для определения каждого вещества, находящегося в склянках №1 и №2;</a:t>
            </a:r>
          </a:p>
          <a:p>
            <a:pPr marL="457200" indent="-457200" algn="just">
              <a:lnSpc>
                <a:spcPct val="150000"/>
              </a:lnSpc>
              <a:buFont typeface="+mj-lt"/>
              <a:buAutoNum type="arabicParenR"/>
            </a:pPr>
            <a:r>
              <a:rPr lang="ru-RU" sz="24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составьте молекулярное, полное и сокращённое ионные уравнения реакции, которую планируете провести для определения вещества из склянки № 1;</a:t>
            </a:r>
          </a:p>
        </p:txBody>
      </p:sp>
    </p:spTree>
    <p:extLst>
      <p:ext uri="{BB962C8B-B14F-4D97-AF65-F5344CB8AC3E}">
        <p14:creationId xmlns:p14="http://schemas.microsoft.com/office/powerpoint/2010/main" val="2846090012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Нажмите дважды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endParaRPr/>
          </a:p>
        </p:txBody>
      </p:sp>
      <p:sp>
        <p:nvSpPr>
          <p:cNvPr id="101" name="Нажмите дважды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02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94D0C93-5704-82E7-20EF-6E319E05F882}"/>
              </a:ext>
            </a:extLst>
          </p:cNvPr>
          <p:cNvSpPr txBox="1"/>
          <p:nvPr/>
        </p:nvSpPr>
        <p:spPr>
          <a:xfrm>
            <a:off x="251520" y="1067794"/>
            <a:ext cx="8496944" cy="76944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/>
            <a:r>
              <a:rPr lang="ru-RU" sz="4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Пример задания 23</a:t>
            </a:r>
            <a:endParaRPr lang="ru-RU" sz="4400" b="1" i="0" dirty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9EA6882-05E2-5BF2-0A2E-A7B375385A74}"/>
              </a:ext>
            </a:extLst>
          </p:cNvPr>
          <p:cNvSpPr txBox="1"/>
          <p:nvPr/>
        </p:nvSpPr>
        <p:spPr>
          <a:xfrm>
            <a:off x="755576" y="2051720"/>
            <a:ext cx="7632848" cy="46519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20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Для проведения эксперимента выданы склянки № 1 и № 2 с растворами гидроксида калия и нитрата серебра, а также три реактива: растворы сульфата железа (II), соляной кислоты, нитрата бария.</a:t>
            </a:r>
          </a:p>
          <a:p>
            <a:pPr marL="457200" indent="-457200" algn="just">
              <a:lnSpc>
                <a:spcPct val="150000"/>
              </a:lnSpc>
              <a:buFont typeface="+mj-lt"/>
              <a:buAutoNum type="arabicParenR" startAt="3"/>
            </a:pPr>
            <a:r>
              <a:rPr lang="ru-RU" sz="20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составьте молекулярное, полное и сокращённое ионные уравнения реакции, которую планируете провести для определения вещества из склянки № 2;</a:t>
            </a:r>
          </a:p>
          <a:p>
            <a:pPr marL="457200" indent="-457200" algn="just">
              <a:lnSpc>
                <a:spcPct val="150000"/>
              </a:lnSpc>
              <a:buFont typeface="+mj-lt"/>
              <a:buAutoNum type="arabicParenR" startAt="3"/>
            </a:pPr>
            <a:r>
              <a:rPr lang="ru-RU" sz="20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для оформления хода эксперимента используйте предложенную ниже таблицу;</a:t>
            </a:r>
          </a:p>
          <a:p>
            <a:pPr marL="457200" indent="-457200" algn="just">
              <a:lnSpc>
                <a:spcPct val="150000"/>
              </a:lnSpc>
              <a:buFont typeface="+mj-lt"/>
              <a:buAutoNum type="arabicParenR" startAt="3"/>
            </a:pPr>
            <a:r>
              <a:rPr lang="ru-RU" sz="20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приступайте к выполнению эксперимента.</a:t>
            </a:r>
            <a:endParaRPr lang="ru-RU" sz="4000" b="0" i="0" dirty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1315266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Нажмите дважды"/>
          <p:cNvSpPr txBox="1">
            <a:spLocks noGrp="1"/>
          </p:cNvSpPr>
          <p:nvPr>
            <p:ph type="ctrTitle"/>
          </p:nvPr>
        </p:nvSpPr>
        <p:spPr>
          <a:xfrm>
            <a:off x="685800" y="3605253"/>
            <a:ext cx="7772400" cy="1102520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endParaRPr/>
          </a:p>
        </p:txBody>
      </p:sp>
      <p:sp>
        <p:nvSpPr>
          <p:cNvPr id="101" name="Нажмите дважды"/>
          <p:cNvSpPr txBox="1">
            <a:spLocks noGrp="1"/>
          </p:cNvSpPr>
          <p:nvPr>
            <p:ph type="subTitle" sz="quarter" idx="1"/>
          </p:nvPr>
        </p:nvSpPr>
        <p:spPr>
          <a:xfrm>
            <a:off x="1371600" y="4922084"/>
            <a:ext cx="6400800" cy="131445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02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84"/>
            <a:ext cx="9144000" cy="914400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94D0C93-5704-82E7-20EF-6E319E05F882}"/>
              </a:ext>
            </a:extLst>
          </p:cNvPr>
          <p:cNvSpPr txBox="1"/>
          <p:nvPr/>
        </p:nvSpPr>
        <p:spPr>
          <a:xfrm>
            <a:off x="251520" y="1074978"/>
            <a:ext cx="8496944" cy="76944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/>
            <a:r>
              <a:rPr lang="ru-RU" sz="4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Решение задания 23</a:t>
            </a:r>
            <a:endParaRPr lang="ru-RU" sz="4400" b="1" i="0" dirty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7DD702A5-4FA8-C30A-2725-3349BCAEF6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0961120"/>
              </p:ext>
            </p:extLst>
          </p:nvPr>
        </p:nvGraphicFramePr>
        <p:xfrm>
          <a:off x="539553" y="2195736"/>
          <a:ext cx="8064894" cy="4380749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040632">
                  <a:extLst>
                    <a:ext uri="{9D8B030D-6E8A-4147-A177-3AD203B41FA5}">
                      <a16:colId xmlns:a16="http://schemas.microsoft.com/office/drawing/2014/main" val="4035237040"/>
                    </a:ext>
                  </a:extLst>
                </a:gridCol>
                <a:gridCol w="2415751">
                  <a:extLst>
                    <a:ext uri="{9D8B030D-6E8A-4147-A177-3AD203B41FA5}">
                      <a16:colId xmlns:a16="http://schemas.microsoft.com/office/drawing/2014/main" val="1127447499"/>
                    </a:ext>
                  </a:extLst>
                </a:gridCol>
                <a:gridCol w="2232248">
                  <a:extLst>
                    <a:ext uri="{9D8B030D-6E8A-4147-A177-3AD203B41FA5}">
                      <a16:colId xmlns:a16="http://schemas.microsoft.com/office/drawing/2014/main" val="2727899383"/>
                    </a:ext>
                  </a:extLst>
                </a:gridCol>
                <a:gridCol w="2376263">
                  <a:extLst>
                    <a:ext uri="{9D8B030D-6E8A-4147-A177-3AD203B41FA5}">
                      <a16:colId xmlns:a16="http://schemas.microsoft.com/office/drawing/2014/main" val="1564528609"/>
                    </a:ext>
                  </a:extLst>
                </a:gridCol>
              </a:tblGrid>
              <a:tr h="46611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2000" kern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№ </a:t>
                      </a:r>
                      <a:endParaRPr lang="ru-RU" sz="2000" kern="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2000" kern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опыта</a:t>
                      </a:r>
                      <a:endParaRPr lang="ru-RU" sz="2000" kern="100" dirty="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6109" marR="16109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2000" kern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Реактив </a:t>
                      </a:r>
                      <a:endParaRPr lang="ru-RU" sz="2000" kern="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2000" kern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(формула или название)</a:t>
                      </a:r>
                      <a:endParaRPr lang="ru-RU" sz="2000" kern="100" dirty="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6109" marR="16109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2000" kern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Наблюдаемые признаки реакции</a:t>
                      </a:r>
                      <a:endParaRPr lang="ru-RU" sz="2000" kern="100" dirty="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6109" marR="16109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1141895"/>
                  </a:ext>
                </a:extLst>
              </a:tr>
              <a:tr h="125885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2000" kern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Вещество </a:t>
                      </a:r>
                      <a:endParaRPr lang="ru-RU" sz="2000" kern="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2000" kern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из склянки № 1</a:t>
                      </a:r>
                      <a:endParaRPr lang="ru-RU" sz="2000" kern="100" dirty="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6109" marR="1610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2000" kern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Вещество </a:t>
                      </a:r>
                      <a:endParaRPr lang="ru-RU" sz="2000" kern="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2000" kern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из склянки № 2</a:t>
                      </a:r>
                      <a:endParaRPr lang="ru-RU" sz="2000" kern="100" dirty="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6109" marR="16109" marT="0" marB="0"/>
                </a:tc>
                <a:extLst>
                  <a:ext uri="{0D108BD9-81ED-4DB2-BD59-A6C34878D82A}">
                    <a16:rowId xmlns:a16="http://schemas.microsoft.com/office/drawing/2014/main" val="1062733744"/>
                  </a:ext>
                </a:extLst>
              </a:tr>
              <a:tr h="105846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2000" ker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2000" kern="10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6109" marR="1610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20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Сульфат железа(</a:t>
                      </a:r>
                      <a:r>
                        <a:rPr lang="en-US" sz="20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II</a:t>
                      </a:r>
                      <a:r>
                        <a:rPr lang="ru-RU" sz="20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(FeSO</a:t>
                      </a:r>
                      <a:r>
                        <a:rPr lang="en-US" sz="2000" kern="0" baseline="-25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r>
                        <a:rPr lang="en-US" sz="2000" kern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 </a:t>
                      </a:r>
                      <a:endParaRPr lang="ru-RU" sz="2000" kern="100" dirty="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6109" marR="1610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2000" kern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Нет изменений</a:t>
                      </a:r>
                      <a:endParaRPr lang="ru-RU" sz="2000" kern="100" dirty="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6109" marR="1610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2000" ker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Выпал тёмно-зелёный осадок</a:t>
                      </a:r>
                      <a:endParaRPr lang="ru-RU" sz="2000" kern="10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6109" marR="16109" marT="0" marB="0"/>
                </a:tc>
                <a:extLst>
                  <a:ext uri="{0D108BD9-81ED-4DB2-BD59-A6C34878D82A}">
                    <a16:rowId xmlns:a16="http://schemas.microsoft.com/office/drawing/2014/main" val="840215250"/>
                  </a:ext>
                </a:extLst>
              </a:tr>
              <a:tr h="9102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2000" ker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RU" sz="2000" kern="10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6109" marR="1610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2000" ker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Соляная кислота</a:t>
                      </a:r>
                      <a:endParaRPr lang="ru-RU" sz="200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2000" ker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(HC</a:t>
                      </a:r>
                      <a:r>
                        <a:rPr lang="en-US" sz="2000" ker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l)</a:t>
                      </a:r>
                      <a:endParaRPr lang="ru-RU" sz="2000" kern="10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6109" marR="1610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2000" kern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Выпал белый осадок</a:t>
                      </a:r>
                      <a:endParaRPr lang="ru-RU" sz="2000" kern="100" dirty="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6109" marR="1610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2000" kern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Нет изменений</a:t>
                      </a:r>
                      <a:endParaRPr lang="ru-RU" sz="2000" kern="100" dirty="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6109" marR="16109" marT="0" marB="0"/>
                </a:tc>
                <a:extLst>
                  <a:ext uri="{0D108BD9-81ED-4DB2-BD59-A6C34878D82A}">
                    <a16:rowId xmlns:a16="http://schemas.microsoft.com/office/drawing/2014/main" val="709325490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2000" ker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Вывод:</a:t>
                      </a:r>
                      <a:endParaRPr lang="ru-RU" sz="2000" kern="10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6109" marR="16109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2000" kern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Нитрат серебра</a:t>
                      </a:r>
                      <a:endParaRPr lang="ru-RU" sz="2000" kern="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(AgNO</a:t>
                      </a:r>
                      <a:r>
                        <a:rPr lang="en-US" sz="2000" kern="0" baseline="-25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en-US" sz="2000" kern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 </a:t>
                      </a:r>
                      <a:endParaRPr lang="ru-RU" sz="2000" kern="100" dirty="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6109" marR="1610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2000" kern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Гидроксид калия</a:t>
                      </a:r>
                      <a:endParaRPr lang="ru-RU" sz="2000" kern="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(KOH)</a:t>
                      </a:r>
                      <a:endParaRPr lang="ru-RU" sz="2000" kern="100" dirty="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6109" marR="16109" marT="0" marB="0"/>
                </a:tc>
                <a:extLst>
                  <a:ext uri="{0D108BD9-81ED-4DB2-BD59-A6C34878D82A}">
                    <a16:rowId xmlns:a16="http://schemas.microsoft.com/office/drawing/2014/main" val="32857727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83854459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Нажмите дважды"/>
          <p:cNvSpPr txBox="1">
            <a:spLocks noGrp="1"/>
          </p:cNvSpPr>
          <p:nvPr>
            <p:ph type="ctrTitle"/>
          </p:nvPr>
        </p:nvSpPr>
        <p:spPr>
          <a:xfrm>
            <a:off x="685800" y="3605253"/>
            <a:ext cx="7772400" cy="1102520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endParaRPr/>
          </a:p>
        </p:txBody>
      </p:sp>
      <p:sp>
        <p:nvSpPr>
          <p:cNvPr id="101" name="Нажмите дважды"/>
          <p:cNvSpPr txBox="1">
            <a:spLocks noGrp="1"/>
          </p:cNvSpPr>
          <p:nvPr>
            <p:ph type="subTitle" sz="quarter" idx="1"/>
          </p:nvPr>
        </p:nvSpPr>
        <p:spPr>
          <a:xfrm>
            <a:off x="1371600" y="4922084"/>
            <a:ext cx="6400800" cy="131445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02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84"/>
            <a:ext cx="9144000" cy="914400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94D0C93-5704-82E7-20EF-6E319E05F882}"/>
              </a:ext>
            </a:extLst>
          </p:cNvPr>
          <p:cNvSpPr txBox="1"/>
          <p:nvPr/>
        </p:nvSpPr>
        <p:spPr>
          <a:xfrm>
            <a:off x="251520" y="1114503"/>
            <a:ext cx="8496944" cy="76944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/>
            <a:r>
              <a:rPr lang="ru-RU" sz="4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Решение задания 23</a:t>
            </a:r>
            <a:endParaRPr lang="ru-RU" sz="4400" b="1" i="0" dirty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EF3765B-FA2B-272D-8011-A0BE73081FBB}"/>
              </a:ext>
            </a:extLst>
          </p:cNvPr>
          <p:cNvSpPr txBox="1"/>
          <p:nvPr/>
        </p:nvSpPr>
        <p:spPr>
          <a:xfrm>
            <a:off x="539552" y="2051720"/>
            <a:ext cx="7747026" cy="554895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ru-RU" sz="2400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Составлены уравнения двух реакций, характеризующих химические свойства гидроксида калия, и указаны признаки их протекания:</a:t>
            </a:r>
            <a:endParaRPr lang="ru-RU" sz="2400" kern="100" dirty="0"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400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1) </a:t>
            </a:r>
            <a:r>
              <a:rPr lang="en-US" sz="2400" kern="0" dirty="0">
                <a:effectLst/>
                <a:latin typeface="Arial" panose="020B0604020202020204" pitchFamily="34" charset="0"/>
                <a:ea typeface="TimesNewRoman"/>
                <a:cs typeface="Arial" panose="020B0604020202020204" pitchFamily="34" charset="0"/>
              </a:rPr>
              <a:t> к </a:t>
            </a:r>
            <a:r>
              <a:rPr lang="en-US" sz="2400" kern="0" dirty="0" err="1">
                <a:effectLst/>
                <a:latin typeface="Arial" panose="020B0604020202020204" pitchFamily="34" charset="0"/>
                <a:ea typeface="TimesNewRoman"/>
                <a:cs typeface="Arial" panose="020B0604020202020204" pitchFamily="34" charset="0"/>
              </a:rPr>
              <a:t>опыту</a:t>
            </a:r>
            <a:r>
              <a:rPr lang="en-US" sz="2400" kern="0" dirty="0">
                <a:effectLst/>
                <a:latin typeface="Arial" panose="020B0604020202020204" pitchFamily="34" charset="0"/>
                <a:ea typeface="TimesNewRoman"/>
                <a:cs typeface="Arial" panose="020B0604020202020204" pitchFamily="34" charset="0"/>
              </a:rPr>
              <a:t> 1:</a:t>
            </a:r>
            <a:endParaRPr lang="ru-RU" sz="2400" kern="100" dirty="0"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400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2KOH + FeSO</a:t>
            </a:r>
            <a:r>
              <a:rPr lang="en-US" sz="2400" kern="0" baseline="-25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</a:t>
            </a:r>
            <a:r>
              <a:rPr lang="en-US" sz="2400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= Fe(OH)</a:t>
            </a:r>
            <a:r>
              <a:rPr lang="en-US" sz="2400" kern="0" baseline="-25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2400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↓ + K</a:t>
            </a:r>
            <a:r>
              <a:rPr lang="en-US" sz="2400" kern="0" baseline="-25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2400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SO</a:t>
            </a:r>
            <a:r>
              <a:rPr lang="en-US" sz="2400" kern="0" baseline="-25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</a:t>
            </a:r>
            <a:r>
              <a:rPr lang="en-US" sz="2400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ru-RU" sz="2400" kern="100" dirty="0"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400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2K</a:t>
            </a:r>
            <a:r>
              <a:rPr lang="en-US" sz="2400" kern="0" baseline="30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+</a:t>
            </a:r>
            <a:r>
              <a:rPr lang="en-US" sz="2400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+ 2OH⁻ + Fe</a:t>
            </a:r>
            <a:r>
              <a:rPr lang="en-US" sz="2400" kern="0" baseline="30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2+</a:t>
            </a:r>
            <a:r>
              <a:rPr lang="en-US" sz="2400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+ SO</a:t>
            </a:r>
            <a:r>
              <a:rPr lang="en-US" sz="2400" kern="0" baseline="-25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</a:t>
            </a:r>
            <a:r>
              <a:rPr lang="en-US" sz="2400" kern="0" baseline="30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2-</a:t>
            </a:r>
            <a:r>
              <a:rPr lang="en-US" sz="2400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= Fe(OH)</a:t>
            </a:r>
            <a:r>
              <a:rPr lang="en-US" sz="2400" kern="0" baseline="-25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2400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↓ +  2K</a:t>
            </a:r>
            <a:r>
              <a:rPr lang="en-US" sz="2400" kern="0" baseline="30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+</a:t>
            </a:r>
            <a:r>
              <a:rPr lang="en-US" sz="2400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+ SO</a:t>
            </a:r>
            <a:r>
              <a:rPr lang="en-US" sz="2400" kern="0" baseline="-25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</a:t>
            </a:r>
            <a:r>
              <a:rPr lang="en-US" sz="2400" kern="0" baseline="30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2-</a:t>
            </a:r>
            <a:r>
              <a:rPr lang="en-US" sz="2400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</a:t>
            </a:r>
            <a:endParaRPr lang="ru-RU" sz="2400" kern="100" dirty="0"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400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2OH⁻ + Fe</a:t>
            </a:r>
            <a:r>
              <a:rPr lang="en-US" sz="2400" kern="0" baseline="30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2+</a:t>
            </a:r>
            <a:r>
              <a:rPr lang="en-US" sz="2400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= Fe(OH)</a:t>
            </a:r>
            <a:r>
              <a:rPr lang="en-US" sz="2400" kern="0" baseline="-25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2400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↓  </a:t>
            </a:r>
            <a:endParaRPr lang="ru-RU" sz="2400" kern="100" dirty="0"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400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2) </a:t>
            </a:r>
            <a:r>
              <a:rPr lang="en-US" sz="2400" kern="0" dirty="0">
                <a:effectLst/>
                <a:latin typeface="Arial" panose="020B0604020202020204" pitchFamily="34" charset="0"/>
                <a:ea typeface="TimesNewRoman"/>
                <a:cs typeface="Arial" panose="020B0604020202020204" pitchFamily="34" charset="0"/>
              </a:rPr>
              <a:t>к </a:t>
            </a:r>
            <a:r>
              <a:rPr lang="en-US" sz="2400" kern="0" dirty="0" err="1">
                <a:effectLst/>
                <a:latin typeface="Arial" panose="020B0604020202020204" pitchFamily="34" charset="0"/>
                <a:ea typeface="TimesNewRoman"/>
                <a:cs typeface="Arial" panose="020B0604020202020204" pitchFamily="34" charset="0"/>
              </a:rPr>
              <a:t>опыту</a:t>
            </a:r>
            <a:r>
              <a:rPr lang="en-US" sz="2400" kern="0" dirty="0">
                <a:effectLst/>
                <a:latin typeface="Arial" panose="020B0604020202020204" pitchFamily="34" charset="0"/>
                <a:ea typeface="TimesNewRoman"/>
                <a:cs typeface="Arial" panose="020B0604020202020204" pitchFamily="34" charset="0"/>
              </a:rPr>
              <a:t> 2:</a:t>
            </a:r>
            <a:endParaRPr lang="ru-RU" sz="2400" kern="100" dirty="0"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400" kern="0" dirty="0">
                <a:effectLst/>
                <a:latin typeface="Arial" panose="020B0604020202020204" pitchFamily="34" charset="0"/>
                <a:ea typeface="TimesNewRoman"/>
                <a:cs typeface="Arial" panose="020B0604020202020204" pitchFamily="34" charset="0"/>
              </a:rPr>
              <a:t>HCl + </a:t>
            </a:r>
            <a:r>
              <a:rPr lang="en-US" sz="2400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AgNO</a:t>
            </a:r>
            <a:r>
              <a:rPr lang="en-US" sz="2400" kern="0" baseline="-25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sz="2400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= AgCl↓ + HNO</a:t>
            </a:r>
            <a:r>
              <a:rPr lang="en-US" sz="2400" kern="0" baseline="-25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sz="2400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</a:t>
            </a:r>
            <a:endParaRPr lang="ru-RU" sz="2400" kern="100" dirty="0"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400" kern="0" dirty="0">
                <a:effectLst/>
                <a:latin typeface="Arial" panose="020B0604020202020204" pitchFamily="34" charset="0"/>
                <a:ea typeface="TimesNewRoman"/>
                <a:cs typeface="Arial" panose="020B0604020202020204" pitchFamily="34" charset="0"/>
              </a:rPr>
              <a:t>H</a:t>
            </a:r>
            <a:r>
              <a:rPr lang="en-US" sz="2400" kern="0" baseline="30000" dirty="0">
                <a:effectLst/>
                <a:latin typeface="Arial" panose="020B0604020202020204" pitchFamily="34" charset="0"/>
                <a:ea typeface="TimesNewRoman"/>
                <a:cs typeface="Arial" panose="020B0604020202020204" pitchFamily="34" charset="0"/>
              </a:rPr>
              <a:t>+</a:t>
            </a:r>
            <a:r>
              <a:rPr lang="en-US" sz="2400" kern="0" dirty="0">
                <a:effectLst/>
                <a:latin typeface="Arial" panose="020B0604020202020204" pitchFamily="34" charset="0"/>
                <a:ea typeface="TimesNewRoman"/>
                <a:cs typeface="Arial" panose="020B0604020202020204" pitchFamily="34" charset="0"/>
              </a:rPr>
              <a:t> + Cl⁻ + </a:t>
            </a:r>
            <a:r>
              <a:rPr lang="en-US" sz="2400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Ag</a:t>
            </a:r>
            <a:r>
              <a:rPr lang="en-US" sz="2400" kern="0" baseline="30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+</a:t>
            </a:r>
            <a:r>
              <a:rPr lang="en-US" sz="2400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+ NO</a:t>
            </a:r>
            <a:r>
              <a:rPr lang="en-US" sz="2400" kern="0" baseline="-25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sz="2400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⁻ = AgCl↓ + H</a:t>
            </a:r>
            <a:r>
              <a:rPr lang="en-US" sz="2400" kern="0" baseline="30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+</a:t>
            </a:r>
            <a:r>
              <a:rPr lang="en-US" sz="2400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+NO</a:t>
            </a:r>
            <a:r>
              <a:rPr lang="en-US" sz="2400" kern="0" baseline="-25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sz="2400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⁻   </a:t>
            </a:r>
            <a:endParaRPr lang="ru-RU" sz="2400" kern="100" dirty="0"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400" kern="0" dirty="0">
                <a:effectLst/>
                <a:latin typeface="Arial" panose="020B0604020202020204" pitchFamily="34" charset="0"/>
                <a:ea typeface="TimesNewRoman"/>
                <a:cs typeface="Arial" panose="020B0604020202020204" pitchFamily="34" charset="0"/>
              </a:rPr>
              <a:t>Cl⁻ + </a:t>
            </a:r>
            <a:r>
              <a:rPr lang="en-US" sz="2400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Ag</a:t>
            </a:r>
            <a:r>
              <a:rPr lang="en-US" sz="2400" kern="0" baseline="30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+</a:t>
            </a:r>
            <a:r>
              <a:rPr lang="en-US" sz="2400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= AgCl↓ </a:t>
            </a:r>
            <a:endParaRPr lang="ru-RU" sz="2400" kern="100" dirty="0"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9922748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Тема Office">
  <a:themeElements>
    <a:clrScheme name="Тема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Тема Offic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127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127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127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16256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127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16256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Тема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Тема Offic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127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127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127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16256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127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16256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</TotalTime>
  <Words>1213</Words>
  <Application>Microsoft Office PowerPoint</Application>
  <PresentationFormat>Произвольный</PresentationFormat>
  <Paragraphs>259</Paragraphs>
  <Slides>32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8" baseType="lpstr">
      <vt:lpstr>Aptos</vt:lpstr>
      <vt:lpstr>Arial</vt:lpstr>
      <vt:lpstr>Calibri</vt:lpstr>
      <vt:lpstr>Times New Roman</vt:lpstr>
      <vt:lpstr>TimesNewRoman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Дмитрос Чернаков</dc:creator>
  <cp:lastModifiedBy>W</cp:lastModifiedBy>
  <cp:revision>17</cp:revision>
  <dcterms:modified xsi:type="dcterms:W3CDTF">2024-09-23T07:10:31Z</dcterms:modified>
</cp:coreProperties>
</file>