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2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1" d="100"/>
          <a:sy n="211" d="100"/>
        </p:scale>
        <p:origin x="-654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urok.1sept.ru/" TargetMode="External"/><Relationship Id="rId18" Type="http://schemas.openxmlformats.org/officeDocument/2006/relationships/image" Target="../media/image22.png"/><Relationship Id="rId3" Type="http://schemas.openxmlformats.org/officeDocument/2006/relationships/hyperlink" Target="https://t.me/pervoesent" TargetMode="External"/><Relationship Id="rId7" Type="http://schemas.openxmlformats.org/officeDocument/2006/relationships/hyperlink" Target="https://www.youtube.com/user/PervoeSentyabrya" TargetMode="External"/><Relationship Id="rId12" Type="http://schemas.openxmlformats.org/officeDocument/2006/relationships/image" Target="../media/image19.png"/><Relationship Id="rId17" Type="http://schemas.openxmlformats.org/officeDocument/2006/relationships/hyperlink" Target="https://1sept.ru/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ok.ru/digital.september" TargetMode="External"/><Relationship Id="rId15" Type="http://schemas.openxmlformats.org/officeDocument/2006/relationships/hyperlink" Target="https://video.1sept.ru/" TargetMode="External"/><Relationship Id="rId10" Type="http://schemas.openxmlformats.org/officeDocument/2006/relationships/image" Target="../media/image18.png"/><Relationship Id="rId19" Type="http://schemas.openxmlformats.org/officeDocument/2006/relationships/hyperlink" Target="https://edu.1sept.ru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vk.com/digital.september" TargetMode="External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161587-2FB2-47F2-80DC-3DF9230B2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личностного потенциала на уроках литературы и 4К</a:t>
            </a:r>
          </a:p>
        </p:txBody>
      </p:sp>
    </p:spTree>
    <p:extLst>
      <p:ext uri="{BB962C8B-B14F-4D97-AF65-F5344CB8AC3E}">
        <p14:creationId xmlns:p14="http://schemas.microsoft.com/office/powerpoint/2010/main" val="1017724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4AD869-4147-42CC-9501-BCFB65FE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914568"/>
            <a:ext cx="7886700" cy="1168625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игр – бродилок на основе литературных произведений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EDF507-AB81-4D7C-AA28-00156B9BB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20" y="1498881"/>
            <a:ext cx="6723821" cy="29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6F2E06-0DC7-4C1D-83DF-CA8DC0EF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3159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 компетенции реализуются через группу возможностей: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834D37-B4DC-4B05-87B1-D6907AD0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11710"/>
            <a:ext cx="8229600" cy="3394472"/>
          </a:xfrm>
        </p:spPr>
        <p:txBody>
          <a:bodyPr>
            <a:normAutofit/>
          </a:bodyPr>
          <a:lstStyle/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выбора заданий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выбора формы выполнения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выбора путей решения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открытого  обсуждения </a:t>
            </a:r>
          </a:p>
        </p:txBody>
      </p:sp>
    </p:spTree>
    <p:extLst>
      <p:ext uri="{BB962C8B-B14F-4D97-AF65-F5344CB8AC3E}">
        <p14:creationId xmlns:p14="http://schemas.microsoft.com/office/powerpoint/2010/main" val="323288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6471E-E609-4D28-9346-D0801B63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87574"/>
            <a:ext cx="8229600" cy="85725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«Верный друг»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14C586-AB50-428B-B057-8F1E96693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9662"/>
            <a:ext cx="7886700" cy="367985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упражнение помогает развить у подростков умение слушать друг друга, внимательно относиться к деталям, развивает творческий потенциал, умение  креативно мыслить.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садятся в круг и рассказывают небольшую информацию о своем домашнем питомце. Затем пишут на маленьких листочках клички своих домашних питомцев. В коробке записочки, полученные от детей, перемешивают между собой. Каждый достает по одной записочке и старается с помощью жестов, движений, мимики показать это животное. Остальные пытаются отгадать это животное по тем признакам, которые они услышали в рассказах детей.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Обсуждения после упражнения: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Что тебе помогло представить образ животного?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Что было труднее: изображать свое домашнее животное или чужое? Почему?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93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4D5936-5CFF-4F7D-B12F-B31D521F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«Отцы и дети»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E788FB-9BE0-4AFB-8BD2-5F86ABBF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75606"/>
            <a:ext cx="7886700" cy="4114800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«Отцы и дети». Упражнение учит детей взглянуть на обыденные ситуации со стороны взрослых, почувствовать трудность принятия решения, а дети должны определить для себя: последовать совету родителей или принять решение самому.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кладут на стол любые предметы, которые им принадлежат: ручку, заколку, ключи. Потом они делятся на две команды: родители и дети. «Дети» подходят к столу с предметами и закрытыми глазами выбирают себе один предмет. Если предмет принадлежит тому, кто в команде «детей», то он остается один, а те, кто выбрал другой предмет, становятся рядом со своими родителями.  Ребятам предлагаются разные ситуации, в которых они должны принять решение. Потом ребята меняются ролями.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после упражнения: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Как ты думаешь, чем руководствовались родители при принятии решений? Необходимо ли советоваться с детьми? Или совместное  обсуждение проблем только мешает принятию правильного решения.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Бывают ли в жизни ситуации, когда тебе приходилось поступать так, как просили родители? Хотелось ли поступить наоборот?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Какие эмоции ты испытывал, когда был «родителем», а какие, когда был «ребенком»?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81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1648061945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5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7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9"/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Наши </a:t>
            </a:r>
          </a:p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социальные сети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1"/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3"/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5"/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7"/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9"/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0C7288-FD37-457C-B080-94FB801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87574"/>
            <a:ext cx="8229600" cy="85725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потенциал? !...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0C58CB-E2A8-4699-A458-E4ADC1B78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60498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организация  личностных особенностей, образующих особый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«стержень»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и отражающих уровень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личностной зрелости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r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(Д. А.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Ленотьев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866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E436A0-1712-45DC-B4C8-E6BFC545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03598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измерить личностный потенциал?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75B9346-8C63-4610-B259-F7A07FF55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9702"/>
            <a:ext cx="3312368" cy="2484276"/>
          </a:xfrm>
        </p:spPr>
      </p:pic>
    </p:spTree>
    <p:extLst>
      <p:ext uri="{BB962C8B-B14F-4D97-AF65-F5344CB8AC3E}">
        <p14:creationId xmlns:p14="http://schemas.microsoft.com/office/powerpoint/2010/main" val="251623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C178FC-8EA5-4286-8096-A21A7E5F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7574"/>
            <a:ext cx="8229600" cy="85725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потенциал? !...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36D25977-7AA8-47D2-AAD0-535EE432C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23678"/>
            <a:ext cx="3244621" cy="2623388"/>
          </a:xfrm>
        </p:spPr>
      </p:pic>
    </p:spTree>
    <p:extLst>
      <p:ext uri="{BB962C8B-B14F-4D97-AF65-F5344CB8AC3E}">
        <p14:creationId xmlns:p14="http://schemas.microsoft.com/office/powerpoint/2010/main" val="128147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FA2C40-3618-40A6-85CD-209453E42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09" y="939405"/>
            <a:ext cx="7887383" cy="3264691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76DD7DC-51DE-4060-BC1E-6F492192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74" y="44231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потенциал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FCE02A40-14EB-4B86-AE6D-E5E3376F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Высокий: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активность, продуктивность,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целенаправленность, гибкость;</a:t>
            </a:r>
          </a:p>
          <a:p>
            <a:pPr>
              <a:buFontTx/>
              <a:buChar char="-"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Низкий:</a:t>
            </a:r>
          </a:p>
          <a:p>
            <a:pPr marL="0" indent="0">
              <a:buNone/>
            </a:pPr>
            <a:r>
              <a:rPr lang="ru-RU" sz="2400" dirty="0"/>
              <a:t>                               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пассивность, зависимость, уязвимость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F5772CE-8D0A-42EA-B7AD-C97AD599F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987574"/>
            <a:ext cx="2121592" cy="20609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22BF856-228F-4A65-9139-F7389D16F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003798"/>
            <a:ext cx="1241923" cy="16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680" y="555526"/>
            <a:ext cx="7886700" cy="850078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учебные действия и результаты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842112" y="1469571"/>
            <a:ext cx="519249" cy="254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57353" y="1275606"/>
            <a:ext cx="3140801" cy="12858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УУД</a:t>
            </a:r>
          </a:p>
        </p:txBody>
      </p:sp>
      <p:sp>
        <p:nvSpPr>
          <p:cNvPr id="6" name="Овал 5"/>
          <p:cNvSpPr/>
          <p:nvPr/>
        </p:nvSpPr>
        <p:spPr>
          <a:xfrm>
            <a:off x="96224" y="1345376"/>
            <a:ext cx="3477986" cy="11462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</a:t>
            </a:r>
          </a:p>
        </p:txBody>
      </p:sp>
      <p:sp>
        <p:nvSpPr>
          <p:cNvPr id="7" name="Овал 6"/>
          <p:cNvSpPr/>
          <p:nvPr/>
        </p:nvSpPr>
        <p:spPr>
          <a:xfrm rot="10800000" flipV="1">
            <a:off x="2362744" y="2407695"/>
            <a:ext cx="3477986" cy="10972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 результаты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994781" y="4254458"/>
            <a:ext cx="519249" cy="254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ru-RU" sz="140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0" name="Овал 9"/>
          <p:cNvSpPr/>
          <p:nvPr/>
        </p:nvSpPr>
        <p:spPr>
          <a:xfrm rot="10800000" flipV="1">
            <a:off x="5292080" y="3002951"/>
            <a:ext cx="3737615" cy="1598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Коммуникативные УУД</a:t>
            </a:r>
          </a:p>
          <a:p>
            <a:pPr algn="ctr" defTabSz="685800"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</a:t>
            </a:r>
          </a:p>
          <a:p>
            <a:pPr algn="ctr" defTabSz="685800"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</a:t>
            </a:r>
          </a:p>
        </p:txBody>
      </p:sp>
      <p:sp>
        <p:nvSpPr>
          <p:cNvPr id="11" name="Овал 10"/>
          <p:cNvSpPr/>
          <p:nvPr/>
        </p:nvSpPr>
        <p:spPr>
          <a:xfrm rot="10800000" flipV="1">
            <a:off x="111033" y="3291830"/>
            <a:ext cx="3477986" cy="13092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6306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27D91-2142-415C-8339-017C5BCB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 - компетенции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F59DE6E-4DC5-421A-8488-80E08CD3C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897" y="1355975"/>
            <a:ext cx="2053006" cy="16003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ACE141-5A36-4929-989C-DC3B75983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297" y="1115919"/>
            <a:ext cx="2277053" cy="19924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18EFEB0-FB1E-4E23-9813-C2FF69FBF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108412"/>
            <a:ext cx="1702465" cy="14916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A891F07-03F1-455A-9088-B87093B41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06" y="2643758"/>
            <a:ext cx="2895269" cy="22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8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C9416C-4ACC-4A3A-85AD-580FA38E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7534"/>
            <a:ext cx="8229600" cy="85725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9A3FC1-2B46-467D-B78C-6E5659F3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9622"/>
            <a:ext cx="8229600" cy="3394472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 с терминами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 со словами аксиологической группы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Звучащий текст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Критическое размышление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Креативная работа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Итог</a:t>
            </a:r>
          </a:p>
        </p:txBody>
      </p:sp>
    </p:spTree>
    <p:extLst>
      <p:ext uri="{BB962C8B-B14F-4D97-AF65-F5344CB8AC3E}">
        <p14:creationId xmlns:p14="http://schemas.microsoft.com/office/powerpoint/2010/main" val="338518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E57989-29CB-4880-9E97-E2761199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85725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 - компетенции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00F74E7-B29D-4EF3-8A17-F36DCFBBE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62528"/>
            <a:ext cx="2546825" cy="12071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684E79-7E20-4E70-AEE3-47C92F34C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42" y="1448816"/>
            <a:ext cx="2633700" cy="14345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A0971F-4F43-4600-87CD-5A24E0067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867" y="3291830"/>
            <a:ext cx="2606266" cy="13254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BEF00E-89D8-433C-8EF4-4763F2814B55}"/>
              </a:ext>
            </a:extLst>
          </p:cNvPr>
          <p:cNvSpPr txBox="1"/>
          <p:nvPr/>
        </p:nvSpPr>
        <p:spPr>
          <a:xfrm>
            <a:off x="3310837" y="2331861"/>
            <a:ext cx="3547163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943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273</Words>
  <Application>Microsoft Office PowerPoint</Application>
  <PresentationFormat>Экран (16:9)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Развитие личностного потенциала на уроках литературы и 4К</vt:lpstr>
      <vt:lpstr>Личностный потенциал? !... </vt:lpstr>
      <vt:lpstr>В чем измерить личностный потенциал?</vt:lpstr>
      <vt:lpstr>Личностный потенциал? !... </vt:lpstr>
      <vt:lpstr>Личностный потенциал </vt:lpstr>
      <vt:lpstr>Универсальные учебные действия и результаты </vt:lpstr>
      <vt:lpstr>4 К - компетенции</vt:lpstr>
      <vt:lpstr>Урок литературы</vt:lpstr>
      <vt:lpstr>4 К - компетенции</vt:lpstr>
      <vt:lpstr>Создание игр – бродилок на основе литературных произведений </vt:lpstr>
      <vt:lpstr> 4 К компетенции реализуются через группу возможностей:</vt:lpstr>
      <vt:lpstr>Упражнение «Верный друг»</vt:lpstr>
      <vt:lpstr>Упражнение «Отцы и дети»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Степан Малиновский</cp:lastModifiedBy>
  <cp:revision>13</cp:revision>
  <dcterms:created xsi:type="dcterms:W3CDTF">2023-03-27T17:12:42Z</dcterms:created>
  <dcterms:modified xsi:type="dcterms:W3CDTF">2023-06-05T12:41:52Z</dcterms:modified>
</cp:coreProperties>
</file>