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56" r:id="rId2"/>
    <p:sldMasterId id="2147483768" r:id="rId3"/>
    <p:sldMasterId id="2147483782" r:id="rId4"/>
    <p:sldMasterId id="2147483818" r:id="rId5"/>
    <p:sldMasterId id="2147483830" r:id="rId6"/>
    <p:sldMasterId id="2147483842" r:id="rId7"/>
    <p:sldMasterId id="2147483868" r:id="rId8"/>
  </p:sldMasterIdLst>
  <p:notesMasterIdLst>
    <p:notesMasterId r:id="rId39"/>
  </p:notesMasterIdLst>
  <p:sldIdLst>
    <p:sldId id="288" r:id="rId9"/>
    <p:sldId id="500" r:id="rId10"/>
    <p:sldId id="290" r:id="rId11"/>
    <p:sldId id="291" r:id="rId12"/>
    <p:sldId id="292" r:id="rId13"/>
    <p:sldId id="293" r:id="rId14"/>
    <p:sldId id="297" r:id="rId15"/>
    <p:sldId id="315" r:id="rId16"/>
    <p:sldId id="298" r:id="rId17"/>
    <p:sldId id="299" r:id="rId18"/>
    <p:sldId id="309" r:id="rId19"/>
    <p:sldId id="329" r:id="rId20"/>
    <p:sldId id="330" r:id="rId21"/>
    <p:sldId id="258" r:id="rId22"/>
    <p:sldId id="259" r:id="rId23"/>
    <p:sldId id="308" r:id="rId24"/>
    <p:sldId id="333" r:id="rId25"/>
    <p:sldId id="316" r:id="rId26"/>
    <p:sldId id="261" r:id="rId27"/>
    <p:sldId id="260" r:id="rId28"/>
    <p:sldId id="336" r:id="rId29"/>
    <p:sldId id="306" r:id="rId30"/>
    <p:sldId id="307" r:id="rId31"/>
    <p:sldId id="303" r:id="rId32"/>
    <p:sldId id="305" r:id="rId33"/>
    <p:sldId id="327" r:id="rId34"/>
    <p:sldId id="334" r:id="rId35"/>
    <p:sldId id="335" r:id="rId36"/>
    <p:sldId id="331" r:id="rId37"/>
    <p:sldId id="328" r:id="rId38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324"/>
    <p:restoredTop sz="94620"/>
  </p:normalViewPr>
  <p:slideViewPr>
    <p:cSldViewPr snapToGrid="0" snapToObjects="1">
      <p:cViewPr>
        <p:scale>
          <a:sx n="103" d="100"/>
          <a:sy n="103" d="100"/>
        </p:scale>
        <p:origin x="-240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8F414-61ED-3944-8423-B8ED135DED64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52320-7D11-4E4B-B91D-1271D867D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654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8AB51F1-BB00-9F43-BADE-C1216FD5F4BF}" type="slidenum">
              <a:rPr lang="ru-RU" sz="1200">
                <a:solidFill>
                  <a:prstClr val="black"/>
                </a:solidFill>
                <a:latin typeface="Times New Roman" pitchFamily="18" charset="0"/>
                <a:ea typeface="Arial" charset="0"/>
                <a:cs typeface="Arial" charset="0"/>
              </a:rPr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z="1200">
              <a:solidFill>
                <a:prstClr val="black"/>
              </a:solidFill>
              <a:latin typeface="Times New Roman" pitchFamily="18" charset="0"/>
              <a:ea typeface="Arial" charset="0"/>
              <a:cs typeface="Arial" charset="0"/>
            </a:endParaRPr>
          </a:p>
        </p:txBody>
      </p:sp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FCCE-948F-904B-A97D-FE437A640FB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9048-B64D-974B-AB15-2640C5E2A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2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FCCE-948F-904B-A97D-FE437A640FB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9048-B64D-974B-AB15-2640C5E2A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58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FCCE-948F-904B-A97D-FE437A640FB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9048-B64D-974B-AB15-2640C5E2A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624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D1E03-968D-DD45-B614-97FD53A3189F}" type="datetimeFigureOut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10.10.2019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5DFBF-80B7-3545-94EE-42EC1461BCB7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4185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E2557-5DB0-484A-8632-15E2E3363015}" type="datetimeFigureOut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10.10.2019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0C055-3534-0648-9BCB-20BB17F65A7E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5970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45B72-08AE-8445-90A5-4143475E94B8}" type="datetimeFigureOut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10.10.2019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EDFFD-D9B6-D142-A725-8300FA31503B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4994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A91EB-1C5B-E043-AAED-76007D82CECB}" type="datetimeFigureOut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10.10.2019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AFBBE-3D28-6F46-A3B1-A8F62E932129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1234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78D5F-831E-5342-AD4C-7E3015849EF4}" type="datetimeFigureOut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10.10.2019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6219E-CFCC-1140-9CBF-0EA2C8083A7A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788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3D834-26D7-A74E-A22B-5ED57AF63683}" type="datetimeFigureOut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10.10.2019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A693D-E841-844D-87B0-D9EE2CFC835D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08280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40BFD-B83B-954D-8AE0-AEC22F4CA20B}" type="datetimeFigureOut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10.10.2019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73F59-9B19-1848-8807-3B9C13E0D615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23253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AC3BA-B4A0-5448-BDED-23D18A7B7552}" type="datetimeFigureOut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10.10.2019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FAAE1-ABBF-8846-9D71-8C83CF3FC2F3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676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FCCE-948F-904B-A97D-FE437A640FB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9048-B64D-974B-AB15-2640C5E2A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2516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684C9-238A-1342-BB80-1947B961BB11}" type="datetimeFigureOut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10.10.2019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BC959-95D1-7646-8BF1-605868B16B56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12893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77828-8A1A-C84C-9BFA-BD2ACFDA6DE9}" type="datetimeFigureOut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10.10.2019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D20C9-0837-994B-AE15-7FF027A850CC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5150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EB223-3912-2643-BCC2-8F3D5DFC8BAC}" type="datetimeFigureOut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10.10.2019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2751-4DD5-784B-B07C-F23E3A225C0B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87408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79248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000000"/>
              </a:solidFill>
              <a:latin typeface="Calibri" charset="0"/>
              <a:ea typeface="Arial" charset="0"/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000000"/>
              </a:solidFill>
              <a:latin typeface="Calibri" charset="0"/>
              <a:ea typeface="Arial" charset="0"/>
              <a:cs typeface="Arial" charset="0"/>
            </a:endParaRP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 kumimoji="1">
                <a:cs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defTabSz="457200">
              <a:defRPr kumimoji="1">
                <a:cs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kumimoji="1">
                <a:cs typeface="Arial" charset="0"/>
              </a:defRPr>
            </a:lvl1pPr>
          </a:lstStyle>
          <a:p>
            <a:pPr>
              <a:defRPr/>
            </a:pPr>
            <a:fld id="{B8E65674-6F15-744D-A8F4-E4D0AEEB96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9475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 kumimoji="1">
                <a:cs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kumimoji="1">
                <a:cs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kumimoji="1">
                <a:cs typeface="Arial" charset="0"/>
              </a:defRPr>
            </a:lvl1pPr>
          </a:lstStyle>
          <a:p>
            <a:pPr>
              <a:defRPr/>
            </a:pPr>
            <a:fld id="{A41FF914-F43A-1848-A476-4210E9F01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6793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 kumimoji="1">
                <a:cs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kumimoji="1">
                <a:cs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kumimoji="1">
                <a:cs typeface="Arial" charset="0"/>
              </a:defRPr>
            </a:lvl1pPr>
          </a:lstStyle>
          <a:p>
            <a:pPr>
              <a:defRPr/>
            </a:pPr>
            <a:fld id="{FA063BBD-B6B1-DA4D-A185-B7EAEC1400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3248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 kumimoji="1">
                <a:cs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kumimoji="1">
                <a:cs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kumimoji="1">
                <a:cs typeface="Arial" charset="0"/>
              </a:defRPr>
            </a:lvl1pPr>
          </a:lstStyle>
          <a:p>
            <a:pPr>
              <a:defRPr/>
            </a:pPr>
            <a:fld id="{42FF8E5B-DBB3-8141-BD6B-1D4E4332C3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9141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 kumimoji="1">
                <a:cs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kumimoji="1">
                <a:cs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kumimoji="1">
                <a:cs typeface="Arial" charset="0"/>
              </a:defRPr>
            </a:lvl1pPr>
          </a:lstStyle>
          <a:p>
            <a:pPr>
              <a:defRPr/>
            </a:pPr>
            <a:fld id="{01734B66-D1AD-9B45-8853-DD30631681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6759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 kumimoji="1">
                <a:cs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kumimoji="1">
                <a:cs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kumimoji="1">
                <a:cs typeface="Arial" charset="0"/>
              </a:defRPr>
            </a:lvl1pPr>
          </a:lstStyle>
          <a:p>
            <a:pPr>
              <a:defRPr/>
            </a:pPr>
            <a:fld id="{B5014F2E-57A3-D747-84EB-44AB506C36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4580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 kumimoji="1">
                <a:cs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kumimoji="1">
                <a:cs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kumimoji="1">
                <a:cs typeface="Arial" charset="0"/>
              </a:defRPr>
            </a:lvl1pPr>
          </a:lstStyle>
          <a:p>
            <a:pPr>
              <a:defRPr/>
            </a:pPr>
            <a:fld id="{A6931433-C63A-A242-BFD4-7863BD8711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225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FCCE-948F-904B-A97D-FE437A640FB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9048-B64D-974B-AB15-2640C5E2A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9302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 kumimoji="1">
                <a:cs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kumimoji="1">
                <a:cs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kumimoji="1">
                <a:cs typeface="Arial" charset="0"/>
              </a:defRPr>
            </a:lvl1pPr>
          </a:lstStyle>
          <a:p>
            <a:pPr>
              <a:defRPr/>
            </a:pPr>
            <a:fld id="{49D10B28-F576-094B-B7C9-6AEBA57F06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0005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 kumimoji="1">
                <a:cs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kumimoji="1">
                <a:cs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kumimoji="1">
                <a:cs typeface="Arial" charset="0"/>
              </a:defRPr>
            </a:lvl1pPr>
          </a:lstStyle>
          <a:p>
            <a:pPr>
              <a:defRPr/>
            </a:pPr>
            <a:fld id="{69739EC0-0049-9B4F-8EBE-14E2B11168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3900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 kumimoji="1">
                <a:cs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kumimoji="1">
                <a:cs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kumimoji="1">
                <a:cs typeface="Arial" charset="0"/>
              </a:defRPr>
            </a:lvl1pPr>
          </a:lstStyle>
          <a:p>
            <a:pPr>
              <a:defRPr/>
            </a:pPr>
            <a:fld id="{159914DA-C4AF-364C-8145-4250AD610D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2436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 kumimoji="1">
                <a:cs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kumimoji="1">
                <a:cs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kumimoji="1">
                <a:cs typeface="Arial" charset="0"/>
              </a:defRPr>
            </a:lvl1pPr>
          </a:lstStyle>
          <a:p>
            <a:pPr>
              <a:defRPr/>
            </a:pPr>
            <a:fld id="{055F59A8-047A-8D41-9BA7-2E1C115670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2124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 kumimoji="1">
                <a:cs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kumimoji="1">
                <a:cs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kumimoji="1">
                <a:cs typeface="Arial" charset="0"/>
              </a:defRPr>
            </a:lvl1pPr>
          </a:lstStyle>
          <a:p>
            <a:pPr>
              <a:defRPr/>
            </a:pPr>
            <a:fld id="{89988C1E-C61A-EC43-AB91-83815B4230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2841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2"/>
          <p:cNvSpPr>
            <a:spLocks noChangeArrowheads="1"/>
          </p:cNvSpPr>
          <p:nvPr/>
        </p:nvSpPr>
        <p:spPr bwMode="auto">
          <a:xfrm>
            <a:off x="0" y="274638"/>
            <a:ext cx="8686800" cy="155416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/>
          <a:lstStyle>
            <a:lvl1pPr rtl="0">
              <a:defRPr>
                <a:solidFill>
                  <a:schemeClr val="lt1"/>
                </a:solidFill>
              </a:defRPr>
            </a:lvl1pPr>
            <a:lvl2pPr rtl="0">
              <a:defRPr>
                <a:solidFill>
                  <a:schemeClr val="lt1"/>
                </a:solidFill>
              </a:defRPr>
            </a:lvl2pPr>
            <a:lvl3pPr rtl="0">
              <a:defRPr>
                <a:solidFill>
                  <a:schemeClr val="lt1"/>
                </a:solidFill>
              </a:defRPr>
            </a:lvl3pPr>
            <a:lvl4pPr rtl="0">
              <a:defRPr>
                <a:solidFill>
                  <a:schemeClr val="lt1"/>
                </a:solidFill>
              </a:defRPr>
            </a:lvl4pPr>
            <a:lvl5pPr rtl="0">
              <a:defRPr>
                <a:solidFill>
                  <a:schemeClr val="lt1"/>
                </a:solidFill>
              </a:defRPr>
            </a:lvl5pPr>
            <a:lvl6pPr rtl="0">
              <a:defRPr>
                <a:solidFill>
                  <a:schemeClr val="lt1"/>
                </a:solidFill>
              </a:defRPr>
            </a:lvl6pPr>
            <a:lvl7pPr rtl="0">
              <a:defRPr>
                <a:solidFill>
                  <a:schemeClr val="lt1"/>
                </a:solidFill>
              </a:defRPr>
            </a:lvl7pPr>
            <a:lvl8pPr rtl="0">
              <a:defRPr>
                <a:solidFill>
                  <a:schemeClr val="lt1"/>
                </a:solidFill>
              </a:defRPr>
            </a:lvl8pPr>
            <a:lvl9pPr rtl="0"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8049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B5198-F598-3845-B699-A7DABD9A8523}" type="datetimeFigureOut">
              <a:rPr lang="ru-RU">
                <a:solidFill>
                  <a:prstClr val="black">
                    <a:tint val="75000"/>
                  </a:prstClr>
                </a:solidFill>
                <a:latin typeface="Century Gothic"/>
              </a:rPr>
              <a:pPr>
                <a:defRPr/>
              </a:pPr>
              <a:t>10.10.2019</a:t>
            </a:fld>
            <a:endParaRPr lang="ru-RU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10209-30F1-3C47-BE8A-F5CCF6650FAB}" type="slidenum">
              <a:rPr lang="ru-RU">
                <a:solidFill>
                  <a:prstClr val="black">
                    <a:tint val="75000"/>
                  </a:prstClr>
                </a:solidFill>
                <a:latin typeface="Century Gothic"/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535819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BF9CF-AE29-A14A-ABB1-24C6018E2141}" type="datetimeFigureOut">
              <a:rPr lang="ru-RU">
                <a:solidFill>
                  <a:prstClr val="black">
                    <a:tint val="75000"/>
                  </a:prstClr>
                </a:solidFill>
                <a:latin typeface="Century Gothic"/>
              </a:rPr>
              <a:pPr>
                <a:defRPr/>
              </a:pPr>
              <a:t>10.10.2019</a:t>
            </a:fld>
            <a:endParaRPr lang="ru-RU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82B95-718B-FF49-A193-0D7E21F8992E}" type="slidenum">
              <a:rPr lang="ru-RU">
                <a:solidFill>
                  <a:prstClr val="black">
                    <a:tint val="75000"/>
                  </a:prstClr>
                </a:solidFill>
                <a:latin typeface="Century Gothic"/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448515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E19D1-86EC-8042-A18E-6F362527EDE8}" type="datetimeFigureOut">
              <a:rPr lang="ru-RU">
                <a:solidFill>
                  <a:prstClr val="black">
                    <a:tint val="75000"/>
                  </a:prstClr>
                </a:solidFill>
                <a:latin typeface="Century Gothic"/>
              </a:rPr>
              <a:pPr>
                <a:defRPr/>
              </a:pPr>
              <a:t>10.10.2019</a:t>
            </a:fld>
            <a:endParaRPr lang="ru-RU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2E5E2-E22A-F343-82A6-ABA5C88B0CB6}" type="slidenum">
              <a:rPr lang="ru-RU">
                <a:solidFill>
                  <a:prstClr val="black">
                    <a:tint val="75000"/>
                  </a:prstClr>
                </a:solidFill>
                <a:latin typeface="Century Gothic"/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710060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03BBA-EBFC-4147-ACBA-19FF2084FAAC}" type="datetimeFigureOut">
              <a:rPr lang="ru-RU">
                <a:solidFill>
                  <a:prstClr val="black">
                    <a:tint val="75000"/>
                  </a:prstClr>
                </a:solidFill>
                <a:latin typeface="Century Gothic"/>
              </a:rPr>
              <a:pPr>
                <a:defRPr/>
              </a:pPr>
              <a:t>10.10.2019</a:t>
            </a:fld>
            <a:endParaRPr lang="ru-RU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95329-4208-384F-BBC0-C41E49FA6C18}" type="slidenum">
              <a:rPr lang="ru-RU">
                <a:solidFill>
                  <a:prstClr val="black">
                    <a:tint val="75000"/>
                  </a:prstClr>
                </a:solidFill>
                <a:latin typeface="Century Gothic"/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323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FCCE-948F-904B-A97D-FE437A640FB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9048-B64D-974B-AB15-2640C5E2A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799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40A4D-3660-BA46-B052-FBF8B932D72F}" type="datetimeFigureOut">
              <a:rPr lang="ru-RU">
                <a:solidFill>
                  <a:prstClr val="black">
                    <a:tint val="75000"/>
                  </a:prstClr>
                </a:solidFill>
                <a:latin typeface="Century Gothic"/>
              </a:rPr>
              <a:pPr>
                <a:defRPr/>
              </a:pPr>
              <a:t>10.10.2019</a:t>
            </a:fld>
            <a:endParaRPr lang="ru-RU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2B77B-560D-AC44-90F1-9D23F5A72E5D}" type="slidenum">
              <a:rPr lang="ru-RU">
                <a:solidFill>
                  <a:prstClr val="black">
                    <a:tint val="75000"/>
                  </a:prstClr>
                </a:solidFill>
                <a:latin typeface="Century Gothic"/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983957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596EC-6F9B-ED4F-BB09-9CBEC75E899C}" type="datetimeFigureOut">
              <a:rPr lang="ru-RU">
                <a:solidFill>
                  <a:prstClr val="black">
                    <a:tint val="75000"/>
                  </a:prstClr>
                </a:solidFill>
                <a:latin typeface="Century Gothic"/>
              </a:rPr>
              <a:pPr>
                <a:defRPr/>
              </a:pPr>
              <a:t>10.10.2019</a:t>
            </a:fld>
            <a:endParaRPr lang="ru-RU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4E159-C15E-0842-8526-A5E351022652}" type="slidenum">
              <a:rPr lang="ru-RU">
                <a:solidFill>
                  <a:prstClr val="black">
                    <a:tint val="75000"/>
                  </a:prstClr>
                </a:solidFill>
                <a:latin typeface="Century Gothic"/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108619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9FF3F-D3C5-EB45-BFDB-97D381DC32A8}" type="datetimeFigureOut">
              <a:rPr lang="ru-RU">
                <a:solidFill>
                  <a:prstClr val="black">
                    <a:tint val="75000"/>
                  </a:prstClr>
                </a:solidFill>
                <a:latin typeface="Century Gothic"/>
              </a:rPr>
              <a:pPr>
                <a:defRPr/>
              </a:pPr>
              <a:t>10.10.2019</a:t>
            </a:fld>
            <a:endParaRPr lang="ru-RU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D594E-2DBF-844C-A51A-842DB7C99C6D}" type="slidenum">
              <a:rPr lang="ru-RU">
                <a:solidFill>
                  <a:prstClr val="black">
                    <a:tint val="75000"/>
                  </a:prstClr>
                </a:solidFill>
                <a:latin typeface="Century Gothic"/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155025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9AD95-C902-EC45-A045-3DF26577E70A}" type="datetimeFigureOut">
              <a:rPr lang="ru-RU">
                <a:solidFill>
                  <a:prstClr val="black">
                    <a:tint val="75000"/>
                  </a:prstClr>
                </a:solidFill>
                <a:latin typeface="Century Gothic"/>
              </a:rPr>
              <a:pPr>
                <a:defRPr/>
              </a:pPr>
              <a:t>10.10.2019</a:t>
            </a:fld>
            <a:endParaRPr lang="ru-RU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D5A8D-8761-D44B-A5B8-A79729E498F8}" type="slidenum">
              <a:rPr lang="ru-RU">
                <a:solidFill>
                  <a:prstClr val="black">
                    <a:tint val="75000"/>
                  </a:prstClr>
                </a:solidFill>
                <a:latin typeface="Century Gothic"/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989897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F88CF-8579-1849-8155-CFD939D798B6}" type="datetimeFigureOut">
              <a:rPr lang="ru-RU">
                <a:solidFill>
                  <a:prstClr val="black">
                    <a:tint val="75000"/>
                  </a:prstClr>
                </a:solidFill>
                <a:latin typeface="Century Gothic"/>
              </a:rPr>
              <a:pPr>
                <a:defRPr/>
              </a:pPr>
              <a:t>10.10.2019</a:t>
            </a:fld>
            <a:endParaRPr lang="ru-RU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86BBD-22A9-4946-8B65-A45B32FB70DE}" type="slidenum">
              <a:rPr lang="ru-RU">
                <a:solidFill>
                  <a:prstClr val="black">
                    <a:tint val="75000"/>
                  </a:prstClr>
                </a:solidFill>
                <a:latin typeface="Century Gothic"/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763247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9CA1A-8C1A-4E41-B3E3-C28B599643A7}" type="datetimeFigureOut">
              <a:rPr lang="ru-RU">
                <a:solidFill>
                  <a:prstClr val="black">
                    <a:tint val="75000"/>
                  </a:prstClr>
                </a:solidFill>
                <a:latin typeface="Century Gothic"/>
              </a:rPr>
              <a:pPr>
                <a:defRPr/>
              </a:pPr>
              <a:t>10.10.2019</a:t>
            </a:fld>
            <a:endParaRPr lang="ru-RU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7A2BC-E043-5942-A3F6-F7D563364A02}" type="slidenum">
              <a:rPr lang="ru-RU">
                <a:solidFill>
                  <a:prstClr val="black">
                    <a:tint val="75000"/>
                  </a:prstClr>
                </a:solidFill>
                <a:latin typeface="Century Gothic"/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174660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F18AA-8D9B-6449-B414-EC20BAEE2957}" type="datetimeFigureOut">
              <a:rPr lang="ru-RU">
                <a:solidFill>
                  <a:prstClr val="black">
                    <a:tint val="75000"/>
                  </a:prstClr>
                </a:solidFill>
                <a:latin typeface="Century Gothic"/>
              </a:rPr>
              <a:pPr>
                <a:defRPr/>
              </a:pPr>
              <a:t>10.10.2019</a:t>
            </a:fld>
            <a:endParaRPr lang="ru-RU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8C3D1-472D-184A-BBE3-8787E3A57041}" type="slidenum">
              <a:rPr lang="ru-RU">
                <a:solidFill>
                  <a:prstClr val="black">
                    <a:tint val="75000"/>
                  </a:prstClr>
                </a:solidFill>
                <a:latin typeface="Century Gothic"/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536728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latin typeface="Garamond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latin typeface="Garamond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72AAE1-2171-7C44-959C-33D887833A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8284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latin typeface="Garamond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latin typeface="Garamond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2E827-9179-554C-9F83-7A668B49C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5852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latin typeface="Garamond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latin typeface="Garamond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3BE11-6796-A843-8ECD-6F82DB0AA1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987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FCCE-948F-904B-A97D-FE437A640FB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9048-B64D-974B-AB15-2640C5E2A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0706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latin typeface="Garamond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latin typeface="Garamond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60A67-3A4B-F841-8E33-633E5DAE0B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379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latin typeface="Garamond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E19C9-3E9C-7D4A-BFF7-C1E7BA6140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9839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latin typeface="Garamond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latin typeface="Garamond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A2AD1-C0B8-DE40-9319-F80DB26D64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532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latin typeface="Garamond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latin typeface="Garamond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F9F03-D2DF-2246-BB16-F4DFF4D75B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9016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latin typeface="Garamond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latin typeface="Garamond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12052-56FC-8542-8783-13F8F71625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2346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latin typeface="Garamond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latin typeface="Garamond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4AA55-E9A2-6B4C-92DA-E7B66314FB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4674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latin typeface="Garamond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latin typeface="Garamond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133F5-3B2A-014F-9FF3-30BC74215F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6301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latin typeface="Garamond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latin typeface="Garamond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2EB12-B0C1-ED46-B21B-BEF121A24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876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5C421-3C4A-134C-924A-092283F9CD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8109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185E4-C245-A74F-B123-A7805047FC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064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FCCE-948F-904B-A97D-FE437A640FB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9048-B64D-974B-AB15-2640C5E2A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5530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19864-878B-A740-B9A0-D4824C535A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7596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AA8C3-AF29-5544-9043-DE36F3D905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2753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E2297-C99B-BB43-B963-C936CCE8C1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5378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35CBC-D661-614B-AA27-A71F674B87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40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3207C-509C-2E4B-9C33-1477F64AD8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6458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D85AA-61A1-5442-BF9A-DD310B37E5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5188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E2694-ADFE-1843-AA7E-59D37E3890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9470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7B7CE-F945-7346-B4CA-5370CCECCC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8431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0AC52-D2CE-A848-9FC9-783994B827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3873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kumimoji="1"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FF1EC9A3-5F65-4073-9BD7-F44AF490DA62}" type="datetime1">
              <a:rPr lang="ru-RU"/>
              <a:pPr>
                <a:defRPr/>
              </a:pPr>
              <a:t>10.10.2019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kumimoji="1"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kumimoji="1"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45230346-E5B1-5B4F-AF5E-ACD17D47C9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378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FCCE-948F-904B-A97D-FE437A640FB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9048-B64D-974B-AB15-2640C5E2A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57091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kumimoji="1"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DA9F4C08-2EC2-4920-98C3-432A640AD2F0}" type="datetime1">
              <a:rPr lang="ru-RU"/>
              <a:pPr>
                <a:defRPr/>
              </a:pPr>
              <a:t>10.10.2019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kumimoji="1"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kumimoji="1"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1B3F72EC-98F9-9045-92C3-65E72A554B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3156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kumimoji="1"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C2F31C42-4F8E-410C-8576-00FED32E2214}" type="datetime1">
              <a:rPr lang="ru-RU"/>
              <a:pPr>
                <a:defRPr/>
              </a:pPr>
              <a:t>10.10.2019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kumimoji="1"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kumimoji="1"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53202587-43F2-7343-A0F7-DA02D14796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17219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kumimoji="1"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4D4488D6-A2B2-4862-A880-8317BB480C37}" type="datetime1">
              <a:rPr lang="ru-RU"/>
              <a:pPr>
                <a:defRPr/>
              </a:pPr>
              <a:t>10.10.2019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kumimoji="1"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kumimoji="1"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32E6AEF9-85A8-D646-A2F3-4A9BDA7387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3686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kumimoji="1"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F715D23C-F767-4533-9C20-EA9F12F1AFC7}" type="datetime1">
              <a:rPr lang="ru-RU"/>
              <a:pPr>
                <a:defRPr/>
              </a:pPr>
              <a:t>10.10.2019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kumimoji="1"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kumimoji="1"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E3A9B026-94D6-C142-927A-79644E9627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3411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kumimoji="1"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0E30A42C-3941-460D-8DB4-8B30BE213215}" type="datetime1">
              <a:rPr lang="ru-RU"/>
              <a:pPr>
                <a:defRPr/>
              </a:pPr>
              <a:t>10.10.2019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kumimoji="1"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kumimoji="1"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255C332D-AEEF-B142-93A7-C8AA663BC2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42311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kumimoji="1"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9D754920-61D8-4129-AAB7-294FE7F64DA2}" type="datetime1">
              <a:rPr lang="ru-RU"/>
              <a:pPr>
                <a:defRPr/>
              </a:pPr>
              <a:t>10.10.2019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kumimoji="1"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kumimoji="1"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AA9E217A-DE65-6445-B675-3641A0293B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8803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kumimoji="1"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39320F93-0D92-445E-A97E-11469E25BAAC}" type="datetime1">
              <a:rPr lang="ru-RU"/>
              <a:pPr>
                <a:defRPr/>
              </a:pPr>
              <a:t>10.10.2019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kumimoji="1"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kumimoji="1"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15FF7317-F43D-4F42-BDE8-C675B03192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47484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kumimoji="1"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23268097-B7FD-4E2E-AF10-33AF6455E467}" type="datetime1">
              <a:rPr lang="ru-RU"/>
              <a:pPr>
                <a:defRPr/>
              </a:pPr>
              <a:t>10.10.2019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kumimoji="1"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kumimoji="1"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78C927FB-DA27-8041-A2D4-8C17B47CAB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11381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kumimoji="1"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620C0774-717C-43D2-B622-44B03360C15A}" type="datetime1">
              <a:rPr lang="ru-RU"/>
              <a:pPr>
                <a:defRPr/>
              </a:pPr>
              <a:t>10.10.2019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kumimoji="1"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kumimoji="1"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00FA910B-3228-1D4E-8476-44494048F0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5961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kumimoji="1"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24CB0D76-65D2-42A9-B29B-B5CFB815039B}" type="datetime1">
              <a:rPr lang="ru-RU"/>
              <a:pPr>
                <a:defRPr/>
              </a:pPr>
              <a:t>10.10.2019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kumimoji="1"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kumimoji="1"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DE675943-6974-4C42-94DA-0B92D88F56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288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FCCE-948F-904B-A97D-FE437A640FB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9048-B64D-974B-AB15-2640C5E2A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65327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kumimoji="1"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7C06EEBF-27AA-49FB-A505-DEDFE87D01A4}" type="datetime1">
              <a:rPr lang="ru-RU"/>
              <a:pPr>
                <a:defRPr/>
              </a:pPr>
              <a:t>10.10.2019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kumimoji="1"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kumimoji="1"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41B488EE-C2C1-794F-8934-58E1B0EFE9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8257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kumimoji="1"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76653D34-6A8B-4716-B9A0-72D7358E0615}" type="datetime1">
              <a:rPr lang="ru-RU"/>
              <a:pPr>
                <a:defRPr/>
              </a:pPr>
              <a:t>10.10.2019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kumimoji="1"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kumimoji="1"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6F1D5943-10B1-DE49-87EC-DFDD7877C1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72548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C456D-9301-7B49-828A-195CA6B974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4512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4B229-4177-C149-9955-4B0EB0380E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63314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0FF50-7663-FA47-98CA-0E525DB137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820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04795-E06C-4844-BD63-C4F6A0FBEB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07564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648CE-092D-5F45-986C-60F8917BAC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87892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CF6D4-A66A-ED4D-B264-EA1FA1904F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09308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E91D0-9AB4-C34A-ACC3-92DEFE8229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6994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A06DF-D89D-8749-B1E4-DBB264DE56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395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FCCE-948F-904B-A97D-FE437A640FB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9048-B64D-974B-AB15-2640C5E2A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5068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4F1F9-00FC-174C-8974-909B47898E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4113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914EB-B727-7E41-8952-BC51257DBC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6748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6E78F-95B4-824A-A503-B86BB4FB28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698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5FCCE-948F-904B-A97D-FE437A640FB3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F9048-B64D-974B-AB15-2640C5E2A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81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31C2A2C-4351-F347-97F3-A5F43B315327}" type="datetimeFigureOut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10.10.2019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48A26C7-CBE5-8646-8AFD-296B0B01DF99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865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defTabSz="914400">
              <a:defRPr kumimoji="0" sz="1200">
                <a:solidFill>
                  <a:srgbClr val="000000"/>
                </a:solidFill>
                <a:latin typeface="Garamond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defTabSz="914400">
              <a:defRPr kumimoji="0" sz="1200">
                <a:solidFill>
                  <a:srgbClr val="000000"/>
                </a:solidFill>
                <a:latin typeface="Garamond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914400">
              <a:defRPr kumimoji="0" sz="1200">
                <a:solidFill>
                  <a:srgbClr val="000000"/>
                </a:solidFill>
                <a:latin typeface="Garamond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E19604-B5AB-1348-B6F1-9AB287732640}" type="slidenum">
              <a:rPr lang="ru-RU">
                <a:ea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ea typeface="Arial" charset="0"/>
            </a:endParaRPr>
          </a:p>
        </p:txBody>
      </p:sp>
      <p:sp>
        <p:nvSpPr>
          <p:cNvPr id="222215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6096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000000"/>
              </a:solidFill>
              <a:latin typeface="Calibri" charset="0"/>
              <a:ea typeface="Arial" charset="0"/>
              <a:cs typeface="Arial" charset="0"/>
            </a:endParaRPr>
          </a:p>
        </p:txBody>
      </p:sp>
      <p:sp>
        <p:nvSpPr>
          <p:cNvPr id="222216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000000"/>
              </a:solidFill>
              <a:latin typeface="Calibri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526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+mj-lt"/>
          <a:ea typeface="Arial" charset="0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kumimoji="1" sz="30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kumimoji="1" sz="2600">
          <a:solidFill>
            <a:schemeClr val="tx1"/>
          </a:solidFill>
          <a:latin typeface="+mn-lt"/>
          <a:ea typeface="Arial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kumimoji="1" sz="2200">
          <a:solidFill>
            <a:schemeClr val="tx1"/>
          </a:solidFill>
          <a:latin typeface="+mn-lt"/>
          <a:ea typeface="Arial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 kumimoji="1" sz="2000">
          <a:solidFill>
            <a:schemeClr val="tx1"/>
          </a:solidFill>
          <a:latin typeface="+mn-lt"/>
          <a:ea typeface="Arial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kumimoji="1" sz="2000">
          <a:solidFill>
            <a:schemeClr val="tx1"/>
          </a:solidFill>
          <a:latin typeface="+mn-lt"/>
          <a:ea typeface="Arial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9785EE9-02F4-2248-8411-2C4AE49B0A94}" type="datetimeFigureOut">
              <a:rPr lang="ru-RU">
                <a:solidFill>
                  <a:prstClr val="black">
                    <a:tint val="75000"/>
                  </a:prstClr>
                </a:solidFill>
                <a:latin typeface="Century Gothic"/>
              </a:rPr>
              <a:pPr>
                <a:defRPr/>
              </a:pPr>
              <a:t>10.10.2019</a:t>
            </a:fld>
            <a:endParaRPr lang="ru-RU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BE175E8-CD89-1345-A927-C1357F4EC109}" type="slidenum">
              <a:rPr lang="ru-RU">
                <a:solidFill>
                  <a:prstClr val="black">
                    <a:tint val="75000"/>
                  </a:prstClr>
                </a:solidFill>
                <a:latin typeface="Century Gothic"/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57698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Book Antiqua" charset="0"/>
          <a:ea typeface="Arial" charset="0"/>
          <a:cs typeface="Arial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Book Antiqua" charset="0"/>
          <a:ea typeface="Arial" charset="0"/>
          <a:cs typeface="Arial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Book Antiqua" charset="0"/>
          <a:ea typeface="Arial" charset="0"/>
          <a:cs typeface="Arial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Book Antiqua" charset="0"/>
          <a:ea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Book Antiqua" charset="0"/>
          <a:ea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Book Antiqua" charset="0"/>
          <a:ea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Book Antiqua" charset="0"/>
          <a:ea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Book Antiqua" charset="0"/>
          <a:ea typeface="Arial" charset="0"/>
          <a:cs typeface="Arial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latin typeface="Garamond"/>
            </a:endParaRP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latin typeface="Garamond"/>
            </a:endParaRP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000000"/>
                </a:solidFill>
                <a:latin typeface="Garamond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4ECDDD6-F190-F042-9110-457229B9DCCA}" type="slidenum">
              <a:rPr lang="ru-RU">
                <a:ea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ea typeface="Arial" charset="0"/>
            </a:endParaRPr>
          </a:p>
        </p:txBody>
      </p:sp>
      <p:sp>
        <p:nvSpPr>
          <p:cNvPr id="1331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291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+mj-lt"/>
          <a:ea typeface="Arial" charset="0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kumimoji="1" sz="30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kumimoji="1" sz="2600">
          <a:solidFill>
            <a:schemeClr val="tx1"/>
          </a:solidFill>
          <a:latin typeface="+mn-lt"/>
          <a:ea typeface="Arial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kumimoji="1" sz="2200">
          <a:solidFill>
            <a:schemeClr val="tx1"/>
          </a:solidFill>
          <a:latin typeface="+mn-lt"/>
          <a:ea typeface="Arial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 kumimoji="1" sz="2000">
          <a:solidFill>
            <a:schemeClr val="tx1"/>
          </a:solidFill>
          <a:latin typeface="+mn-lt"/>
          <a:ea typeface="Arial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kumimoji="1" sz="2000">
          <a:solidFill>
            <a:schemeClr val="tx1"/>
          </a:solidFill>
          <a:latin typeface="+mn-lt"/>
          <a:ea typeface="Arial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C51C5AB-E664-A442-8E6F-33FFCE4C3477}" type="slidenum">
              <a:rPr lang="ru-RU">
                <a:ea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ea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223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Arial" charset="0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entury Gothic" pitchFamily="34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entury Gothic" pitchFamily="34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entury Gothic" pitchFamily="34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entury Gothic" pitchFamily="34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Щелчок правит образец заголовка</a:t>
            </a:r>
          </a:p>
        </p:txBody>
      </p:sp>
      <p:sp>
        <p:nvSpPr>
          <p:cNvPr id="823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Щелчок правит 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95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4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8F6EA1F-0B6E-4535-898D-F9C68E5283CE}" type="datetime1">
              <a:rPr lang="ru-RU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10.10.2019</a:t>
            </a:fld>
            <a:endParaRPr lang="ru-RU"/>
          </a:p>
        </p:txBody>
      </p:sp>
      <p:sp>
        <p:nvSpPr>
          <p:cNvPr id="495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kumimoji="0" sz="14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495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400">
                <a:solidFill>
                  <a:srgbClr val="FFFFFF"/>
                </a:solidFill>
                <a:latin typeface="Times New Roman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48B087-2B50-954C-BC1D-DD1302E446B3}" type="slidenum">
              <a:rPr lang="ru-RU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91658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Arial" charset="0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Arial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A00B1BF-7A42-044D-B616-3D66AF823E09}" type="slidenum">
              <a:rPr lang="ru-RU">
                <a:ea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ea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957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Arial" charset="0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8000" y="3591277"/>
            <a:ext cx="8486775" cy="2403475"/>
          </a:xfrm>
        </p:spPr>
        <p:txBody>
          <a:bodyPr/>
          <a:lstStyle/>
          <a:p>
            <a:pPr algn="r" eaLnBrk="1" hangingPunct="1">
              <a:buFont typeface="Wingdings" charset="0"/>
              <a:buNone/>
            </a:pPr>
            <a:r>
              <a:rPr kumimoji="0" lang="ru-RU" sz="2000" b="1" dirty="0">
                <a:latin typeface="Arial" charset="0"/>
                <a:cs typeface="Times New Roman" charset="0"/>
              </a:rPr>
              <a:t>Галеева Наталья Львовна, </a:t>
            </a:r>
          </a:p>
          <a:p>
            <a:pPr algn="r" eaLnBrk="1" hangingPunct="1"/>
            <a:r>
              <a:rPr kumimoji="0" lang="ru-RU" sz="2000" b="1" dirty="0">
                <a:latin typeface="Arial" charset="0"/>
                <a:cs typeface="Times New Roman" charset="0"/>
              </a:rPr>
              <a:t>профессор кафедры управления образовательными системами им. Т.И. Шамовой ИСГО МПГУ, канд. биол. наук, доцент, </a:t>
            </a:r>
          </a:p>
          <a:p>
            <a:pPr algn="r" eaLnBrk="1" hangingPunct="1"/>
            <a:r>
              <a:rPr kumimoji="0" lang="ru-RU" sz="2000" b="1" dirty="0">
                <a:latin typeface="Arial" charset="0"/>
                <a:cs typeface="Times New Roman" charset="0"/>
              </a:rPr>
              <a:t>член-корреспондент МАНПО, член редколлегии журнала «Методическая работа в школе»,</a:t>
            </a:r>
          </a:p>
          <a:p>
            <a:pPr algn="r" eaLnBrk="1" hangingPunct="1">
              <a:buFont typeface="Wingdings" charset="0"/>
              <a:buNone/>
            </a:pPr>
            <a:r>
              <a:rPr kumimoji="0" lang="ru-RU" sz="2000" b="1" dirty="0">
                <a:latin typeface="Arial" charset="0"/>
                <a:cs typeface="Times New Roman" charset="0"/>
              </a:rPr>
              <a:t>Почетный работник среднего общего образования,</a:t>
            </a:r>
          </a:p>
          <a:p>
            <a:pPr algn="r" eaLnBrk="1" hangingPunct="1">
              <a:buFont typeface="Wingdings" charset="0"/>
              <a:buNone/>
            </a:pPr>
            <a:r>
              <a:rPr kumimoji="0" lang="ru-RU" sz="2000" b="1" dirty="0">
                <a:latin typeface="Arial" charset="0"/>
                <a:cs typeface="Times New Roman" charset="0"/>
              </a:rPr>
              <a:t>«Учитель Года» г. Москвы - 2003 </a:t>
            </a:r>
          </a:p>
          <a:p>
            <a:pPr algn="r" eaLnBrk="1" hangingPunct="1">
              <a:buFont typeface="Wingdings" charset="0"/>
              <a:buNone/>
            </a:pPr>
            <a:endParaRPr kumimoji="0" lang="ru-RU" sz="2000" b="1" dirty="0">
              <a:latin typeface="Arial" charset="0"/>
              <a:cs typeface="Times New Roman" charset="0"/>
            </a:endParaRPr>
          </a:p>
        </p:txBody>
      </p:sp>
      <p:pic>
        <p:nvPicPr>
          <p:cNvPr id="262147" name="Рисунок 2" descr="ZnakMin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6267"/>
            <a:ext cx="1931371" cy="18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28725" y="273050"/>
            <a:ext cx="7915275" cy="10156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00"/>
                </a:solidFill>
                <a:cs typeface="Arial" charset="0"/>
              </a:rPr>
              <a:t>Московский педагогический государственный университет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00"/>
                </a:solidFill>
                <a:cs typeface="Arial" charset="0"/>
              </a:rPr>
              <a:t>Институт социально-гуманитарного образования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00"/>
                </a:solidFill>
                <a:cs typeface="Arial" charset="0"/>
              </a:rPr>
              <a:t>Кафедра УОС им. Т.И. Шамовой</a:t>
            </a:r>
          </a:p>
        </p:txBody>
      </p:sp>
      <p:sp>
        <p:nvSpPr>
          <p:cNvPr id="262149" name="Text Box 6"/>
          <p:cNvSpPr txBox="1">
            <a:spLocks noChangeArrowheads="1"/>
          </p:cNvSpPr>
          <p:nvPr/>
        </p:nvSpPr>
        <p:spPr bwMode="auto">
          <a:xfrm>
            <a:off x="274638" y="5892800"/>
            <a:ext cx="31940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technologia-isud.ru</a:t>
            </a:r>
            <a:endParaRPr lang="ru-RU" b="1" dirty="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11" name="Название 10"/>
          <p:cNvSpPr>
            <a:spLocks noGrp="1"/>
          </p:cNvSpPr>
          <p:nvPr>
            <p:ph type="ctrTitle"/>
          </p:nvPr>
        </p:nvSpPr>
        <p:spPr>
          <a:xfrm>
            <a:off x="1823223" y="1310606"/>
            <a:ext cx="72080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«Метапредметные  результаты </a:t>
            </a:r>
            <a:br>
              <a:rPr lang="ru-RU" sz="3600" dirty="0"/>
            </a:br>
            <a:r>
              <a:rPr lang="ru-RU" sz="3600" dirty="0"/>
              <a:t>в начальной школе </a:t>
            </a:r>
            <a:br>
              <a:rPr lang="ru-RU" sz="3600" dirty="0"/>
            </a:br>
            <a:r>
              <a:rPr lang="ru-RU" sz="3600" dirty="0"/>
              <a:t>как основа формирования функциональной грамотности» </a:t>
            </a:r>
            <a:endParaRPr lang="ru-RU" sz="3600" b="1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39903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254001" y="642938"/>
            <a:ext cx="86868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3600" dirty="0">
                <a:solidFill>
                  <a:srgbClr val="946A3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Компетентность  учителя определяется </a:t>
            </a:r>
          </a:p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3600" dirty="0">
                <a:solidFill>
                  <a:srgbClr val="99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умением учителя переводить потенциал </a:t>
            </a:r>
            <a:r>
              <a:rPr lang="ru-RU" sz="3600" b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внешних ресурсов </a:t>
            </a:r>
          </a:p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3600" dirty="0">
                <a:solidFill>
                  <a:srgbClr val="99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в  потенциал </a:t>
            </a:r>
            <a:r>
              <a:rPr lang="ru-RU" sz="3600" b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внутренних ресурсов </a:t>
            </a:r>
            <a:r>
              <a:rPr lang="ru-RU" sz="3600" dirty="0">
                <a:solidFill>
                  <a:srgbClr val="99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ученика, </a:t>
            </a:r>
          </a:p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3600" dirty="0">
                <a:solidFill>
                  <a:srgbClr val="99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и управлять внешними ресурсами </a:t>
            </a:r>
          </a:p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3600" b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в целях роста и развития внутренних ресурсов ученика</a:t>
            </a:r>
          </a:p>
        </p:txBody>
      </p:sp>
    </p:spTree>
    <p:extLst>
      <p:ext uri="{BB962C8B-B14F-4D97-AF65-F5344CB8AC3E}">
        <p14:creationId xmlns:p14="http://schemas.microsoft.com/office/powerpoint/2010/main" val="4242706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FFFFFF"/>
              </a:solidFill>
              <a:latin typeface="Times New Roman" pitchFamily="18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975" y="2044700"/>
            <a:ext cx="2697163" cy="58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000000"/>
                </a:solidFill>
                <a:latin typeface="Arial" pitchFamily="34" charset="0"/>
                <a:ea typeface="Arial" charset="0"/>
                <a:cs typeface="Arial" charset="0"/>
              </a:rPr>
              <a:t>1) 5 х 4 = 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37350" y="2012950"/>
            <a:ext cx="1573213" cy="584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 95%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799475" y="1275586"/>
            <a:ext cx="4506912" cy="584200"/>
          </a:xfrm>
          <a:prstGeom prst="rect">
            <a:avLst/>
          </a:prstGeom>
          <a:solidFill>
            <a:srgbClr val="FFFFFF"/>
          </a:solidFill>
          <a:ln>
            <a:solidFill>
              <a:srgbClr val="000090"/>
            </a:solidFill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000000"/>
                </a:solidFill>
                <a:latin typeface="Arial" pitchFamily="34" charset="0"/>
                <a:ea typeface="Arial" charset="0"/>
                <a:cs typeface="Arial" charset="0"/>
              </a:rPr>
              <a:t>Пример задания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903914" y="346839"/>
            <a:ext cx="3098976" cy="12208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Кол-во верных ответов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15913" y="2889250"/>
            <a:ext cx="5984875" cy="12906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000000"/>
                </a:solidFill>
                <a:latin typeface="Arial" pitchFamily="34" charset="0"/>
                <a:ea typeface="Arial" charset="0"/>
                <a:cs typeface="Arial" charset="0"/>
              </a:rPr>
              <a:t>2) В коробке 5 рядов по 4 конфеты в каждом. Сколько всего конфет в коробке?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737350" y="3233738"/>
            <a:ext cx="1573213" cy="584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 85%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15913" y="4400550"/>
            <a:ext cx="5984875" cy="20621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000000"/>
                </a:solidFill>
                <a:latin typeface="Arial" pitchFamily="34" charset="0"/>
                <a:ea typeface="Arial" charset="0"/>
                <a:cs typeface="Arial" charset="0"/>
              </a:rPr>
              <a:t>3) У меня завтра день рож-</a:t>
            </a:r>
            <a:r>
              <a:rPr lang="ru-RU" sz="3200" b="1" dirty="0" err="1">
                <a:solidFill>
                  <a:srgbClr val="000000"/>
                </a:solidFill>
                <a:latin typeface="Arial" pitchFamily="34" charset="0"/>
                <a:ea typeface="Arial" charset="0"/>
                <a:cs typeface="Arial" charset="0"/>
              </a:rPr>
              <a:t>дения</a:t>
            </a:r>
            <a:r>
              <a:rPr lang="ru-RU" sz="3200" b="1" dirty="0">
                <a:solidFill>
                  <a:srgbClr val="000000"/>
                </a:solidFill>
                <a:latin typeface="Arial" pitchFamily="34" charset="0"/>
                <a:ea typeface="Arial" charset="0"/>
                <a:cs typeface="Arial" charset="0"/>
              </a:rPr>
              <a:t>, будет 15 человек. Хватит ли одной коробки конфет, если в ней 5 рядов по 4 конфеты в каждом?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737350" y="5140325"/>
            <a:ext cx="1573213" cy="584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 50%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002FBF4-8BDC-D344-80B2-EE624127C013}"/>
              </a:ext>
            </a:extLst>
          </p:cNvPr>
          <p:cNvSpPr txBox="1">
            <a:spLocks noChangeArrowheads="1"/>
          </p:cNvSpPr>
          <p:nvPr/>
        </p:nvSpPr>
        <p:spPr bwMode="auto">
          <a:xfrm rot="20442552">
            <a:off x="21367" y="634753"/>
            <a:ext cx="4128465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charset="0"/>
              <a:buChar char="ü"/>
            </a:pPr>
            <a:r>
              <a:rPr kumimoji="0" lang="ru-RU" b="1" dirty="0">
                <a:solidFill>
                  <a:prstClr val="black"/>
                </a:solidFill>
                <a:latin typeface="Arial Narrow" charset="0"/>
                <a:cs typeface="Arial Narrow" charset="0"/>
              </a:rPr>
              <a:t>Диагностические работы в формате ФГОС</a:t>
            </a:r>
          </a:p>
        </p:txBody>
      </p:sp>
    </p:spTree>
    <p:extLst>
      <p:ext uri="{BB962C8B-B14F-4D97-AF65-F5344CB8AC3E}">
        <p14:creationId xmlns:p14="http://schemas.microsoft.com/office/powerpoint/2010/main" val="7435976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AutoShape 2"/>
          <p:cNvSpPr>
            <a:spLocks noChangeArrowheads="1"/>
          </p:cNvSpPr>
          <p:nvPr/>
        </p:nvSpPr>
        <p:spPr bwMode="auto">
          <a:xfrm>
            <a:off x="6072188" y="500063"/>
            <a:ext cx="2663825" cy="3600450"/>
          </a:xfrm>
          <a:prstGeom prst="foldedCorner">
            <a:avLst>
              <a:gd name="adj" fmla="val 14718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Регулятивные 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УУД и применение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Компетентностные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задачи)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9940" name="AutoShape 3"/>
          <p:cNvSpPr>
            <a:spLocks noChangeArrowheads="1"/>
          </p:cNvSpPr>
          <p:nvPr/>
        </p:nvSpPr>
        <p:spPr bwMode="auto">
          <a:xfrm>
            <a:off x="4071938" y="1714500"/>
            <a:ext cx="2930525" cy="3600450"/>
          </a:xfrm>
          <a:prstGeom prst="foldedCorner">
            <a:avLst>
              <a:gd name="adj" fmla="val 45648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   Коммуникативные 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УУД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9332" name="AutoShape 4"/>
          <p:cNvSpPr>
            <a:spLocks noChangeArrowheads="1"/>
          </p:cNvSpPr>
          <p:nvPr/>
        </p:nvSpPr>
        <p:spPr bwMode="auto">
          <a:xfrm>
            <a:off x="2214563" y="2357438"/>
            <a:ext cx="2663825" cy="3600450"/>
          </a:xfrm>
          <a:prstGeom prst="foldedCorner">
            <a:avLst>
              <a:gd name="adj" fmla="val 14718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Познавательные 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УУД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9942" name="AutoShape 5"/>
          <p:cNvSpPr>
            <a:spLocks noChangeArrowheads="1"/>
          </p:cNvSpPr>
          <p:nvPr/>
        </p:nvSpPr>
        <p:spPr bwMode="auto">
          <a:xfrm>
            <a:off x="468313" y="3068638"/>
            <a:ext cx="2663825" cy="3600450"/>
          </a:xfrm>
          <a:prstGeom prst="foldedCorner">
            <a:avLst>
              <a:gd name="adj" fmla="val 14718"/>
            </a:avLst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Знания,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понимание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7B382C4-14F6-8442-A05D-55919E50E07B}"/>
              </a:ext>
            </a:extLst>
          </p:cNvPr>
          <p:cNvSpPr txBox="1">
            <a:spLocks noChangeArrowheads="1"/>
          </p:cNvSpPr>
          <p:nvPr/>
        </p:nvSpPr>
        <p:spPr bwMode="auto">
          <a:xfrm rot="20442552">
            <a:off x="489681" y="810674"/>
            <a:ext cx="4128465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charset="0"/>
              <a:buChar char="ü"/>
            </a:pPr>
            <a:r>
              <a:rPr kumimoji="0" lang="ru-RU" b="1" dirty="0">
                <a:solidFill>
                  <a:prstClr val="black"/>
                </a:solidFill>
                <a:latin typeface="Arial Narrow" charset="0"/>
                <a:cs typeface="Arial Narrow" charset="0"/>
              </a:rPr>
              <a:t>Диагностические работы в формате ФГОС</a:t>
            </a:r>
          </a:p>
        </p:txBody>
      </p:sp>
    </p:spTree>
    <p:extLst>
      <p:ext uri="{BB962C8B-B14F-4D97-AF65-F5344CB8AC3E}">
        <p14:creationId xmlns:p14="http://schemas.microsoft.com/office/powerpoint/2010/main" val="55868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98" name="Text Box 46"/>
          <p:cNvSpPr txBox="1">
            <a:spLocks noChangeArrowheads="1"/>
          </p:cNvSpPr>
          <p:nvPr/>
        </p:nvSpPr>
        <p:spPr bwMode="auto">
          <a:xfrm>
            <a:off x="3891155" y="665298"/>
            <a:ext cx="5077276" cy="1169551"/>
          </a:xfrm>
          <a:prstGeom prst="rect">
            <a:avLst/>
          </a:prstGeom>
          <a:solidFill>
            <a:schemeClr val="bg1"/>
          </a:solidFill>
          <a:ln>
            <a:solidFill>
              <a:srgbClr val="4F81BD"/>
            </a:solidFill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Дневник индивидуального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прогресса обучающегося</a:t>
            </a:r>
          </a:p>
        </p:txBody>
      </p:sp>
      <p:graphicFrame>
        <p:nvGraphicFramePr>
          <p:cNvPr id="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323021"/>
              </p:ext>
            </p:extLst>
          </p:nvPr>
        </p:nvGraphicFramePr>
        <p:xfrm>
          <a:off x="543569" y="1981200"/>
          <a:ext cx="8424862" cy="4876800"/>
        </p:xfrm>
        <a:graphic>
          <a:graphicData uri="http://schemas.openxmlformats.org/drawingml/2006/table">
            <a:tbl>
              <a:tblPr/>
              <a:tblGrid>
                <a:gridCol w="11209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254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983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012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239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615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128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№№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тем</a:t>
                      </a: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Название темы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Предметные результаты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Метапредметные результаты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280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Познавательны УУД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Коммуникативные УУД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Регулятивные УУД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</a:t>
                      </a: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Тема № 1.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</a:t>
                      </a: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Тема № 2.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</a:t>
                      </a: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Тема № 3.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</a:t>
                      </a: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Тема № 4.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A2BEB2-0466-4740-A0D1-5FFCA21808F2}"/>
              </a:ext>
            </a:extLst>
          </p:cNvPr>
          <p:cNvSpPr txBox="1">
            <a:spLocks noChangeArrowheads="1"/>
          </p:cNvSpPr>
          <p:nvPr/>
        </p:nvSpPr>
        <p:spPr bwMode="auto">
          <a:xfrm rot="20442552">
            <a:off x="21367" y="634753"/>
            <a:ext cx="4128465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charset="0"/>
              <a:buChar char="ü"/>
            </a:pPr>
            <a:r>
              <a:rPr kumimoji="0" lang="ru-RU" b="1" dirty="0">
                <a:solidFill>
                  <a:prstClr val="black"/>
                </a:solidFill>
                <a:latin typeface="Arial Narrow" charset="0"/>
                <a:cs typeface="Arial Narrow" charset="0"/>
              </a:rPr>
              <a:t>Диагностические работы в формате ФГОС</a:t>
            </a:r>
          </a:p>
        </p:txBody>
      </p:sp>
    </p:spTree>
    <p:extLst>
      <p:ext uri="{BB962C8B-B14F-4D97-AF65-F5344CB8AC3E}">
        <p14:creationId xmlns:p14="http://schemas.microsoft.com/office/powerpoint/2010/main" val="244916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3008" y="311794"/>
            <a:ext cx="72107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800000"/>
                </a:solidFill>
              </a:rPr>
              <a:t>Три главных изменения в новом ФГОС начального общего образования: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1556" y="4868671"/>
            <a:ext cx="8255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3. Дополнены метапредметные результаты: </a:t>
            </a:r>
          </a:p>
          <a:p>
            <a:pPr marL="342900" indent="-342900" algn="ctr">
              <a:buFont typeface="Arial"/>
              <a:buChar char="•"/>
            </a:pPr>
            <a:r>
              <a:rPr lang="ru-RU" sz="2400" dirty="0"/>
              <a:t>больше внимания уделять </a:t>
            </a:r>
            <a:r>
              <a:rPr lang="ru-RU" sz="2400" b="1" dirty="0">
                <a:solidFill>
                  <a:srgbClr val="800000"/>
                </a:solidFill>
              </a:rPr>
              <a:t>развитию исследовательского опыта учеников </a:t>
            </a:r>
          </a:p>
          <a:p>
            <a:pPr marL="342900" indent="-342900" algn="ctr">
              <a:buFont typeface="Arial"/>
              <a:buChar char="•"/>
            </a:pPr>
            <a:r>
              <a:rPr lang="ru-RU" sz="2400" dirty="0"/>
              <a:t>научить готовить </a:t>
            </a:r>
            <a:r>
              <a:rPr lang="ru-RU" sz="2400" b="1" dirty="0">
                <a:solidFill>
                  <a:srgbClr val="800000"/>
                </a:solidFill>
              </a:rPr>
              <a:t>публичные выступления</a:t>
            </a:r>
            <a:r>
              <a:rPr lang="ru-RU" sz="2400" b="1" dirty="0">
                <a:solidFill>
                  <a:srgbClr val="800000"/>
                </a:solidFill>
                <a:effectLst/>
              </a:rPr>
              <a:t> </a:t>
            </a:r>
            <a:endParaRPr lang="ru-RU" sz="2400" b="1" dirty="0">
              <a:solidFill>
                <a:srgbClr val="8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7195" y="2343119"/>
            <a:ext cx="88394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2. В </a:t>
            </a:r>
            <a:r>
              <a:rPr lang="ru-RU" sz="2400" b="1" dirty="0">
                <a:solidFill>
                  <a:srgbClr val="800000"/>
                </a:solidFill>
              </a:rPr>
              <a:t>единую Программу воспитания </a:t>
            </a:r>
            <a:r>
              <a:rPr lang="ru-RU" sz="2400" dirty="0"/>
              <a:t>(п. 19.6 нового ФГОС начального общего образования) сведены:</a:t>
            </a:r>
          </a:p>
          <a:p>
            <a:pPr marL="342900" indent="-342900" algn="ctr">
              <a:buFont typeface="Arial"/>
              <a:buChar char="•"/>
            </a:pPr>
            <a:r>
              <a:rPr lang="ru-RU" sz="2400" dirty="0"/>
              <a:t>Программа духовно-нравственного развития, воспитания обучающихся </a:t>
            </a:r>
          </a:p>
          <a:p>
            <a:pPr marL="342900" indent="-342900" algn="ctr">
              <a:buFont typeface="Arial"/>
              <a:buChar char="•"/>
            </a:pPr>
            <a:r>
              <a:rPr lang="ru-RU" sz="2400" dirty="0"/>
              <a:t>Программа формирования экологической культуры, здорового и безопасного образа жизни.</a:t>
            </a:r>
            <a:r>
              <a:rPr lang="ru-RU" sz="2400" dirty="0">
                <a:effectLst/>
              </a:rPr>
              <a:t> 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0092" y="1142791"/>
            <a:ext cx="8706556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1. В Приложениях ФГОС впервые добавлены </a:t>
            </a:r>
            <a:r>
              <a:rPr lang="ru-RU" sz="2400" b="1" dirty="0">
                <a:solidFill>
                  <a:srgbClr val="800000"/>
                </a:solidFill>
              </a:rPr>
              <a:t>таблицы </a:t>
            </a:r>
            <a:r>
              <a:rPr lang="ru-RU" sz="2400" dirty="0"/>
              <a:t>с требованиями к предметным результатам </a:t>
            </a:r>
            <a:r>
              <a:rPr lang="ru-RU" sz="2400" b="1" dirty="0">
                <a:solidFill>
                  <a:srgbClr val="800000"/>
                </a:solidFill>
              </a:rPr>
              <a:t>по годам </a:t>
            </a:r>
            <a:r>
              <a:rPr lang="ru-RU" sz="2400" dirty="0"/>
              <a:t>обучения школьников.</a:t>
            </a:r>
          </a:p>
        </p:txBody>
      </p:sp>
    </p:spTree>
    <p:extLst>
      <p:ext uri="{BB962C8B-B14F-4D97-AF65-F5344CB8AC3E}">
        <p14:creationId xmlns:p14="http://schemas.microsoft.com/office/powerpoint/2010/main" val="229515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15915" y="271849"/>
            <a:ext cx="6829779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В действующем ФГОС </a:t>
            </a:r>
          </a:p>
          <a:p>
            <a:pPr algn="ctr"/>
            <a:r>
              <a:rPr lang="ru-RU" sz="2400" b="1" dirty="0">
                <a:solidFill>
                  <a:srgbClr val="800000"/>
                </a:solidFill>
              </a:rPr>
              <a:t>метапредметные результаты</a:t>
            </a:r>
            <a:r>
              <a:rPr lang="ru-RU" sz="2400" dirty="0"/>
              <a:t> включают </a:t>
            </a:r>
            <a:r>
              <a:rPr lang="ru-RU" sz="2400" b="1" dirty="0"/>
              <a:t>межпредметные понятия и УУД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10166" y="1929377"/>
            <a:ext cx="7323668" cy="41549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endParaRPr lang="ru-RU" sz="2400" dirty="0"/>
          </a:p>
          <a:p>
            <a:pPr algn="ctr"/>
            <a:r>
              <a:rPr lang="ru-RU" sz="2400" dirty="0"/>
              <a:t>В новом ФГОС оставили </a:t>
            </a:r>
            <a:r>
              <a:rPr lang="ru-RU" sz="2400" b="1" dirty="0">
                <a:solidFill>
                  <a:srgbClr val="800000"/>
                </a:solidFill>
              </a:rPr>
              <a:t>межпредметные понятия</a:t>
            </a:r>
            <a:r>
              <a:rPr lang="ru-RU" sz="2400" dirty="0"/>
              <a:t>, а </a:t>
            </a:r>
            <a:r>
              <a:rPr lang="ru-RU" sz="2400" b="1" u="sng" dirty="0">
                <a:solidFill>
                  <a:srgbClr val="800000"/>
                </a:solidFill>
              </a:rPr>
              <a:t>УУД разделили на пять пунктов</a:t>
            </a:r>
            <a:r>
              <a:rPr lang="ru-RU" sz="2400" dirty="0"/>
              <a:t>. 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/>
              <a:t>В трех первых пунктах – собственно УУД: познавательные, регулятивные, коммуникативные; 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/>
              <a:t>в двух остальных пунктах – </a:t>
            </a:r>
            <a:r>
              <a:rPr lang="ru-RU" sz="2400" b="1" dirty="0">
                <a:solidFill>
                  <a:srgbClr val="800000"/>
                </a:solidFill>
              </a:rPr>
              <a:t>умения</a:t>
            </a:r>
            <a:r>
              <a:rPr lang="ru-RU" sz="2400" dirty="0"/>
              <a:t>: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/>
              <a:t> </a:t>
            </a:r>
            <a:r>
              <a:rPr lang="ru-RU" sz="2400" b="1" dirty="0">
                <a:solidFill>
                  <a:srgbClr val="800000"/>
                </a:solidFill>
              </a:rPr>
              <a:t>работать с информацией </a:t>
            </a:r>
          </a:p>
          <a:p>
            <a:pPr algn="ctr"/>
            <a:r>
              <a:rPr lang="ru-RU" sz="2400" b="1" dirty="0">
                <a:solidFill>
                  <a:srgbClr val="800000"/>
                </a:solidFill>
              </a:rPr>
              <a:t>и участвовать в совместной деятельности</a:t>
            </a:r>
            <a:r>
              <a:rPr lang="ru-RU" sz="2400" b="1" dirty="0">
                <a:solidFill>
                  <a:srgbClr val="800000"/>
                </a:solidFill>
                <a:effectLst/>
              </a:rPr>
              <a:t> </a:t>
            </a:r>
            <a:endParaRPr lang="ru-RU" sz="24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605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123568" y="155223"/>
            <a:ext cx="8884508" cy="6426661"/>
            <a:chOff x="1143000" y="155223"/>
            <a:chExt cx="7563556" cy="6426661"/>
          </a:xfrm>
        </p:grpSpPr>
        <p:pic>
          <p:nvPicPr>
            <p:cNvPr id="7" name="Изображение 6" descr="logo_prosveshcheniya_eps.eps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74342" y="155223"/>
              <a:ext cx="2342445" cy="691443"/>
            </a:xfrm>
            <a:prstGeom prst="rect">
              <a:avLst/>
            </a:prstGeom>
          </p:spPr>
        </p:pic>
        <p:grpSp>
          <p:nvGrpSpPr>
            <p:cNvPr id="2" name="Группа 1"/>
            <p:cNvGrpSpPr/>
            <p:nvPr/>
          </p:nvGrpSpPr>
          <p:grpSpPr>
            <a:xfrm>
              <a:off x="1143000" y="887442"/>
              <a:ext cx="7563556" cy="5694442"/>
              <a:chOff x="1143000" y="887442"/>
              <a:chExt cx="7563556" cy="5694442"/>
            </a:xfrm>
          </p:grpSpPr>
          <p:sp>
            <p:nvSpPr>
              <p:cNvPr id="3" name="Прямоугольник 2"/>
              <p:cNvSpPr/>
              <p:nvPr/>
            </p:nvSpPr>
            <p:spPr>
              <a:xfrm>
                <a:off x="1143000" y="887442"/>
                <a:ext cx="7563556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400" b="1" dirty="0"/>
                  <a:t>Сборники заданий, </a:t>
                </a:r>
              </a:p>
              <a:p>
                <a:pPr algn="ctr"/>
                <a:r>
                  <a:rPr lang="ru-RU" sz="2400" b="1" dirty="0"/>
                  <a:t>обеспечивающих рост </a:t>
                </a:r>
              </a:p>
              <a:p>
                <a:pPr algn="ctr"/>
                <a:r>
                  <a:rPr lang="ru-RU" sz="2400" b="1" dirty="0"/>
                  <a:t>метапредметных образовательных результатов </a:t>
                </a:r>
              </a:p>
              <a:p>
                <a:pPr algn="ctr"/>
                <a:r>
                  <a:rPr lang="ru-RU" sz="2400" b="1" u="sng" dirty="0">
                    <a:solidFill>
                      <a:srgbClr val="800000"/>
                    </a:solidFill>
                  </a:rPr>
                  <a:t>при изучении предметного содержания</a:t>
                </a:r>
              </a:p>
              <a:p>
                <a:pPr algn="ctr"/>
                <a:r>
                  <a:rPr lang="ru-RU" sz="2400" b="1" dirty="0"/>
                  <a:t>в начальной школе</a:t>
                </a:r>
              </a:p>
            </p:txBody>
          </p:sp>
          <p:sp>
            <p:nvSpPr>
              <p:cNvPr id="4" name="Прямоугольник 3"/>
              <p:cNvSpPr/>
              <p:nvPr/>
            </p:nvSpPr>
            <p:spPr>
              <a:xfrm>
                <a:off x="4034874" y="5935553"/>
                <a:ext cx="454483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b="1" dirty="0"/>
                  <a:t>https://</a:t>
                </a:r>
                <a:r>
                  <a:rPr lang="en-US" sz="3600" b="1" dirty="0" err="1"/>
                  <a:t>shop.prosv.ru</a:t>
                </a:r>
                <a:r>
                  <a:rPr lang="en-US" sz="3600" b="1" dirty="0"/>
                  <a:t>/</a:t>
                </a:r>
                <a:endParaRPr lang="ru-RU" sz="3600" b="1" dirty="0"/>
              </a:p>
            </p:txBody>
          </p:sp>
          <p:grpSp>
            <p:nvGrpSpPr>
              <p:cNvPr id="8" name="Группа 7"/>
              <p:cNvGrpSpPr/>
              <p:nvPr/>
            </p:nvGrpSpPr>
            <p:grpSpPr>
              <a:xfrm>
                <a:off x="4717344" y="3073397"/>
                <a:ext cx="3316111" cy="2032002"/>
                <a:chOff x="2808111" y="3584220"/>
                <a:chExt cx="3316111" cy="2032002"/>
              </a:xfrm>
              <a:solidFill>
                <a:schemeClr val="accent5">
                  <a:lumMod val="20000"/>
                  <a:lumOff val="80000"/>
                </a:schemeClr>
              </a:solidFill>
            </p:grpSpPr>
            <p:sp>
              <p:nvSpPr>
                <p:cNvPr id="5" name="Загнутый угол 4"/>
                <p:cNvSpPr/>
                <p:nvPr/>
              </p:nvSpPr>
              <p:spPr>
                <a:xfrm>
                  <a:off x="4600222" y="3584220"/>
                  <a:ext cx="1524000" cy="2032002"/>
                </a:xfrm>
                <a:prstGeom prst="foldedCorner">
                  <a:avLst>
                    <a:gd name="adj" fmla="val 30785"/>
                  </a:avLst>
                </a:prstGeom>
                <a:grpFill/>
                <a:ln w="76200" cmpd="tri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dirty="0">
                      <a:solidFill>
                        <a:schemeClr val="tx1"/>
                      </a:solidFill>
                    </a:rPr>
                    <a:t>4 кл</a:t>
                  </a:r>
                </a:p>
                <a:p>
                  <a:pPr algn="ctr"/>
                  <a:r>
                    <a:rPr lang="ru-RU" dirty="0">
                      <a:solidFill>
                        <a:schemeClr val="tx1"/>
                      </a:solidFill>
                    </a:rPr>
                    <a:t>Картотека заданий для учебного процесса</a:t>
                  </a:r>
                </a:p>
              </p:txBody>
            </p:sp>
            <p:sp>
              <p:nvSpPr>
                <p:cNvPr id="6" name="Загнутый угол 5"/>
                <p:cNvSpPr/>
                <p:nvPr/>
              </p:nvSpPr>
              <p:spPr>
                <a:xfrm>
                  <a:off x="2808111" y="3584220"/>
                  <a:ext cx="1552222" cy="2032002"/>
                </a:xfrm>
                <a:prstGeom prst="foldedCorner">
                  <a:avLst>
                    <a:gd name="adj" fmla="val 30785"/>
                  </a:avLst>
                </a:prstGeom>
                <a:grpFill/>
                <a:ln w="76200" cmpd="tri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dirty="0">
                      <a:solidFill>
                        <a:schemeClr val="tx1"/>
                      </a:solidFill>
                    </a:rPr>
                    <a:t>4 кл</a:t>
                  </a:r>
                </a:p>
                <a:p>
                  <a:pPr algn="ctr"/>
                  <a:endParaRPr lang="ru-RU" dirty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ru-RU" dirty="0">
                      <a:solidFill>
                        <a:schemeClr val="tx1"/>
                      </a:solidFill>
                    </a:rPr>
                    <a:t>Задания для олимпиад</a:t>
                  </a:r>
                </a:p>
              </p:txBody>
            </p:sp>
          </p:grpSp>
          <p:grpSp>
            <p:nvGrpSpPr>
              <p:cNvPr id="9" name="Группа 8"/>
              <p:cNvGrpSpPr/>
              <p:nvPr/>
            </p:nvGrpSpPr>
            <p:grpSpPr>
              <a:xfrm>
                <a:off x="3560232" y="3466107"/>
                <a:ext cx="3316111" cy="2032002"/>
                <a:chOff x="2808111" y="3584220"/>
                <a:chExt cx="3316111" cy="2032002"/>
              </a:xfrm>
              <a:solidFill>
                <a:schemeClr val="accent6">
                  <a:lumMod val="20000"/>
                  <a:lumOff val="80000"/>
                </a:schemeClr>
              </a:solidFill>
            </p:grpSpPr>
            <p:sp>
              <p:nvSpPr>
                <p:cNvPr id="10" name="Загнутый угол 9"/>
                <p:cNvSpPr/>
                <p:nvPr/>
              </p:nvSpPr>
              <p:spPr>
                <a:xfrm>
                  <a:off x="4600222" y="3584220"/>
                  <a:ext cx="1524000" cy="2032002"/>
                </a:xfrm>
                <a:prstGeom prst="foldedCorner">
                  <a:avLst>
                    <a:gd name="adj" fmla="val 30785"/>
                  </a:avLst>
                </a:prstGeom>
                <a:grpFill/>
                <a:ln w="76200" cmpd="tri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dirty="0">
                      <a:solidFill>
                        <a:schemeClr val="tx1"/>
                      </a:solidFill>
                    </a:rPr>
                    <a:t>3 кл</a:t>
                  </a:r>
                </a:p>
                <a:p>
                  <a:pPr algn="ctr"/>
                  <a:r>
                    <a:rPr lang="ru-RU" dirty="0">
                      <a:solidFill>
                        <a:schemeClr val="tx1"/>
                      </a:solidFill>
                    </a:rPr>
                    <a:t>Картотека заданий для учебного процесса</a:t>
                  </a:r>
                </a:p>
              </p:txBody>
            </p:sp>
            <p:sp>
              <p:nvSpPr>
                <p:cNvPr id="11" name="Загнутый угол 10"/>
                <p:cNvSpPr/>
                <p:nvPr/>
              </p:nvSpPr>
              <p:spPr>
                <a:xfrm>
                  <a:off x="2808111" y="3584220"/>
                  <a:ext cx="1552222" cy="2032002"/>
                </a:xfrm>
                <a:prstGeom prst="foldedCorner">
                  <a:avLst>
                    <a:gd name="adj" fmla="val 30785"/>
                  </a:avLst>
                </a:prstGeom>
                <a:grpFill/>
                <a:ln w="76200" cmpd="tri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dirty="0">
                      <a:solidFill>
                        <a:schemeClr val="tx1"/>
                      </a:solidFill>
                    </a:rPr>
                    <a:t>3 кл</a:t>
                  </a:r>
                </a:p>
                <a:p>
                  <a:pPr algn="ctr"/>
                  <a:endParaRPr lang="ru-RU" dirty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ru-RU" dirty="0">
                      <a:solidFill>
                        <a:schemeClr val="tx1"/>
                      </a:solidFill>
                    </a:rPr>
                    <a:t>Задания для олимпиад</a:t>
                  </a:r>
                </a:p>
              </p:txBody>
            </p:sp>
          </p:grpSp>
          <p:grpSp>
            <p:nvGrpSpPr>
              <p:cNvPr id="12" name="Группа 11"/>
              <p:cNvGrpSpPr/>
              <p:nvPr/>
            </p:nvGrpSpPr>
            <p:grpSpPr>
              <a:xfrm>
                <a:off x="2254955" y="3872505"/>
                <a:ext cx="3316111" cy="2032002"/>
                <a:chOff x="2808111" y="3584220"/>
                <a:chExt cx="3316111" cy="2032002"/>
              </a:xfrm>
              <a:solidFill>
                <a:srgbClr val="CCFFCC"/>
              </a:solidFill>
            </p:grpSpPr>
            <p:sp>
              <p:nvSpPr>
                <p:cNvPr id="13" name="Загнутый угол 12"/>
                <p:cNvSpPr/>
                <p:nvPr/>
              </p:nvSpPr>
              <p:spPr>
                <a:xfrm>
                  <a:off x="4600222" y="3584220"/>
                  <a:ext cx="1524000" cy="2032002"/>
                </a:xfrm>
                <a:prstGeom prst="foldedCorner">
                  <a:avLst>
                    <a:gd name="adj" fmla="val 30785"/>
                  </a:avLst>
                </a:prstGeom>
                <a:grpFill/>
                <a:ln w="76200" cmpd="tri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dirty="0">
                      <a:solidFill>
                        <a:schemeClr val="tx1"/>
                      </a:solidFill>
                    </a:rPr>
                    <a:t>2 кл</a:t>
                  </a:r>
                </a:p>
                <a:p>
                  <a:pPr algn="ctr"/>
                  <a:r>
                    <a:rPr lang="ru-RU" dirty="0">
                      <a:solidFill>
                        <a:schemeClr val="tx1"/>
                      </a:solidFill>
                    </a:rPr>
                    <a:t>Картотека заданий для учебного процесса</a:t>
                  </a:r>
                </a:p>
              </p:txBody>
            </p:sp>
            <p:sp>
              <p:nvSpPr>
                <p:cNvPr id="14" name="Загнутый угол 13"/>
                <p:cNvSpPr/>
                <p:nvPr/>
              </p:nvSpPr>
              <p:spPr>
                <a:xfrm>
                  <a:off x="2808111" y="3584220"/>
                  <a:ext cx="1552222" cy="2032002"/>
                </a:xfrm>
                <a:prstGeom prst="foldedCorner">
                  <a:avLst>
                    <a:gd name="adj" fmla="val 30785"/>
                  </a:avLst>
                </a:prstGeom>
                <a:grpFill/>
                <a:ln w="76200" cmpd="tri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dirty="0">
                      <a:solidFill>
                        <a:schemeClr val="tx1"/>
                      </a:solidFill>
                    </a:rPr>
                    <a:t>2 кл</a:t>
                  </a:r>
                </a:p>
                <a:p>
                  <a:pPr algn="ctr"/>
                  <a:endParaRPr lang="ru-RU" dirty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ru-RU" dirty="0">
                      <a:solidFill>
                        <a:schemeClr val="tx1"/>
                      </a:solidFill>
                    </a:rPr>
                    <a:t>Задания для олимпиад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031802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D7166E2-8B2F-AB42-BAFD-4D6C9144D45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1974"/>
            <a:ext cx="9144000" cy="669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105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074" y="490440"/>
            <a:ext cx="847779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1.Задачи с </a:t>
            </a:r>
            <a:r>
              <a:rPr lang="ru-RU" sz="2800" b="1" dirty="0">
                <a:solidFill>
                  <a:srgbClr val="C00000"/>
                </a:solidFill>
              </a:rPr>
              <a:t>использованием учебного оборудования</a:t>
            </a:r>
          </a:p>
          <a:p>
            <a:endParaRPr lang="ru-RU" sz="2800" dirty="0"/>
          </a:p>
          <a:p>
            <a:r>
              <a:rPr lang="ru-RU" sz="2800" b="1" dirty="0"/>
              <a:t>2. Задачи с применением различных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средств информационно-коммуникационных технологий (ИКТ)</a:t>
            </a:r>
            <a:endParaRPr lang="ru-RU" sz="2800" dirty="0">
              <a:solidFill>
                <a:srgbClr val="C00000"/>
              </a:solidFill>
            </a:endParaRPr>
          </a:p>
          <a:p>
            <a:endParaRPr lang="ru-RU" sz="2800" b="1" dirty="0"/>
          </a:p>
          <a:p>
            <a:r>
              <a:rPr lang="ru-RU" sz="2800" b="1" dirty="0"/>
              <a:t>3. Задачи на </a:t>
            </a:r>
            <a:r>
              <a:rPr lang="ru-RU" sz="2800" b="1" dirty="0">
                <a:solidFill>
                  <a:srgbClr val="C00000"/>
                </a:solidFill>
              </a:rPr>
              <a:t>смысловое чтение</a:t>
            </a:r>
          </a:p>
          <a:p>
            <a:endParaRPr lang="ru-RU" sz="2800" dirty="0"/>
          </a:p>
          <a:p>
            <a:r>
              <a:rPr lang="ru-RU" sz="2800" b="1" dirty="0"/>
              <a:t>4. Задачи на работу с </a:t>
            </a:r>
            <a:r>
              <a:rPr lang="ru-RU" sz="2800" b="1" dirty="0">
                <a:solidFill>
                  <a:srgbClr val="C00000"/>
                </a:solidFill>
              </a:rPr>
              <a:t>информацией, представленной в различных видах</a:t>
            </a:r>
          </a:p>
          <a:p>
            <a:endParaRPr lang="ru-RU" sz="2800" dirty="0"/>
          </a:p>
          <a:p>
            <a:r>
              <a:rPr lang="ru-RU" sz="2800" b="1" dirty="0"/>
              <a:t>5. Задачи на формирование и </a:t>
            </a:r>
            <a:r>
              <a:rPr lang="ru-RU" sz="2800" b="1" dirty="0">
                <a:solidFill>
                  <a:srgbClr val="C00000"/>
                </a:solidFill>
              </a:rPr>
              <a:t>выбор эффективного способа решения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7939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244" y="363180"/>
            <a:ext cx="3908985" cy="51364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9007" y="1054624"/>
            <a:ext cx="3878137" cy="5367342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18354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3" name="AutoShape 1">
            <a:extLst>
              <a:ext uri="{FF2B5EF4-FFF2-40B4-BE49-F238E27FC236}">
                <a16:creationId xmlns:a16="http://schemas.microsoft.com/office/drawing/2014/main" xmlns="" id="{35D311FD-F73F-4C4F-8D08-6D355479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1097" y="2211388"/>
            <a:ext cx="2246303" cy="1055687"/>
          </a:xfrm>
          <a:prstGeom prst="roundRect">
            <a:avLst>
              <a:gd name="adj" fmla="val 28611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kumimoji="0" lang="ru-RU" altLang="ru-RU" b="1" dirty="0">
                <a:solidFill>
                  <a:srgbClr val="000000"/>
                </a:solidFill>
              </a:rPr>
              <a:t>Учебная информация</a:t>
            </a:r>
            <a:endParaRPr kumimoji="0"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07554" name="AutoShape 8">
            <a:extLst>
              <a:ext uri="{FF2B5EF4-FFF2-40B4-BE49-F238E27FC236}">
                <a16:creationId xmlns:a16="http://schemas.microsoft.com/office/drawing/2014/main" xmlns="" id="{9727EA3D-D067-5440-9855-C6AA19357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8725" y="1285875"/>
            <a:ext cx="2479675" cy="64452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ru-RU" altLang="ru-RU" b="1">
                <a:solidFill>
                  <a:srgbClr val="000000"/>
                </a:solidFill>
              </a:rPr>
              <a:t>воспринимаем</a:t>
            </a:r>
            <a:endParaRPr kumimoji="0" lang="ru-RU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07555" name="AutoShape 9">
            <a:extLst>
              <a:ext uri="{FF2B5EF4-FFF2-40B4-BE49-F238E27FC236}">
                <a16:creationId xmlns:a16="http://schemas.microsoft.com/office/drawing/2014/main" xmlns="" id="{D867E82F-7DF3-B54F-BF19-F3675ED29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3288" y="1285875"/>
            <a:ext cx="2217737" cy="64452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kumimoji="0" lang="ru-RU" altLang="ru-RU" b="1">
                <a:solidFill>
                  <a:srgbClr val="000000"/>
                </a:solidFill>
              </a:rPr>
              <a:t>передаем</a:t>
            </a:r>
            <a:endParaRPr kumimoji="0" lang="ru-RU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07556" name="AutoShape 2">
            <a:extLst>
              <a:ext uri="{FF2B5EF4-FFF2-40B4-BE49-F238E27FC236}">
                <a16:creationId xmlns:a16="http://schemas.microsoft.com/office/drawing/2014/main" xmlns="" id="{85D190F7-5776-C743-82AB-76D68D255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3659188"/>
            <a:ext cx="2519362" cy="6096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ru-RU" altLang="ru-RU" b="1">
                <a:solidFill>
                  <a:srgbClr val="000000"/>
                </a:solidFill>
              </a:rPr>
              <a:t>преобразуем</a:t>
            </a:r>
            <a:endParaRPr kumimoji="0" lang="ru-RU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07557" name="AutoShape 4">
            <a:extLst>
              <a:ext uri="{FF2B5EF4-FFF2-40B4-BE49-F238E27FC236}">
                <a16:creationId xmlns:a16="http://schemas.microsoft.com/office/drawing/2014/main" xmlns="" id="{D78028B9-34B8-4849-88AF-AE3A5D80D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2250" y="4083050"/>
            <a:ext cx="2293938" cy="6096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ru-RU" altLang="ru-RU" b="1">
                <a:solidFill>
                  <a:srgbClr val="000000"/>
                </a:solidFill>
              </a:rPr>
              <a:t>сворачиваем</a:t>
            </a:r>
            <a:endParaRPr kumimoji="0" lang="ru-RU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07558" name="AutoShape 3">
            <a:extLst>
              <a:ext uri="{FF2B5EF4-FFF2-40B4-BE49-F238E27FC236}">
                <a16:creationId xmlns:a16="http://schemas.microsoft.com/office/drawing/2014/main" xmlns="" id="{813895FC-F55E-7C4B-941B-C2538E1DC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4162425"/>
            <a:ext cx="2703513" cy="6096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ru-RU" altLang="ru-RU" b="1">
                <a:solidFill>
                  <a:srgbClr val="000000"/>
                </a:solidFill>
              </a:rPr>
              <a:t>разворачиваем</a:t>
            </a:r>
            <a:endParaRPr kumimoji="0" lang="ru-RU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07559" name="AutoShape 5">
            <a:extLst>
              <a:ext uri="{FF2B5EF4-FFF2-40B4-BE49-F238E27FC236}">
                <a16:creationId xmlns:a16="http://schemas.microsoft.com/office/drawing/2014/main" xmlns="" id="{A5FCEDCC-54E0-474A-B9E0-390A3A29B857}"/>
              </a:ext>
            </a:extLst>
          </p:cNvPr>
          <p:cNvSpPr>
            <a:spLocks noChangeArrowheads="1"/>
          </p:cNvSpPr>
          <p:nvPr/>
        </p:nvSpPr>
        <p:spPr bwMode="auto">
          <a:xfrm rot="-2839024">
            <a:off x="5499894" y="1934369"/>
            <a:ext cx="976313" cy="365125"/>
          </a:xfrm>
          <a:prstGeom prst="rightArrow">
            <a:avLst>
              <a:gd name="adj1" fmla="val 50000"/>
              <a:gd name="adj2" fmla="val 6738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kumimoji="0" lang="ru-RU" altLang="ru-RU" sz="1800">
              <a:solidFill>
                <a:srgbClr val="000000"/>
              </a:solidFill>
            </a:endParaRPr>
          </a:p>
        </p:txBody>
      </p:sp>
      <p:sp>
        <p:nvSpPr>
          <p:cNvPr id="407560" name="AutoShape 7">
            <a:extLst>
              <a:ext uri="{FF2B5EF4-FFF2-40B4-BE49-F238E27FC236}">
                <a16:creationId xmlns:a16="http://schemas.microsoft.com/office/drawing/2014/main" xmlns="" id="{92F360D3-FFB9-EC4D-A6BA-BA3147BF4F5F}"/>
              </a:ext>
            </a:extLst>
          </p:cNvPr>
          <p:cNvSpPr>
            <a:spLocks noChangeArrowheads="1"/>
          </p:cNvSpPr>
          <p:nvPr/>
        </p:nvSpPr>
        <p:spPr bwMode="auto">
          <a:xfrm rot="5276780">
            <a:off x="4394994" y="3231356"/>
            <a:ext cx="490538" cy="365125"/>
          </a:xfrm>
          <a:prstGeom prst="rightArrow">
            <a:avLst>
              <a:gd name="adj1" fmla="val 50000"/>
              <a:gd name="adj2" fmla="val 3385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kumimoji="0" lang="ru-RU" altLang="ru-RU" sz="1800">
              <a:solidFill>
                <a:srgbClr val="000000"/>
              </a:solidFill>
            </a:endParaRPr>
          </a:p>
        </p:txBody>
      </p:sp>
      <p:sp>
        <p:nvSpPr>
          <p:cNvPr id="407561" name="AutoShape 6">
            <a:extLst>
              <a:ext uri="{FF2B5EF4-FFF2-40B4-BE49-F238E27FC236}">
                <a16:creationId xmlns:a16="http://schemas.microsoft.com/office/drawing/2014/main" xmlns="" id="{32C4FE95-6B5C-7F40-8CF0-8C534A5C12B9}"/>
              </a:ext>
            </a:extLst>
          </p:cNvPr>
          <p:cNvSpPr>
            <a:spLocks noChangeArrowheads="1"/>
          </p:cNvSpPr>
          <p:nvPr/>
        </p:nvSpPr>
        <p:spPr bwMode="auto">
          <a:xfrm rot="-8141177">
            <a:off x="3124200" y="1930400"/>
            <a:ext cx="984250" cy="361950"/>
          </a:xfrm>
          <a:prstGeom prst="rightArrow">
            <a:avLst>
              <a:gd name="adj1" fmla="val 50000"/>
              <a:gd name="adj2" fmla="val 6744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kumimoji="0" lang="ru-RU" altLang="ru-RU" sz="1800">
              <a:solidFill>
                <a:srgbClr val="000000"/>
              </a:solidFill>
            </a:endParaRPr>
          </a:p>
        </p:txBody>
      </p:sp>
      <p:pic>
        <p:nvPicPr>
          <p:cNvPr id="407562" name="Рисунок 2" descr="LOSS">
            <a:extLst>
              <a:ext uri="{FF2B5EF4-FFF2-40B4-BE49-F238E27FC236}">
                <a16:creationId xmlns:a16="http://schemas.microsoft.com/office/drawing/2014/main" xmlns="" id="{CD7B98E5-7953-9C46-9764-2524A4D99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0963" y="3784600"/>
            <a:ext cx="8001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7563" name="Рисунок 3" descr="PIECHART">
            <a:extLst>
              <a:ext uri="{FF2B5EF4-FFF2-40B4-BE49-F238E27FC236}">
                <a16:creationId xmlns:a16="http://schemas.microsoft.com/office/drawing/2014/main" xmlns="" id="{858A88D3-E556-E840-B82A-6254992B5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964" y="5021263"/>
            <a:ext cx="881062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7565" name="Рисунок 4" descr="PROFIT">
            <a:extLst>
              <a:ext uri="{FF2B5EF4-FFF2-40B4-BE49-F238E27FC236}">
                <a16:creationId xmlns:a16="http://schemas.microsoft.com/office/drawing/2014/main" xmlns="" id="{1BBECEE8-6FAA-FA4B-8FFC-5948DDCD2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6925" y="4586288"/>
            <a:ext cx="1144588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7566" name="Object 16">
            <a:extLst>
              <a:ext uri="{FF2B5EF4-FFF2-40B4-BE49-F238E27FC236}">
                <a16:creationId xmlns:a16="http://schemas.microsoft.com/office/drawing/2014/main" xmlns="" id="{3C07E37D-4F63-2C40-8031-AFED792140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57625" y="4649788"/>
          <a:ext cx="1444625" cy="143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Visio" r:id="rId6" imgW="18427700" imgH="18415000" progId="Visio.Drawing.11">
                  <p:embed/>
                </p:oleObj>
              </mc:Choice>
              <mc:Fallback>
                <p:oleObj name="Visio" r:id="rId6" imgW="18427700" imgH="18415000" progId="Visio.Drawing.11">
                  <p:embed/>
                  <p:pic>
                    <p:nvPicPr>
                      <p:cNvPr id="407566" name="Object 16">
                        <a:extLst>
                          <a:ext uri="{FF2B5EF4-FFF2-40B4-BE49-F238E27FC236}">
                            <a16:creationId xmlns:a16="http://schemas.microsoft.com/office/drawing/2014/main" xmlns="" id="{3C07E37D-4F63-2C40-8031-AFED792140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5" y="4649788"/>
                        <a:ext cx="1444625" cy="143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7567" name="AutoShape 14">
            <a:extLst>
              <a:ext uri="{FF2B5EF4-FFF2-40B4-BE49-F238E27FC236}">
                <a16:creationId xmlns:a16="http://schemas.microsoft.com/office/drawing/2014/main" xmlns="" id="{8E582D40-D453-4C44-96B3-F4D880335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6138" y="5189538"/>
            <a:ext cx="1331912" cy="390525"/>
          </a:xfrm>
          <a:prstGeom prst="rightArrow">
            <a:avLst>
              <a:gd name="adj1" fmla="val 50000"/>
              <a:gd name="adj2" fmla="val 8458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kumimoji="0" lang="ru-RU" altLang="ru-RU" sz="1800">
              <a:solidFill>
                <a:srgbClr val="000000"/>
              </a:solidFill>
            </a:endParaRPr>
          </a:p>
        </p:txBody>
      </p:sp>
      <p:sp>
        <p:nvSpPr>
          <p:cNvPr id="407568" name="AutoShape 15">
            <a:extLst>
              <a:ext uri="{FF2B5EF4-FFF2-40B4-BE49-F238E27FC236}">
                <a16:creationId xmlns:a16="http://schemas.microsoft.com/office/drawing/2014/main" xmlns="" id="{0920063B-BFB2-9E4A-A226-0B7ED6B83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9413" y="5189538"/>
            <a:ext cx="1331912" cy="390525"/>
          </a:xfrm>
          <a:prstGeom prst="rightArrow">
            <a:avLst>
              <a:gd name="adj1" fmla="val 50000"/>
              <a:gd name="adj2" fmla="val 8458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kumimoji="0" lang="ru-RU" altLang="ru-RU" sz="1800">
              <a:solidFill>
                <a:srgbClr val="000000"/>
              </a:solidFill>
            </a:endParaRPr>
          </a:p>
        </p:txBody>
      </p:sp>
      <p:sp>
        <p:nvSpPr>
          <p:cNvPr id="407569" name="Rectangle 17">
            <a:extLst>
              <a:ext uri="{FF2B5EF4-FFF2-40B4-BE49-F238E27FC236}">
                <a16:creationId xmlns:a16="http://schemas.microsoft.com/office/drawing/2014/main" xmlns="" id="{F18F75FE-3FCD-B241-BD9C-AD847D4D4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kumimoji="0" lang="ru-RU" altLang="ru-RU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CB47F3AC-DA56-7145-AB66-38A88838C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476250"/>
            <a:ext cx="6553200" cy="6121400"/>
          </a:xfrm>
          <a:prstGeom prst="ellipse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kumimoji="0" lang="ru-RU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A12969CE-D0E4-F442-B4D0-0EAAB65C6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33375"/>
            <a:ext cx="8569325" cy="79216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kumimoji="0" lang="ru-RU" altLang="ru-RU" sz="2800" b="1">
                <a:solidFill>
                  <a:srgbClr val="000000"/>
                </a:solidFill>
              </a:rPr>
              <a:t>Организуем, контролируем, оцениваем и т.д. </a:t>
            </a:r>
          </a:p>
        </p:txBody>
      </p:sp>
    </p:spTree>
    <p:extLst>
      <p:ext uri="{BB962C8B-B14F-4D97-AF65-F5344CB8AC3E}">
        <p14:creationId xmlns:p14="http://schemas.microsoft.com/office/powerpoint/2010/main" val="288403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54" grpId="0" animBg="1"/>
      <p:bldP spid="407555" grpId="0" animBg="1"/>
      <p:bldP spid="407556" grpId="0" animBg="1"/>
      <p:bldP spid="407557" grpId="0" animBg="1"/>
      <p:bldP spid="407558" grpId="0" animBg="1"/>
      <p:bldP spid="407559" grpId="0" animBg="1"/>
      <p:bldP spid="407560" grpId="0" animBg="1"/>
      <p:bldP spid="407561" grpId="0" animBg="1"/>
      <p:bldP spid="407567" grpId="0" animBg="1"/>
      <p:bldP spid="407568" grpId="0" animBg="1"/>
      <p:bldP spid="26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333" y="571500"/>
            <a:ext cx="8734778" cy="5713634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597888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7F55CC49-1926-0D46-A175-879A48D5B3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82" y="306860"/>
            <a:ext cx="4924510" cy="21370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F4338CF-E01D-1240-BC0B-CEFA190D37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178525"/>
            <a:ext cx="4496918" cy="47697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809489A-86A4-7F46-A5A5-B8D6EB218C3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262" y="3563379"/>
            <a:ext cx="4729475" cy="29331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60086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651" y="901700"/>
            <a:ext cx="6923315" cy="50419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146493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607" y="457200"/>
            <a:ext cx="5878284" cy="59436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597157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489" y="925689"/>
            <a:ext cx="4188178" cy="52197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889" y="389466"/>
            <a:ext cx="4246033" cy="4577644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9206663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222" y="152400"/>
            <a:ext cx="4277623" cy="605648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966" y="152400"/>
            <a:ext cx="4061134" cy="6056489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1810144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Прямоугольник 1"/>
          <p:cNvSpPr>
            <a:spLocks noChangeArrowheads="1"/>
          </p:cNvSpPr>
          <p:nvPr/>
        </p:nvSpPr>
        <p:spPr bwMode="auto">
          <a:xfrm>
            <a:off x="1254125" y="15346"/>
            <a:ext cx="7191375" cy="9540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FF0000"/>
                </a:solidFill>
                <a:latin typeface="Arial Narrow" charset="0"/>
                <a:ea typeface="Arial" charset="0"/>
                <a:cs typeface="Arial Narrow" charset="0"/>
              </a:rPr>
              <a:t>Метапредметный компонент </a:t>
            </a:r>
            <a:r>
              <a:rPr lang="ru-RU" sz="2800" b="1">
                <a:solidFill>
                  <a:prstClr val="black"/>
                </a:solidFill>
                <a:latin typeface="Arial Narrow" charset="0"/>
                <a:ea typeface="Arial" charset="0"/>
                <a:cs typeface="Arial Narrow" charset="0"/>
              </a:rPr>
              <a:t>в содержании предметного  учебного курса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9604" y="1356986"/>
            <a:ext cx="6932612" cy="5232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charset="0"/>
              <a:buChar char="ü"/>
            </a:pPr>
            <a:r>
              <a:rPr kumimoji="0" lang="ru-RU" sz="2800" b="1" dirty="0">
                <a:solidFill>
                  <a:prstClr val="black"/>
                </a:solidFill>
                <a:latin typeface="Arial Narrow" charset="0"/>
                <a:cs typeface="Arial Narrow" charset="0"/>
              </a:rPr>
              <a:t>Диагностические работы в формате ФГОС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889478" y="2120106"/>
            <a:ext cx="7254522" cy="9540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charset="0"/>
              <a:buChar char="ü"/>
            </a:pPr>
            <a:r>
              <a:rPr kumimoji="0" lang="ru-RU" sz="2800" b="1" dirty="0">
                <a:solidFill>
                  <a:prstClr val="black"/>
                </a:solidFill>
                <a:latin typeface="Arial Narrow" charset="0"/>
                <a:cs typeface="Arial Narrow" charset="0"/>
              </a:rPr>
              <a:t>Картотеки развивающих заданий в формате ФГОС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9604" y="3180458"/>
            <a:ext cx="7065962" cy="9540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charset="0"/>
              <a:buChar char="ü"/>
            </a:pPr>
            <a:r>
              <a:rPr kumimoji="0" lang="ru-RU" sz="2800" b="1" dirty="0">
                <a:solidFill>
                  <a:prstClr val="black"/>
                </a:solidFill>
                <a:latin typeface="Arial Narrow" charset="0"/>
                <a:cs typeface="Arial Narrow" charset="0"/>
              </a:rPr>
              <a:t>Проектная деятельность в рамках урочной деятельности  </a:t>
            </a:r>
          </a:p>
        </p:txBody>
      </p:sp>
      <p:pic>
        <p:nvPicPr>
          <p:cNvPr id="2" name="Изображение 1" descr="Без заголовка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4215" y="4303878"/>
            <a:ext cx="3556001" cy="255412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56855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3A379EF-861C-5347-A613-126484D60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304800"/>
            <a:ext cx="65151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2040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B013EF7-7AAD-4441-B318-7799FA75F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397" y="0"/>
            <a:ext cx="5867400" cy="2794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DB32C98-DC13-5844-8D70-60535A23B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2513226"/>
            <a:ext cx="5943600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3597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D7166E2-8B2F-AB42-BAFD-4D6C9144D45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1974"/>
            <a:ext cx="9144000" cy="669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06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Прямоугольник 1"/>
          <p:cNvSpPr>
            <a:spLocks noChangeArrowheads="1"/>
          </p:cNvSpPr>
          <p:nvPr/>
        </p:nvSpPr>
        <p:spPr bwMode="auto">
          <a:xfrm>
            <a:off x="163513" y="222250"/>
            <a:ext cx="882332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prstClr val="black"/>
                </a:solidFill>
                <a:latin typeface="Arial Narrow" charset="0"/>
                <a:ea typeface="Arial" charset="0"/>
                <a:cs typeface="Arial Narrow" charset="0"/>
              </a:rPr>
              <a:t>Метазнания </a:t>
            </a:r>
            <a:r>
              <a:rPr lang="ru-RU" sz="2800" b="1" i="1" dirty="0">
                <a:solidFill>
                  <a:srgbClr val="800000"/>
                </a:solidFill>
                <a:latin typeface="Arial Narrow" charset="0"/>
                <a:ea typeface="Arial" charset="0"/>
                <a:cs typeface="Arial Narrow" charset="0"/>
              </a:rPr>
              <a:t>- знания о знании, о том, как оно устроено и структурировано; знания о получении знаний, т.е. приёмы и методы познания (когнитивные умения)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solidFill>
                  <a:srgbClr val="800000"/>
                </a:solidFill>
                <a:latin typeface="Arial Narrow" charset="0"/>
                <a:ea typeface="Arial" charset="0"/>
                <a:cs typeface="Arial Narrow" charset="0"/>
              </a:rPr>
              <a:t>и знания о возможностях работы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solidFill>
                  <a:srgbClr val="800000"/>
                </a:solidFill>
                <a:latin typeface="Arial Narrow" charset="0"/>
                <a:ea typeface="Arial" charset="0"/>
                <a:cs typeface="Arial Narrow" charset="0"/>
              </a:rPr>
              <a:t>с предметными знаниями  </a:t>
            </a:r>
          </a:p>
        </p:txBody>
      </p:sp>
      <p:sp>
        <p:nvSpPr>
          <p:cNvPr id="111618" name="Прямоугольник 2"/>
          <p:cNvSpPr>
            <a:spLocks noChangeArrowheads="1"/>
          </p:cNvSpPr>
          <p:nvPr/>
        </p:nvSpPr>
        <p:spPr bwMode="auto">
          <a:xfrm>
            <a:off x="4094163" y="2841625"/>
            <a:ext cx="446405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000000"/>
                </a:solidFill>
                <a:latin typeface="Arial Narrow" charset="0"/>
                <a:ea typeface="Arial" charset="0"/>
                <a:cs typeface="Arial Narrow" charset="0"/>
              </a:rPr>
              <a:t>Метазнания, выступают как целостная картина мира с научной точки зрения, лежат в основе развития человека, превращая его из «знающего» в «думающего».</a:t>
            </a:r>
          </a:p>
        </p:txBody>
      </p:sp>
      <p:pic>
        <p:nvPicPr>
          <p:cNvPr id="111619" name="Изображение 3" descr="bFyqTMuObnbegsyFa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688" y="2991555"/>
            <a:ext cx="2408641" cy="3679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8942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Изображение 2" descr="лестниц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2267" y="628650"/>
            <a:ext cx="7097713" cy="473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2890838" y="106363"/>
            <a:ext cx="4445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>
                <a:solidFill>
                  <a:srgbClr val="800000"/>
                </a:solidFill>
              </a:rPr>
              <a:t>Спасибо за внимание!</a:t>
            </a:r>
          </a:p>
        </p:txBody>
      </p:sp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169332" y="5522383"/>
            <a:ext cx="897466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dirty="0">
                <a:solidFill>
                  <a:srgbClr val="800000"/>
                </a:solidFill>
              </a:rPr>
              <a:t>Галеева Н.Л., профессор кафедры УОС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dirty="0">
                <a:solidFill>
                  <a:srgbClr val="800000"/>
                </a:solidFill>
              </a:rPr>
              <a:t>им. Т.И. Шамовой, МПГУ</a:t>
            </a:r>
          </a:p>
        </p:txBody>
      </p:sp>
    </p:spTree>
    <p:extLst>
      <p:ext uri="{BB962C8B-B14F-4D97-AF65-F5344CB8AC3E}">
        <p14:creationId xmlns:p14="http://schemas.microsoft.com/office/powerpoint/2010/main" val="757780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17613"/>
            <a:ext cx="9144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2400" b="1" i="1" dirty="0">
              <a:solidFill>
                <a:prstClr val="black"/>
              </a:solidFill>
              <a:latin typeface="Arial Narrow"/>
              <a:ea typeface="Arial" charset="0"/>
              <a:cs typeface="Arial Narrow"/>
            </a:endParaRPr>
          </a:p>
          <a:p>
            <a:pPr marL="342900" indent="-342900">
              <a:buFont typeface="Wingdings" charset="2"/>
              <a:buChar char="ü"/>
              <a:defRPr/>
            </a:pPr>
            <a:r>
              <a:rPr lang="ru-RU" sz="2400" b="1" dirty="0">
                <a:solidFill>
                  <a:prstClr val="black"/>
                </a:solidFill>
                <a:latin typeface="Arial Narrow"/>
                <a:ea typeface="Arial" charset="0"/>
                <a:cs typeface="Arial Narrow"/>
              </a:rPr>
              <a:t>Самостоятельные учебные предметы в учебном плане -  </a:t>
            </a:r>
            <a:r>
              <a:rPr lang="ru-RU" sz="2400" b="1" dirty="0">
                <a:solidFill>
                  <a:srgbClr val="FF0000"/>
                </a:solidFill>
                <a:latin typeface="Arial Narrow"/>
                <a:ea typeface="Arial" charset="0"/>
                <a:cs typeface="Arial Narrow"/>
              </a:rPr>
              <a:t>МЕТАПРЕДМЕТЫ</a:t>
            </a:r>
            <a:r>
              <a:rPr lang="ru-RU" sz="2400" b="1" dirty="0">
                <a:solidFill>
                  <a:prstClr val="black"/>
                </a:solidFill>
                <a:latin typeface="Arial Narrow"/>
                <a:ea typeface="Arial" charset="0"/>
                <a:cs typeface="Arial Narrow"/>
              </a:rPr>
              <a:t>, цели которых для учащихся открыты и понятны.</a:t>
            </a:r>
          </a:p>
          <a:p>
            <a:pPr marL="342900" indent="-342900">
              <a:buFont typeface="Wingdings" charset="2"/>
              <a:buChar char="ü"/>
              <a:defRPr/>
            </a:pPr>
            <a:endParaRPr lang="ru-RU" sz="2400" b="1" dirty="0">
              <a:solidFill>
                <a:prstClr val="black"/>
              </a:solidFill>
              <a:latin typeface="Arial Narrow"/>
              <a:ea typeface="Arial" charset="0"/>
              <a:cs typeface="Arial Narrow"/>
            </a:endParaRPr>
          </a:p>
          <a:p>
            <a:pPr marL="342900" indent="-342900">
              <a:buFont typeface="Wingdings" charset="2"/>
              <a:buChar char="ü"/>
              <a:defRPr/>
            </a:pPr>
            <a:r>
              <a:rPr lang="ru-RU" sz="2400" b="1" dirty="0">
                <a:solidFill>
                  <a:srgbClr val="FF0000"/>
                </a:solidFill>
                <a:latin typeface="Arial Narrow"/>
                <a:ea typeface="Arial" charset="0"/>
                <a:cs typeface="Arial Narrow"/>
              </a:rPr>
              <a:t>МЕТАПРЕДМЕТНЫЙ КОМПОНЕНТ </a:t>
            </a:r>
            <a:r>
              <a:rPr lang="ru-RU" sz="2400" b="1" dirty="0">
                <a:solidFill>
                  <a:prstClr val="black"/>
                </a:solidFill>
                <a:latin typeface="Arial Narrow"/>
                <a:ea typeface="Arial" charset="0"/>
                <a:cs typeface="Arial Narrow"/>
              </a:rPr>
              <a:t>в содержании предметного  учебного курса – открытие для учащихся смысла форм, видов и приемов разнообразной учебной деятельности, целенаправленное обучение таким способам деятельности на материале изучаемого предмета.</a:t>
            </a:r>
          </a:p>
          <a:p>
            <a:pPr marL="342900" indent="-342900">
              <a:buFont typeface="Wingdings" charset="2"/>
              <a:buChar char="ü"/>
              <a:defRPr/>
            </a:pPr>
            <a:endParaRPr lang="ru-RU" sz="2400" b="1" dirty="0">
              <a:solidFill>
                <a:prstClr val="black"/>
              </a:solidFill>
              <a:latin typeface="Arial Narrow"/>
              <a:ea typeface="Arial" charset="0"/>
              <a:cs typeface="Arial Narrow"/>
            </a:endParaRPr>
          </a:p>
          <a:p>
            <a:pPr marL="342900" indent="-342900">
              <a:buFont typeface="Wingdings" charset="2"/>
              <a:buChar char="ü"/>
              <a:defRPr/>
            </a:pPr>
            <a:r>
              <a:rPr lang="ru-RU" sz="2400" b="1" dirty="0">
                <a:solidFill>
                  <a:prstClr val="black"/>
                </a:solidFill>
                <a:latin typeface="Arial Narrow"/>
                <a:ea typeface="Arial" charset="0"/>
                <a:cs typeface="Arial Narrow"/>
              </a:rPr>
              <a:t>Осознанный выбор содержания, видов и форм </a:t>
            </a:r>
            <a:r>
              <a:rPr lang="ru-RU" sz="2400" b="1" dirty="0">
                <a:solidFill>
                  <a:srgbClr val="FF0000"/>
                </a:solidFill>
                <a:latin typeface="Arial Narrow"/>
                <a:ea typeface="Arial" charset="0"/>
                <a:cs typeface="Arial Narrow"/>
              </a:rPr>
              <a:t>ВНЕУРОЧНОЙ ДЕЯТЕЛЬНОСТИ</a:t>
            </a:r>
            <a:r>
              <a:rPr lang="ru-RU" sz="2400" b="1" dirty="0">
                <a:solidFill>
                  <a:prstClr val="black"/>
                </a:solidFill>
                <a:latin typeface="Arial Narrow"/>
                <a:ea typeface="Arial" charset="0"/>
                <a:cs typeface="Arial Narrow"/>
              </a:rPr>
              <a:t> в соответствии с требованиями ФГОС к образовательным </a:t>
            </a:r>
            <a:r>
              <a:rPr lang="ru-RU" sz="2400" b="1" dirty="0">
                <a:solidFill>
                  <a:srgbClr val="FF0000"/>
                </a:solidFill>
                <a:latin typeface="Arial Narrow"/>
                <a:ea typeface="Arial" charset="0"/>
                <a:cs typeface="Arial Narrow"/>
              </a:rPr>
              <a:t>МЕТАПРЕДМЕТНЫМ</a:t>
            </a:r>
            <a:r>
              <a:rPr lang="ru-RU" sz="2400" b="1" dirty="0">
                <a:solidFill>
                  <a:prstClr val="black"/>
                </a:solidFill>
                <a:latin typeface="Arial Narrow"/>
                <a:ea typeface="Arial" charset="0"/>
                <a:cs typeface="Arial Narrow"/>
              </a:rPr>
              <a:t> результатам.</a:t>
            </a:r>
          </a:p>
          <a:p>
            <a:pPr>
              <a:defRPr/>
            </a:pPr>
            <a:endParaRPr lang="ru-RU" sz="2400" b="1" i="1" dirty="0">
              <a:solidFill>
                <a:prstClr val="black"/>
              </a:solidFill>
              <a:latin typeface="Arial Narrow"/>
              <a:ea typeface="Arial" charset="0"/>
              <a:cs typeface="Arial Narrow"/>
            </a:endParaRPr>
          </a:p>
        </p:txBody>
      </p:sp>
      <p:sp>
        <p:nvSpPr>
          <p:cNvPr id="112642" name="Прямоугольник 2"/>
          <p:cNvSpPr>
            <a:spLocks noChangeArrowheads="1"/>
          </p:cNvSpPr>
          <p:nvPr/>
        </p:nvSpPr>
        <p:spPr bwMode="auto">
          <a:xfrm>
            <a:off x="781050" y="0"/>
            <a:ext cx="77009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prstClr val="black"/>
                </a:solidFill>
                <a:latin typeface="Arial Narrow" charset="0"/>
                <a:ea typeface="Arial" charset="0"/>
                <a:cs typeface="Arial Narrow" charset="0"/>
              </a:rPr>
              <a:t>Принцип метапредметности можно реализовать в разных форматах:</a:t>
            </a:r>
          </a:p>
        </p:txBody>
      </p:sp>
    </p:spTree>
    <p:extLst>
      <p:ext uri="{BB962C8B-B14F-4D97-AF65-F5344CB8AC3E}">
        <p14:creationId xmlns:p14="http://schemas.microsoft.com/office/powerpoint/2010/main" val="1199866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Прямоугольник 1"/>
          <p:cNvSpPr>
            <a:spLocks noChangeArrowheads="1"/>
          </p:cNvSpPr>
          <p:nvPr/>
        </p:nvSpPr>
        <p:spPr bwMode="auto">
          <a:xfrm>
            <a:off x="0" y="280988"/>
            <a:ext cx="9143999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black"/>
                </a:solidFill>
                <a:latin typeface="Arial Narrow" charset="0"/>
                <a:ea typeface="Arial" charset="0"/>
                <a:cs typeface="Arial Narrow" charset="0"/>
              </a:rPr>
              <a:t>Самостоятельные учебные предметы в учебном плане -  </a:t>
            </a:r>
            <a:r>
              <a:rPr lang="ru-RU" sz="2400" b="1" dirty="0">
                <a:solidFill>
                  <a:srgbClr val="FF0000"/>
                </a:solidFill>
                <a:latin typeface="Arial Narrow" charset="0"/>
                <a:ea typeface="Arial" charset="0"/>
                <a:cs typeface="Arial Narrow" charset="0"/>
              </a:rPr>
              <a:t>МЕТАПРЕДМЕТЫ</a:t>
            </a:r>
            <a:r>
              <a:rPr lang="ru-RU" sz="2400" b="1" dirty="0">
                <a:solidFill>
                  <a:prstClr val="black"/>
                </a:solidFill>
                <a:latin typeface="Arial Narrow" charset="0"/>
                <a:ea typeface="Arial" charset="0"/>
                <a:cs typeface="Arial Narrow" charset="0"/>
              </a:rPr>
              <a:t>, цели которых для учащихся открыты и доступны: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04824" y="2555534"/>
            <a:ext cx="7635875" cy="1200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charset="0"/>
              <a:buChar char="q"/>
            </a:pPr>
            <a:r>
              <a:rPr kumimoji="0" lang="ru-RU" b="1" dirty="0">
                <a:solidFill>
                  <a:prstClr val="black"/>
                </a:solidFill>
                <a:latin typeface="Arial Narrow" charset="0"/>
                <a:cs typeface="Arial Narrow" charset="0"/>
              </a:rPr>
              <a:t>КУРСЫ, в целеполагании  которых акцентируются способы деятельности  = </a:t>
            </a:r>
            <a:r>
              <a:rPr kumimoji="0" lang="ru-RU" b="1" i="1" dirty="0">
                <a:solidFill>
                  <a:srgbClr val="C70000"/>
                </a:solidFill>
                <a:latin typeface="Arial Narrow" charset="0"/>
                <a:cs typeface="Arial Narrow" charset="0"/>
              </a:rPr>
              <a:t>УЧИМСЯ МЫСЛИТЬ</a:t>
            </a:r>
            <a:r>
              <a:rPr kumimoji="0" lang="ru-RU" b="1" dirty="0">
                <a:solidFill>
                  <a:prstClr val="black"/>
                </a:solidFill>
                <a:latin typeface="Arial Narrow" charset="0"/>
                <a:cs typeface="Arial Narrow" charset="0"/>
              </a:rPr>
              <a:t>, </a:t>
            </a:r>
            <a:r>
              <a:rPr kumimoji="0" lang="ru-RU" b="1" i="1" dirty="0">
                <a:solidFill>
                  <a:srgbClr val="C70000"/>
                </a:solidFill>
                <a:latin typeface="Arial Narrow" charset="0"/>
                <a:cs typeface="Arial Narrow" charset="0"/>
              </a:rPr>
              <a:t>ПРОЕКТИРОВАТЬ</a:t>
            </a:r>
            <a:r>
              <a:rPr kumimoji="0" lang="ru-RU" b="1" dirty="0">
                <a:solidFill>
                  <a:prstClr val="black"/>
                </a:solidFill>
                <a:latin typeface="Arial Narrow" charset="0"/>
                <a:cs typeface="Arial Narrow" charset="0"/>
              </a:rPr>
              <a:t> и др.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54174" y="3941202"/>
            <a:ext cx="6985000" cy="8302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charset="0"/>
              <a:buChar char="q"/>
            </a:pPr>
            <a:r>
              <a:rPr kumimoji="0" lang="ru-RU" b="1" dirty="0">
                <a:solidFill>
                  <a:prstClr val="black"/>
                </a:solidFill>
                <a:latin typeface="Arial Narrow" charset="0"/>
                <a:cs typeface="Arial Narrow" charset="0"/>
              </a:rPr>
              <a:t>КУРСЫ, в целеполагании  которых акцентируются метапонятия – </a:t>
            </a:r>
            <a:r>
              <a:rPr kumimoji="0" lang="ru-RU" b="1" i="1" dirty="0">
                <a:solidFill>
                  <a:srgbClr val="C70000"/>
                </a:solidFill>
                <a:latin typeface="Arial Narrow" charset="0"/>
                <a:cs typeface="Arial Narrow" charset="0"/>
              </a:rPr>
              <a:t>ЗНАК, ПРОБЛЕМА </a:t>
            </a:r>
            <a:r>
              <a:rPr kumimoji="0" lang="ru-RU" b="1" dirty="0">
                <a:solidFill>
                  <a:prstClr val="black"/>
                </a:solidFill>
                <a:latin typeface="Arial Narrow" charset="0"/>
                <a:cs typeface="Arial Narrow" charset="0"/>
              </a:rPr>
              <a:t>и т.д.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4824" y="5199234"/>
            <a:ext cx="8134350" cy="12003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charset="0"/>
              <a:buChar char="q"/>
            </a:pPr>
            <a:r>
              <a:rPr kumimoji="0" lang="ru-RU" b="1" dirty="0">
                <a:solidFill>
                  <a:prstClr val="black"/>
                </a:solidFill>
                <a:latin typeface="Arial Narrow" charset="0"/>
                <a:cs typeface="Arial Narrow" charset="0"/>
              </a:rPr>
              <a:t>КУРСЫ, реализующие м метапредметные и личностные образовательные результаты -  </a:t>
            </a:r>
            <a:r>
              <a:rPr kumimoji="0" lang="ru-RU" b="1" i="1" dirty="0">
                <a:solidFill>
                  <a:srgbClr val="C70000"/>
                </a:solidFill>
                <a:latin typeface="Arial Narrow" charset="0"/>
                <a:cs typeface="Arial Narrow" charset="0"/>
              </a:rPr>
              <a:t>МИР ЧЕЛОВЕКА, САМ СЕБЕ УЧИТЕЛЬ</a:t>
            </a:r>
          </a:p>
        </p:txBody>
      </p:sp>
    </p:spTree>
    <p:extLst>
      <p:ext uri="{BB962C8B-B14F-4D97-AF65-F5344CB8AC3E}">
        <p14:creationId xmlns:p14="http://schemas.microsoft.com/office/powerpoint/2010/main" val="372831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Прямоугольник 1"/>
          <p:cNvSpPr>
            <a:spLocks noChangeArrowheads="1"/>
          </p:cNvSpPr>
          <p:nvPr/>
        </p:nvSpPr>
        <p:spPr bwMode="auto">
          <a:xfrm>
            <a:off x="439739" y="354013"/>
            <a:ext cx="8407928" cy="9540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err="1">
                <a:solidFill>
                  <a:srgbClr val="FF0000"/>
                </a:solidFill>
                <a:latin typeface="Arial Narrow" charset="0"/>
                <a:ea typeface="Arial" charset="0"/>
                <a:cs typeface="Arial Narrow" charset="0"/>
              </a:rPr>
              <a:t>Метапредметный</a:t>
            </a:r>
            <a:r>
              <a:rPr lang="ru-RU" sz="2800" b="1" dirty="0">
                <a:solidFill>
                  <a:srgbClr val="FF0000"/>
                </a:solidFill>
                <a:latin typeface="Arial Narrow" charset="0"/>
                <a:ea typeface="Arial" charset="0"/>
                <a:cs typeface="Arial Narrow" charset="0"/>
              </a:rPr>
              <a:t> компонент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prstClr val="black"/>
                </a:solidFill>
                <a:latin typeface="Arial Narrow" charset="0"/>
                <a:ea typeface="Arial" charset="0"/>
                <a:cs typeface="Arial Narrow" charset="0"/>
              </a:rPr>
              <a:t>в содержании предметного  учебного курса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39738" y="2163108"/>
            <a:ext cx="6932612" cy="5232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charset="0"/>
              <a:buChar char="ü"/>
            </a:pPr>
            <a:r>
              <a:rPr kumimoji="0" lang="ru-RU" sz="2800" b="1" dirty="0">
                <a:solidFill>
                  <a:prstClr val="black"/>
                </a:solidFill>
                <a:latin typeface="Arial Narrow" charset="0"/>
                <a:cs typeface="Arial Narrow" charset="0"/>
              </a:rPr>
              <a:t>Диагностические работы в формате ФГОС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93145" y="3378994"/>
            <a:ext cx="7254522" cy="9540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charset="0"/>
              <a:buChar char="ü"/>
            </a:pPr>
            <a:r>
              <a:rPr kumimoji="0" lang="ru-RU" sz="2800" b="1" dirty="0">
                <a:solidFill>
                  <a:prstClr val="black"/>
                </a:solidFill>
                <a:latin typeface="Arial Narrow" charset="0"/>
                <a:cs typeface="Arial Narrow" charset="0"/>
              </a:rPr>
              <a:t>Картотеки развивающих заданий в формате ФГОС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7388" y="4976813"/>
            <a:ext cx="7065962" cy="9540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entury Gothic" charset="0"/>
                <a:ea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charset="0"/>
              <a:buChar char="ü"/>
            </a:pPr>
            <a:r>
              <a:rPr kumimoji="0" lang="ru-RU" sz="2800" b="1" dirty="0">
                <a:solidFill>
                  <a:prstClr val="black"/>
                </a:solidFill>
                <a:latin typeface="Arial Narrow" charset="0"/>
                <a:cs typeface="Arial Narrow" charset="0"/>
              </a:rPr>
              <a:t>Проектная деятельность в рамках урочной деятельности  </a:t>
            </a:r>
          </a:p>
        </p:txBody>
      </p:sp>
    </p:spTree>
    <p:extLst>
      <p:ext uri="{BB962C8B-B14F-4D97-AF65-F5344CB8AC3E}">
        <p14:creationId xmlns:p14="http://schemas.microsoft.com/office/powerpoint/2010/main" val="159267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Box 1"/>
          <p:cNvSpPr txBox="1">
            <a:spLocks noChangeArrowheads="1"/>
          </p:cNvSpPr>
          <p:nvPr/>
        </p:nvSpPr>
        <p:spPr bwMode="auto">
          <a:xfrm>
            <a:off x="0" y="928688"/>
            <a:ext cx="62865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3200" b="1" i="1">
                <a:latin typeface="Arial Narrow" charset="0"/>
              </a:rPr>
              <a:t>«Мы не говорим педагогам, поступайте так или иначе; </a:t>
            </a:r>
          </a:p>
          <a:p>
            <a:r>
              <a:rPr kumimoji="0" lang="ru-RU" sz="3200" b="1" i="1">
                <a:latin typeface="Arial Narrow" charset="0"/>
              </a:rPr>
              <a:t>мы говорим им: изучайте законы тех психологических явлений, </a:t>
            </a:r>
          </a:p>
          <a:p>
            <a:r>
              <a:rPr kumimoji="0" lang="ru-RU" sz="3200" b="1" i="1">
                <a:latin typeface="Arial Narrow" charset="0"/>
              </a:rPr>
              <a:t>которыми вы хотите управлять, </a:t>
            </a:r>
          </a:p>
          <a:p>
            <a:r>
              <a:rPr kumimoji="0" lang="ru-RU" sz="3200" b="1" i="1">
                <a:latin typeface="Arial Narrow" charset="0"/>
              </a:rPr>
              <a:t>и поступайте, соображаясь с этими законами и теми обстоятельствами, в которых вы хотите их приложить»</a:t>
            </a: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5100" y="0"/>
            <a:ext cx="262890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85813" y="5786438"/>
            <a:ext cx="80724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b="1">
                <a:latin typeface="Calibri" charset="0"/>
              </a:rPr>
              <a:t>К.Д.Ушинский Человек как предмет воспитания // Собр. Соч. в 11 т.- М., 1949. – Т.8.С.55</a:t>
            </a:r>
          </a:p>
        </p:txBody>
      </p:sp>
    </p:spTree>
    <p:extLst>
      <p:ext uri="{BB962C8B-B14F-4D97-AF65-F5344CB8AC3E}">
        <p14:creationId xmlns:p14="http://schemas.microsoft.com/office/powerpoint/2010/main" val="54928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1059" y="267012"/>
            <a:ext cx="7455647" cy="830997"/>
          </a:xfrm>
          <a:prstGeom prst="rect">
            <a:avLst/>
          </a:prstGeom>
          <a:solidFill>
            <a:srgbClr val="FFFFFF"/>
          </a:solidFill>
          <a:ln>
            <a:solidFill>
              <a:srgbClr val="00009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800000"/>
                </a:solidFill>
                <a:latin typeface="Calibri" charset="0"/>
              </a:rPr>
              <a:t>Праксиологическая  модель  внутренних ресурсов учебного успеха ученика </a:t>
            </a:r>
          </a:p>
        </p:txBody>
      </p:sp>
      <p:sp>
        <p:nvSpPr>
          <p:cNvPr id="15" name="Загнутый угол 14"/>
          <p:cNvSpPr/>
          <p:nvPr/>
        </p:nvSpPr>
        <p:spPr bwMode="auto">
          <a:xfrm>
            <a:off x="245051" y="1493367"/>
            <a:ext cx="1923868" cy="1811389"/>
          </a:xfrm>
          <a:prstGeom prst="foldedCorner">
            <a:avLst/>
          </a:prstGeom>
          <a:solidFill>
            <a:sysClr val="window" lastClr="FF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знаю</a:t>
            </a:r>
          </a:p>
        </p:txBody>
      </p:sp>
      <p:grpSp>
        <p:nvGrpSpPr>
          <p:cNvPr id="16" name="Группа 8"/>
          <p:cNvGrpSpPr>
            <a:grpSpLocks/>
          </p:cNvGrpSpPr>
          <p:nvPr/>
        </p:nvGrpSpPr>
        <p:grpSpPr bwMode="auto">
          <a:xfrm>
            <a:off x="2320742" y="1725354"/>
            <a:ext cx="5191161" cy="4643437"/>
            <a:chOff x="2928926" y="1643050"/>
            <a:chExt cx="3429024" cy="3357586"/>
          </a:xfrm>
        </p:grpSpPr>
        <p:pic>
          <p:nvPicPr>
            <p:cNvPr id="17" name="Picture 4" descr="D:\Все мамины документы\icon_e31619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750" y="2324100"/>
              <a:ext cx="2476500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Овал 17"/>
            <p:cNvSpPr/>
            <p:nvPr/>
          </p:nvSpPr>
          <p:spPr>
            <a:xfrm>
              <a:off x="2928926" y="1643050"/>
              <a:ext cx="3429024" cy="3357586"/>
            </a:xfrm>
            <a:prstGeom prst="ellipse">
              <a:avLst/>
            </a:prstGeom>
            <a:solidFill>
              <a:srgbClr val="4472C4">
                <a:alpha val="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9" name="Загнутый угол 18"/>
          <p:cNvSpPr/>
          <p:nvPr/>
        </p:nvSpPr>
        <p:spPr bwMode="auto">
          <a:xfrm>
            <a:off x="893201" y="4350594"/>
            <a:ext cx="2106019" cy="1891514"/>
          </a:xfrm>
          <a:prstGeom prst="foldedCorner">
            <a:avLst/>
          </a:prstGeom>
          <a:solidFill>
            <a:sysClr val="window" lastClr="FF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Arial"/>
                <a:ea typeface="+mn-ea"/>
                <a:cs typeface="+mn-cs"/>
              </a:rPr>
              <a:t>могу</a:t>
            </a:r>
          </a:p>
        </p:txBody>
      </p:sp>
      <p:sp>
        <p:nvSpPr>
          <p:cNvPr id="20" name="Загнутый угол 19"/>
          <p:cNvSpPr/>
          <p:nvPr/>
        </p:nvSpPr>
        <p:spPr bwMode="auto">
          <a:xfrm>
            <a:off x="7232466" y="1421933"/>
            <a:ext cx="1753423" cy="1752177"/>
          </a:xfrm>
          <a:prstGeom prst="foldedCorner">
            <a:avLst/>
          </a:prstGeom>
          <a:solidFill>
            <a:sysClr val="window" lastClr="FF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умею</a:t>
            </a:r>
          </a:p>
        </p:txBody>
      </p:sp>
      <p:sp>
        <p:nvSpPr>
          <p:cNvPr id="21" name="Выгнутая вниз стрелка 20"/>
          <p:cNvSpPr/>
          <p:nvPr/>
        </p:nvSpPr>
        <p:spPr bwMode="auto">
          <a:xfrm rot="9991828">
            <a:off x="3627911" y="2544090"/>
            <a:ext cx="4201032" cy="752495"/>
          </a:xfrm>
          <a:prstGeom prst="curvedUpArrow">
            <a:avLst>
              <a:gd name="adj1" fmla="val 63202"/>
              <a:gd name="adj2" fmla="val 40846"/>
              <a:gd name="adj3" fmla="val 74004"/>
            </a:avLst>
          </a:prstGeom>
          <a:solidFill>
            <a:sysClr val="window" lastClr="FF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 bwMode="auto">
          <a:xfrm>
            <a:off x="8061470" y="4409236"/>
            <a:ext cx="1238281" cy="156964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9600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?</a:t>
            </a:r>
          </a:p>
        </p:txBody>
      </p:sp>
      <p:sp>
        <p:nvSpPr>
          <p:cNvPr id="23" name="Загнутый угол 22"/>
          <p:cNvSpPr/>
          <p:nvPr/>
        </p:nvSpPr>
        <p:spPr bwMode="auto">
          <a:xfrm>
            <a:off x="7013139" y="4735576"/>
            <a:ext cx="2001146" cy="1815852"/>
          </a:xfrm>
          <a:prstGeom prst="foldedCorner">
            <a:avLst/>
          </a:prstGeom>
          <a:solidFill>
            <a:srgbClr val="FF9966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0" cap="none" spc="50" normalizeH="0" baseline="0" noProof="0" dirty="0">
              <a:ln w="11430">
                <a:solidFill>
                  <a:sysClr val="windowText" lastClr="000000"/>
                </a:solidFill>
              </a:ln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50" normalizeH="0" baseline="0" noProof="0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хочу</a:t>
            </a:r>
          </a:p>
        </p:txBody>
      </p:sp>
      <p:sp>
        <p:nvSpPr>
          <p:cNvPr id="24" name="Выгнутая вниз стрелка 23"/>
          <p:cNvSpPr/>
          <p:nvPr/>
        </p:nvSpPr>
        <p:spPr bwMode="auto">
          <a:xfrm rot="11331471">
            <a:off x="5316339" y="4031542"/>
            <a:ext cx="2940504" cy="672720"/>
          </a:xfrm>
          <a:prstGeom prst="curvedUpArrow">
            <a:avLst>
              <a:gd name="adj1" fmla="val 27749"/>
              <a:gd name="adj2" fmla="val 70583"/>
              <a:gd name="adj3" fmla="val 58621"/>
            </a:avLst>
          </a:prstGeom>
          <a:solidFill>
            <a:srgbClr val="FF000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Выгнутая вверх стрелка 24"/>
          <p:cNvSpPr/>
          <p:nvPr/>
        </p:nvSpPr>
        <p:spPr bwMode="auto">
          <a:xfrm rot="396274">
            <a:off x="751217" y="2767484"/>
            <a:ext cx="3308267" cy="634107"/>
          </a:xfrm>
          <a:prstGeom prst="curvedDownArrow">
            <a:avLst>
              <a:gd name="adj1" fmla="val 35201"/>
              <a:gd name="adj2" fmla="val 84028"/>
              <a:gd name="adj3" fmla="val 44949"/>
            </a:avLst>
          </a:prstGeom>
          <a:solidFill>
            <a:sysClr val="window" lastClr="FF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Выгнутая вверх стрелка 25"/>
          <p:cNvSpPr/>
          <p:nvPr/>
        </p:nvSpPr>
        <p:spPr bwMode="auto">
          <a:xfrm rot="20381077">
            <a:off x="935770" y="3546896"/>
            <a:ext cx="3308267" cy="634107"/>
          </a:xfrm>
          <a:prstGeom prst="curvedDownArrow">
            <a:avLst>
              <a:gd name="adj1" fmla="val 35201"/>
              <a:gd name="adj2" fmla="val 84028"/>
              <a:gd name="adj3" fmla="val 44949"/>
            </a:avLst>
          </a:prstGeom>
          <a:solidFill>
            <a:sysClr val="window" lastClr="FF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585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  <p:bldP spid="21" grpId="0" animBg="1"/>
      <p:bldP spid="22" grpId="0"/>
      <p:bldP spid="23" grpId="0" animBg="1"/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071563" y="0"/>
            <a:ext cx="7072312" cy="1714500"/>
          </a:xfrm>
          <a:prstGeom prst="horizontalScroll">
            <a:avLst>
              <a:gd name="adj" fmla="val 2500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>
                <a:solidFill>
                  <a:srgbClr val="000000"/>
                </a:solidFill>
                <a:latin typeface="Arial" charset="0"/>
                <a:ea typeface="Arial" charset="0"/>
              </a:rPr>
              <a:t>Ресурсы реализации требований ФГОС к образовательным  результатам</a:t>
            </a:r>
          </a:p>
        </p:txBody>
      </p:sp>
      <p:sp>
        <p:nvSpPr>
          <p:cNvPr id="3" name="Стрелка вправо 2"/>
          <p:cNvSpPr/>
          <p:nvPr/>
        </p:nvSpPr>
        <p:spPr>
          <a:xfrm rot="7884307">
            <a:off x="1796256" y="1815307"/>
            <a:ext cx="1571625" cy="35718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ru-RU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Стрелка вправо 3"/>
          <p:cNvSpPr/>
          <p:nvPr/>
        </p:nvSpPr>
        <p:spPr>
          <a:xfrm rot="3001517">
            <a:off x="5428456" y="1824832"/>
            <a:ext cx="1571625" cy="35718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ru-RU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 rot="-3062663">
            <a:off x="2170907" y="1856581"/>
            <a:ext cx="17145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>
                <a:solidFill>
                  <a:srgbClr val="000000"/>
                </a:solidFill>
              </a:rPr>
              <a:t>ученика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 rot="3090031">
            <a:off x="5024438" y="2000250"/>
            <a:ext cx="171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>
                <a:solidFill>
                  <a:srgbClr val="000000"/>
                </a:solidFill>
              </a:rPr>
              <a:t>учителя</a:t>
            </a:r>
          </a:p>
        </p:txBody>
      </p:sp>
      <p:grpSp>
        <p:nvGrpSpPr>
          <p:cNvPr id="5" name="Группа 8"/>
          <p:cNvGrpSpPr>
            <a:grpSpLocks/>
          </p:cNvGrpSpPr>
          <p:nvPr/>
        </p:nvGrpSpPr>
        <p:grpSpPr bwMode="auto">
          <a:xfrm>
            <a:off x="428625" y="2786063"/>
            <a:ext cx="2214563" cy="2214562"/>
            <a:chOff x="2928926" y="1643050"/>
            <a:chExt cx="3429024" cy="3357586"/>
          </a:xfrm>
        </p:grpSpPr>
        <p:pic>
          <p:nvPicPr>
            <p:cNvPr id="85007" name="Picture 4" descr="D:\Все мамины документы\icon_e31619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750" y="2324100"/>
              <a:ext cx="2476500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Овал 10"/>
            <p:cNvSpPr/>
            <p:nvPr/>
          </p:nvSpPr>
          <p:spPr>
            <a:xfrm>
              <a:off x="2928926" y="1643050"/>
              <a:ext cx="3429024" cy="3357586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ru-RU" sz="2400">
                <a:solidFill>
                  <a:srgbClr val="FFFFFF"/>
                </a:solidFill>
                <a:latin typeface="Century Gothic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858000" y="2071688"/>
            <a:ext cx="2071688" cy="8302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Arial" charset="0"/>
              </a:rPr>
              <a:t>Содержание предмета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786563" y="3071813"/>
            <a:ext cx="2143125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C7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Arial" charset="0"/>
                <a:cs typeface="Arial" charset="0"/>
              </a:rPr>
              <a:t>Формы и виды  учебной деятельности </a:t>
            </a:r>
            <a:r>
              <a:rPr lang="ru-RU" sz="2400" b="1" u="sng" dirty="0">
                <a:solidFill>
                  <a:srgbClr val="C7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Arial" charset="0"/>
                <a:cs typeface="Arial" charset="0"/>
              </a:rPr>
              <a:t>ученика</a:t>
            </a:r>
            <a:endParaRPr lang="ru-RU" sz="2400" b="1" dirty="0">
              <a:solidFill>
                <a:srgbClr val="C7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ea typeface="Arial" charset="0"/>
              <a:cs typeface="Arial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57688" y="2786063"/>
            <a:ext cx="2357437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Arial" charset="0"/>
                <a:cs typeface="Arial" charset="0"/>
              </a:rPr>
              <a:t>Стиль и способы педагогической коммуникации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786313" y="4214813"/>
            <a:ext cx="1928812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Arial" charset="0"/>
                <a:cs typeface="Arial" charset="0"/>
              </a:rPr>
              <a:t>Методики и технологии обучения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786563" y="5000625"/>
            <a:ext cx="214312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Arial" charset="0"/>
                <a:cs typeface="Arial" charset="0"/>
              </a:rPr>
              <a:t>Материально-техническое оснащение</a:t>
            </a:r>
          </a:p>
        </p:txBody>
      </p:sp>
      <p:sp>
        <p:nvSpPr>
          <p:cNvPr id="17" name="Левая фигурная скобка 16"/>
          <p:cNvSpPr>
            <a:spLocks/>
          </p:cNvSpPr>
          <p:nvPr/>
        </p:nvSpPr>
        <p:spPr bwMode="auto">
          <a:xfrm>
            <a:off x="3571875" y="1928813"/>
            <a:ext cx="571500" cy="4071937"/>
          </a:xfrm>
          <a:prstGeom prst="leftBrace">
            <a:avLst>
              <a:gd name="adj1" fmla="val 108326"/>
              <a:gd name="adj2" fmla="val 50000"/>
            </a:avLst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ru-RU">
              <a:solidFill>
                <a:srgbClr val="000000"/>
              </a:solidFill>
              <a:latin typeface="Arial"/>
              <a:ea typeface="Arial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1951832" y="3701256"/>
            <a:ext cx="4640262" cy="5238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Компетентность учителя</a:t>
            </a:r>
          </a:p>
        </p:txBody>
      </p:sp>
      <p:sp>
        <p:nvSpPr>
          <p:cNvPr id="20" name="Штриховая стрелка вправо 19"/>
          <p:cNvSpPr/>
          <p:nvPr/>
        </p:nvSpPr>
        <p:spPr>
          <a:xfrm rot="10800000">
            <a:off x="2357438" y="3643313"/>
            <a:ext cx="1071562" cy="571500"/>
          </a:xfrm>
          <a:prstGeom prst="stripedRightArrow">
            <a:avLst>
              <a:gd name="adj1" fmla="val 60000"/>
              <a:gd name="adj2" fmla="val 3250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ru-RU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798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  <p:bldP spid="8" grpId="0"/>
      <p:bldP spid="12" grpId="0"/>
      <p:bldP spid="13" grpId="0"/>
      <p:bldP spid="14" grpId="0"/>
      <p:bldP spid="15" grpId="0"/>
      <p:bldP spid="16" grpId="0"/>
      <p:bldP spid="17" grpId="0" animBg="1"/>
      <p:bldP spid="19" grpId="0"/>
      <p:bldP spid="19" grpId="1"/>
    </p:bld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тека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B2B2B2"/>
            </a:gs>
            <a:gs pos="50000">
              <a:srgbClr val="FFFFCC"/>
            </a:gs>
            <a:gs pos="100000">
              <a:srgbClr val="B2B2B2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B2B2B2"/>
            </a:gs>
            <a:gs pos="50000">
              <a:srgbClr val="FFFFCC"/>
            </a:gs>
            <a:gs pos="100000">
              <a:srgbClr val="B2B2B2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0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773</Words>
  <Application>Microsoft Office PowerPoint</Application>
  <PresentationFormat>Экран (4:3)</PresentationFormat>
  <Paragraphs>188</Paragraphs>
  <Slides>30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8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9" baseType="lpstr">
      <vt:lpstr>Тема Office</vt:lpstr>
      <vt:lpstr>4_Тема Office</vt:lpstr>
      <vt:lpstr>Край</vt:lpstr>
      <vt:lpstr>5_Тема Office</vt:lpstr>
      <vt:lpstr>1_Край</vt:lpstr>
      <vt:lpstr>Оформление по умолчанию</vt:lpstr>
      <vt:lpstr>4_Оформление по умолчанию</vt:lpstr>
      <vt:lpstr>10_Оформление по умолчанию</vt:lpstr>
      <vt:lpstr>Visio</vt:lpstr>
      <vt:lpstr>«Метапредметные  результаты  в начальной школе  как основа формирования функциональной грамотности»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MacBook</dc:creator>
  <cp:lastModifiedBy>Анастасия Черепнева</cp:lastModifiedBy>
  <cp:revision>35</cp:revision>
  <dcterms:created xsi:type="dcterms:W3CDTF">2018-10-28T06:15:06Z</dcterms:created>
  <dcterms:modified xsi:type="dcterms:W3CDTF">2019-10-10T10:56:15Z</dcterms:modified>
</cp:coreProperties>
</file>