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72" r:id="rId2"/>
    <p:sldId id="447" r:id="rId3"/>
    <p:sldId id="448" r:id="rId4"/>
    <p:sldId id="439" r:id="rId5"/>
    <p:sldId id="450" r:id="rId6"/>
    <p:sldId id="451" r:id="rId7"/>
    <p:sldId id="465" r:id="rId8"/>
    <p:sldId id="452" r:id="rId9"/>
    <p:sldId id="459" r:id="rId10"/>
    <p:sldId id="453" r:id="rId11"/>
    <p:sldId id="455" r:id="rId12"/>
    <p:sldId id="456" r:id="rId13"/>
    <p:sldId id="461" r:id="rId14"/>
    <p:sldId id="462" r:id="rId15"/>
    <p:sldId id="463" r:id="rId16"/>
    <p:sldId id="460" r:id="rId17"/>
    <p:sldId id="457" r:id="rId18"/>
    <p:sldId id="464" r:id="rId19"/>
    <p:sldId id="466" r:id="rId20"/>
    <p:sldId id="442" r:id="rId21"/>
    <p:sldId id="458" r:id="rId22"/>
    <p:sldId id="443" r:id="rId23"/>
    <p:sldId id="44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75"/>
    <p:restoredTop sz="93763"/>
  </p:normalViewPr>
  <p:slideViewPr>
    <p:cSldViewPr snapToGrid="0" snapToObjects="1">
      <p:cViewPr>
        <p:scale>
          <a:sx n="81" d="100"/>
          <a:sy n="81" d="100"/>
        </p:scale>
        <p:origin x="-450" y="-4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E250D-1DEE-2D4D-98F6-93B35280048A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905A8-70AF-B842-BAF0-C4F4BE7C8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987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957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4 // Стр. 74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384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</a:t>
            </a:r>
            <a:r>
              <a:rPr lang="ru-RU" baseline="0" dirty="0" smtClean="0"/>
              <a:t> 5 // стр. 33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858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</a:t>
            </a:r>
            <a:r>
              <a:rPr lang="en-US" dirty="0" smtClean="0"/>
              <a:t> 5 //</a:t>
            </a:r>
            <a:r>
              <a:rPr lang="ru-RU" dirty="0" smtClean="0"/>
              <a:t> Стр. 34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9958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</a:t>
            </a:r>
            <a:r>
              <a:rPr lang="ru-RU" baseline="0" dirty="0" smtClean="0"/>
              <a:t> 5 // стр. 34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9362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</a:t>
            </a:r>
            <a:r>
              <a:rPr lang="ru-RU" baseline="0" dirty="0" smtClean="0"/>
              <a:t> 6 // стр. 38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3480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</a:t>
            </a:r>
            <a:r>
              <a:rPr lang="ru-RU" baseline="0" dirty="0" smtClean="0"/>
              <a:t> </a:t>
            </a:r>
            <a:r>
              <a:rPr lang="en-US" baseline="0" dirty="0" smtClean="0"/>
              <a:t>7</a:t>
            </a:r>
            <a:r>
              <a:rPr lang="ru-RU" baseline="0" dirty="0" smtClean="0"/>
              <a:t> // стр. </a:t>
            </a:r>
            <a:r>
              <a:rPr lang="en-US" baseline="0" dirty="0" smtClean="0"/>
              <a:t>72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8191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7 // стр. 72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1731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</a:t>
            </a:r>
            <a:r>
              <a:rPr lang="ru-RU" baseline="0" dirty="0" smtClean="0"/>
              <a:t> 8 // стр. 43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552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</a:t>
            </a:r>
            <a:r>
              <a:rPr lang="ru-RU" baseline="0" dirty="0" smtClean="0"/>
              <a:t> 9 // стр. 72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0682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1AD54-6513-0B41-89B8-F6E42C4F1FA3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787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2204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1AD54-6513-0B41-89B8-F6E42C4F1FA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70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1AD54-6513-0B41-89B8-F6E42C4F1FA3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3028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729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358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Введение.</a:t>
            </a:r>
            <a:r>
              <a:rPr lang="ru-RU" baseline="0" dirty="0" smtClean="0"/>
              <a:t> </a:t>
            </a:r>
            <a:r>
              <a:rPr lang="ru-RU" dirty="0" smtClean="0"/>
              <a:t>Стр. 33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925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1</a:t>
            </a:r>
            <a:r>
              <a:rPr lang="ru-RU" baseline="0" dirty="0" smtClean="0"/>
              <a:t> // </a:t>
            </a:r>
            <a:r>
              <a:rPr lang="ru-RU" dirty="0" smtClean="0"/>
              <a:t>Стр.</a:t>
            </a:r>
            <a:r>
              <a:rPr lang="ru-RU" baseline="0" dirty="0" smtClean="0"/>
              <a:t> 40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73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1 // Стр. 41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439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</a:t>
            </a:r>
            <a:r>
              <a:rPr lang="en-US" dirty="0" smtClean="0"/>
              <a:t>2</a:t>
            </a:r>
            <a:r>
              <a:rPr lang="ru-RU" dirty="0" smtClean="0"/>
              <a:t> // Стр. </a:t>
            </a:r>
            <a:r>
              <a:rPr lang="en-US" dirty="0" smtClean="0"/>
              <a:t>37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576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</a:t>
            </a:r>
            <a:r>
              <a:rPr lang="ru-RU" baseline="0" dirty="0" smtClean="0"/>
              <a:t> 2 // Стр. 38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384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</a:t>
            </a:r>
            <a:r>
              <a:rPr lang="ru-RU" baseline="0" dirty="0" smtClean="0"/>
              <a:t> 3 // Стр. 78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621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2/8/2018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2/8/2018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2/8/2018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2/8/2018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2/8/2018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2/8/2018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с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2/8/2018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2/8/2018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2/8/2018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6298406" y="446484"/>
            <a:ext cx="5000625" cy="577750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92969" y="446484"/>
            <a:ext cx="5000625" cy="2803922"/>
          </a:xfrm>
          <a:prstGeom prst="rect">
            <a:avLst/>
          </a:prstGeom>
        </p:spPr>
        <p:txBody>
          <a:bodyPr anchor="b"/>
          <a:lstStyle>
            <a:lvl1pPr>
              <a:defRPr sz="4219"/>
            </a:lvl1pPr>
          </a:lstStyle>
          <a:p>
            <a:r>
              <a:t>Текст заголовка</a:t>
            </a:r>
          </a:p>
        </p:txBody>
      </p:sp>
      <p:sp>
        <p:nvSpPr>
          <p:cNvPr id="4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92969" y="3321844"/>
            <a:ext cx="5000625" cy="289321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160729" algn="ctr">
              <a:spcBef>
                <a:spcPts val="0"/>
              </a:spcBef>
              <a:buSzTx/>
              <a:buNone/>
              <a:defRPr sz="2601"/>
            </a:lvl2pPr>
            <a:lvl3pPr marL="0" indent="321457" algn="ctr">
              <a:spcBef>
                <a:spcPts val="0"/>
              </a:spcBef>
              <a:buSzTx/>
              <a:buNone/>
              <a:defRPr sz="2601"/>
            </a:lvl3pPr>
            <a:lvl4pPr marL="0" indent="482186" algn="ctr">
              <a:spcBef>
                <a:spcPts val="0"/>
              </a:spcBef>
              <a:buSzTx/>
              <a:buNone/>
              <a:defRPr sz="2601"/>
            </a:lvl4pPr>
            <a:lvl5pPr marL="0" indent="642915" algn="ctr">
              <a:spcBef>
                <a:spcPts val="0"/>
              </a:spcBef>
              <a:buSzTx/>
              <a:buNone/>
              <a:defRPr sz="260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977890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2/8/2018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2/8/2018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2/8/2018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2/8/2018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2/8/2018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2/8/2018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2/8/2018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2/8/2018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2/8/2018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70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&#1074;&#1077;&#1073;&#1080;&#1085;&#1072;&#1088;&#1099;.1&#1089;&#1077;&#1085;&#1090;&#1103;&#1073;&#1088;&#1103;.&#1088;&#1092;/&#1087;&#1077;&#1076;&#1072;&#1075;&#1086;&#1075;&#1080;&#1082;&#1072;-&#1076;&#1083;&#1103;-&#1074;&#1089;&#1077;&#1093;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GhdhjnY0W-Oa3C2SkqKYSwn2aCN5BaB7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24.ru/product/pedagogika-dlya-vsekh-1827352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www.youtube.com/playlist?list=PLGhdhjnY0W-Oa3C2SkqKYSwn2aCN5BaB7" TargetMode="External"/><Relationship Id="rId4" Type="http://schemas.openxmlformats.org/officeDocument/2006/relationships/hyperlink" Target="https://www.ozon.ru/context/detail/id/143470517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51702" y="770072"/>
            <a:ext cx="2611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</a:rPr>
              <a:t>7 февраля 2018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1702" y="1938107"/>
            <a:ext cx="6512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Соловейчиковские</a:t>
            </a:r>
            <a:r>
              <a:rPr lang="ru-RU" sz="2400" b="1" dirty="0" smtClean="0"/>
              <a:t> чтения</a:t>
            </a:r>
          </a:p>
          <a:p>
            <a:endParaRPr lang="ru-RU" sz="36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u-RU" sz="4800" b="1" dirty="0" smtClean="0">
                <a:solidFill>
                  <a:srgbClr val="FFC000"/>
                </a:solidFill>
              </a:rPr>
              <a:t>Педагогика для всех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19158" y="3801556"/>
            <a:ext cx="210987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Встреча </a:t>
            </a:r>
            <a:r>
              <a:rPr lang="ru-RU" sz="8800" b="1" dirty="0"/>
              <a:t>2</a:t>
            </a:r>
            <a:endParaRPr lang="ru-RU" sz="28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89" y="414327"/>
            <a:ext cx="4348332" cy="60539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19158" y="5821924"/>
            <a:ext cx="6539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Обсуждение книги Симона Соловейчика </a:t>
            </a:r>
          </a:p>
          <a:p>
            <a:r>
              <a:rPr lang="ru-RU" b="1" dirty="0" smtClean="0"/>
              <a:t>«Педагогика для всех», книга 1, глава 1, параграфы с 11 по 39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183525" y="3221301"/>
            <a:ext cx="12074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b="1" dirty="0"/>
              <a:t>2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6725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9" y="2869941"/>
            <a:ext cx="8763701" cy="22265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3200" b="1" dirty="0"/>
              <a:t>О</a:t>
            </a:r>
            <a:r>
              <a:rPr lang="ru-RU" sz="3200" b="1" dirty="0" smtClean="0"/>
              <a:t>тметим </a:t>
            </a:r>
            <a:r>
              <a:rPr lang="ru-RU" sz="3200" b="1" dirty="0"/>
              <a:t>первое и, видимо, общее свойство </a:t>
            </a:r>
            <a:r>
              <a:rPr lang="ru-RU" sz="3200" b="1" dirty="0" smtClean="0"/>
              <a:t>всех духовных </a:t>
            </a:r>
            <a:r>
              <a:rPr lang="ru-RU" sz="3200" b="1" dirty="0"/>
              <a:t>процессов: здесь противоречия не имеют </a:t>
            </a:r>
            <a:r>
              <a:rPr lang="ru-RU" sz="3200" b="1" dirty="0" smtClean="0"/>
              <a:t>разрешения</a:t>
            </a:r>
            <a:r>
              <a:rPr lang="ru-RU" sz="3200" b="1" dirty="0"/>
              <a:t>. Выбрать «то» или «это» нельзя, должно быть сразу и </a:t>
            </a:r>
            <a:r>
              <a:rPr lang="ru-RU" sz="3200" b="1" dirty="0" smtClean="0"/>
              <a:t>то и </a:t>
            </a:r>
            <a:r>
              <a:rPr lang="ru-RU" sz="3200" b="1" dirty="0"/>
              <a:t>это.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1.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для человека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1.  Цели воспитания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958327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9" y="2661919"/>
            <a:ext cx="9068501" cy="28421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2800" b="1" dirty="0"/>
              <a:t>Без высоких </a:t>
            </a:r>
            <a:r>
              <a:rPr lang="ru-RU" sz="2800" b="1" dirty="0" smtClean="0"/>
              <a:t>слов </a:t>
            </a:r>
            <a:r>
              <a:rPr lang="ru-RU" sz="2800" b="1" dirty="0"/>
              <a:t>– </a:t>
            </a:r>
            <a:r>
              <a:rPr lang="ru-RU" sz="2800" b="1" dirty="0" smtClean="0"/>
              <a:t>совесть</a:t>
            </a:r>
            <a:r>
              <a:rPr lang="ru-RU" sz="2800" b="1" dirty="0"/>
              <a:t>, правда, честь, свобода, сердце, радость, счастье, красота, добро, вера, надежда, любовь, справедливость, нравственность, долг, дух, душа и </a:t>
            </a:r>
            <a:r>
              <a:rPr lang="ru-RU" sz="2800" b="1" dirty="0" smtClean="0"/>
              <a:t>духовность </a:t>
            </a:r>
            <a:r>
              <a:rPr lang="ru-RU" sz="2800" b="1" dirty="0"/>
              <a:t>– нам не справиться с детьми. В высоких словах может содержаться ложь, но без них все оборачивается ложью неминуемо.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1.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для человека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1.  Цели воспитания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896541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9" y="2562763"/>
            <a:ext cx="8813577" cy="27190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3200" b="1" dirty="0"/>
              <a:t>Говорится: видимо-невидимо...</a:t>
            </a:r>
          </a:p>
          <a:p>
            <a:r>
              <a:rPr lang="ru-RU" sz="3200" b="1" dirty="0"/>
              <a:t>В воспитании детей всё видимо — и невидимо. Но пока </a:t>
            </a:r>
            <a:r>
              <a:rPr lang="ru-RU" sz="3200" b="1" dirty="0" smtClean="0"/>
              <a:t>мы</a:t>
            </a:r>
            <a:r>
              <a:rPr lang="en-US" sz="3200" b="1" dirty="0" smtClean="0"/>
              <a:t> </a:t>
            </a:r>
            <a:r>
              <a:rPr lang="ru-RU" sz="3200" b="1" dirty="0" smtClean="0"/>
              <a:t>пытаемся </a:t>
            </a:r>
            <a:r>
              <a:rPr lang="ru-RU" sz="3200" b="1" dirty="0"/>
              <a:t>рассуждать и действовать на уровне видимого, </a:t>
            </a:r>
            <a:r>
              <a:rPr lang="ru-RU" sz="3200" b="1" dirty="0" smtClean="0"/>
              <a:t>ничего </a:t>
            </a:r>
            <a:r>
              <a:rPr lang="ru-RU" sz="3200" b="1" dirty="0"/>
              <a:t>не получается, и мы даже не можем понять </a:t>
            </a:r>
            <a:r>
              <a:rPr lang="ru-RU" sz="3200" b="1" dirty="0" smtClean="0"/>
              <a:t>отчего.</a:t>
            </a:r>
            <a:r>
              <a:rPr lang="en-US" sz="3200" b="1" dirty="0" smtClean="0"/>
              <a:t> 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1.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для человека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1.  Цели воспитания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907790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40" y="2808984"/>
            <a:ext cx="8414566" cy="22265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3200" b="1" dirty="0" smtClean="0"/>
              <a:t>Займемся непривычными </a:t>
            </a:r>
            <a:r>
              <a:rPr lang="ru-RU" sz="3200" b="1" dirty="0"/>
              <a:t>нам явлениями, невидимыми, </a:t>
            </a:r>
            <a:r>
              <a:rPr lang="ru-RU" sz="3200" b="1" dirty="0" smtClean="0"/>
              <a:t>на уровне </a:t>
            </a:r>
            <a:r>
              <a:rPr lang="ru-RU" sz="3200" b="1" dirty="0"/>
              <a:t>высоких слов. От них, а не от чего-нибудь другого </a:t>
            </a:r>
            <a:r>
              <a:rPr lang="ru-RU" sz="3200" b="1" dirty="0" smtClean="0"/>
              <a:t>зависит </a:t>
            </a:r>
            <a:r>
              <a:rPr lang="ru-RU" sz="3200" b="1" dirty="0"/>
              <a:t>успех видимого воспитания.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1.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для человека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1.  Цели воспитания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175949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40" y="2808983"/>
            <a:ext cx="8996456" cy="22265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3200" b="1" dirty="0"/>
              <a:t>Ты не лучше всех, ты не хуже всех, ты</a:t>
            </a:r>
          </a:p>
          <a:p>
            <a:r>
              <a:rPr lang="ru-RU" sz="3200" b="1" dirty="0"/>
              <a:t>мой любимый. Иди в школу, и пусть она тебе будет в </a:t>
            </a:r>
            <a:r>
              <a:rPr lang="ru-RU" sz="3200" b="1" dirty="0" smtClean="0"/>
              <a:t>радость,</a:t>
            </a:r>
            <a:r>
              <a:rPr lang="en-US" sz="3200" b="1" dirty="0" smtClean="0"/>
              <a:t> </a:t>
            </a:r>
            <a:r>
              <a:rPr lang="ru-RU" sz="3200" b="1" dirty="0" smtClean="0"/>
              <a:t>а </a:t>
            </a:r>
            <a:r>
              <a:rPr lang="ru-RU" sz="3200" b="1" dirty="0"/>
              <a:t>я буду ждать и думать о тебе. Дорогу переходи </a:t>
            </a:r>
            <a:r>
              <a:rPr lang="ru-RU" sz="3200" b="1" dirty="0" smtClean="0"/>
              <a:t>внимательно</a:t>
            </a:r>
            <a:r>
              <a:rPr lang="ru-RU" sz="3200" b="1" dirty="0"/>
              <a:t>, не торопись!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1.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для человека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1.  Цели воспитания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542026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40" y="2378094"/>
            <a:ext cx="9179336" cy="30883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3200" b="1" dirty="0"/>
              <a:t>Две трудные проблемы у воспитателя</a:t>
            </a:r>
            <a:r>
              <a:rPr lang="ru-RU" sz="3200" b="1" dirty="0" smtClean="0"/>
              <a:t>:</a:t>
            </a:r>
            <a:endParaRPr lang="en-US" sz="3200" b="1" dirty="0" smtClean="0"/>
          </a:p>
          <a:p>
            <a:endParaRPr lang="ru-RU" sz="1200" b="1" dirty="0"/>
          </a:p>
          <a:p>
            <a:r>
              <a:rPr lang="ru-RU" sz="3200" b="1" dirty="0"/>
              <a:t>первая: </a:t>
            </a:r>
            <a:r>
              <a:rPr lang="ru-RU" sz="3200" b="1" dirty="0" smtClean="0"/>
              <a:t>как </a:t>
            </a:r>
            <a:r>
              <a:rPr lang="ru-RU" sz="3200" b="1" dirty="0"/>
              <a:t>вырастить доброго и честного, </a:t>
            </a:r>
            <a:r>
              <a:rPr lang="ru-RU" sz="3200" b="1" dirty="0" smtClean="0"/>
              <a:t>правдивого человека;</a:t>
            </a:r>
            <a:r>
              <a:rPr lang="en-US" sz="3200" b="1" dirty="0" smtClean="0"/>
              <a:t> </a:t>
            </a:r>
          </a:p>
          <a:p>
            <a:endParaRPr lang="en-US" sz="1200" b="1" dirty="0" smtClean="0"/>
          </a:p>
          <a:p>
            <a:r>
              <a:rPr lang="ru-RU" sz="3200" b="1" dirty="0" smtClean="0"/>
              <a:t>вторая</a:t>
            </a:r>
            <a:r>
              <a:rPr lang="ru-RU" sz="3200" b="1" dirty="0"/>
              <a:t>: когда вырастишь доброго и правдивого человека, </a:t>
            </a:r>
            <a:r>
              <a:rPr lang="ru-RU" sz="3200" b="1" dirty="0" smtClean="0"/>
              <a:t>то</a:t>
            </a:r>
            <a:r>
              <a:rPr lang="en-US" sz="3200" b="1" dirty="0" smtClean="0"/>
              <a:t> </a:t>
            </a:r>
            <a:r>
              <a:rPr lang="ru-RU" sz="3200" b="1" dirty="0" smtClean="0"/>
              <a:t>как </a:t>
            </a:r>
            <a:r>
              <a:rPr lang="ru-RU" sz="3200" b="1" dirty="0"/>
              <a:t>ему жить</a:t>
            </a:r>
            <a:r>
              <a:rPr lang="ru-RU" sz="3200" b="1" dirty="0" smtClean="0"/>
              <a:t>?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1.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для человека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1.  Цели воспитания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6136896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9" y="2985543"/>
            <a:ext cx="7433665" cy="12416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3200" b="1" dirty="0"/>
              <a:t>В</a:t>
            </a:r>
            <a:r>
              <a:rPr lang="ru-RU" sz="3200" b="1" dirty="0" smtClean="0"/>
              <a:t> </a:t>
            </a:r>
            <a:r>
              <a:rPr lang="ru-RU" sz="3200" b="1" dirty="0"/>
              <a:t>нравственной жизни все, что удобно, то </a:t>
            </a:r>
            <a:r>
              <a:rPr lang="ru-RU" sz="3200" b="1" dirty="0" smtClean="0"/>
              <a:t>скорее всего ложно</a:t>
            </a:r>
            <a:r>
              <a:rPr lang="mr-IN" sz="3200" b="1" dirty="0" smtClean="0"/>
              <a:t>…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1.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для человека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1.  Цели воспитания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569322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9" y="2627536"/>
            <a:ext cx="7376861" cy="25035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3200" b="1" dirty="0"/>
              <a:t>Как воспитывать детей</a:t>
            </a:r>
            <a:r>
              <a:rPr lang="ru-RU" sz="3200" b="1" dirty="0" smtClean="0"/>
              <a:t>?</a:t>
            </a:r>
          </a:p>
          <a:p>
            <a:endParaRPr lang="ru-RU" sz="1000" b="1" dirty="0"/>
          </a:p>
          <a:p>
            <a:r>
              <a:rPr lang="ru-RU" sz="3200" b="1" dirty="0" smtClean="0"/>
              <a:t>Каждую </a:t>
            </a:r>
            <a:r>
              <a:rPr lang="ru-RU" sz="3200" b="1" dirty="0"/>
              <a:t>минуту и всей душой </a:t>
            </a:r>
            <a:r>
              <a:rPr lang="ru-RU" sz="3200" b="1" dirty="0" smtClean="0"/>
              <a:t>желайте </a:t>
            </a:r>
            <a:r>
              <a:rPr lang="ru-RU" sz="3200" b="1" dirty="0"/>
              <a:t>им счастья сейчас и в </a:t>
            </a:r>
            <a:r>
              <a:rPr lang="ru-RU" sz="3200" b="1" dirty="0" smtClean="0"/>
              <a:t>будущем </a:t>
            </a:r>
            <a:r>
              <a:rPr lang="ru-RU" sz="3200" b="1" dirty="0"/>
              <a:t>– </a:t>
            </a:r>
            <a:r>
              <a:rPr lang="ru-RU" sz="3200" b="1" dirty="0" smtClean="0"/>
              <a:t>этого </a:t>
            </a:r>
            <a:r>
              <a:rPr lang="ru-RU" sz="3200" b="1" dirty="0"/>
              <a:t>достаточно</a:t>
            </a:r>
            <a:r>
              <a:rPr lang="ru-RU" sz="3600" b="1" dirty="0"/>
              <a:t>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1.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для человека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1.  Цели воспитания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6521942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9" y="3012256"/>
            <a:ext cx="7376861" cy="17341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3200" b="1" dirty="0" smtClean="0"/>
              <a:t>Лишь </a:t>
            </a:r>
            <a:r>
              <a:rPr lang="ru-RU" sz="3200" b="1" dirty="0"/>
              <a:t>то воспитание прочно, которое приучает ребенка </a:t>
            </a:r>
            <a:r>
              <a:rPr lang="ru-RU" sz="3200" b="1" dirty="0" smtClean="0"/>
              <a:t>быть</a:t>
            </a:r>
            <a:r>
              <a:rPr lang="en-US" sz="3200" b="1" dirty="0" smtClean="0"/>
              <a:t> </a:t>
            </a:r>
            <a:r>
              <a:rPr lang="ru-RU" sz="3200" b="1" dirty="0" smtClean="0"/>
              <a:t>самим </a:t>
            </a:r>
            <a:r>
              <a:rPr lang="ru-RU" sz="3200" b="1" dirty="0"/>
              <a:t>собой. Быть, а не казаться.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1.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для человека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1.  Цели воспитания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0699096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64342" y="365255"/>
            <a:ext cx="7925293" cy="10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Симон Соловейчик</a:t>
            </a:r>
            <a:endParaRPr lang="en-US" sz="2800" dirty="0"/>
          </a:p>
          <a:p>
            <a:r>
              <a:rPr lang="ru-RU" sz="2800" dirty="0" smtClean="0"/>
              <a:t>«Педагогика для всех», М.: АСТ, 2018 </a:t>
            </a:r>
            <a:endParaRPr lang="en-US" sz="2800" dirty="0"/>
          </a:p>
          <a:p>
            <a:endParaRPr lang="ru-RU" sz="902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1462125"/>
            <a:ext cx="12191999" cy="5395875"/>
          </a:xfrm>
          <a:prstGeom prst="rect">
            <a:avLst/>
          </a:prstGeom>
          <a:solidFill>
            <a:srgbClr val="B741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63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09600" y="1458183"/>
            <a:ext cx="10972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55735" y="5297270"/>
            <a:ext cx="7436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2"/>
              </a:rPr>
              <a:t>https</a:t>
            </a:r>
            <a:r>
              <a:rPr lang="en-US" sz="2400" dirty="0" smtClean="0">
                <a:hlinkClick r:id="rId2"/>
              </a:rPr>
              <a:t>://</a:t>
            </a:r>
            <a:r>
              <a:rPr lang="ru-RU" sz="2400" dirty="0" smtClean="0">
                <a:hlinkClick r:id="rId2"/>
              </a:rPr>
              <a:t>вебинары.1сентября.рф/педагогика-для-всех</a:t>
            </a:r>
            <a:endParaRPr lang="ru-RU" sz="24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55735" y="1958787"/>
            <a:ext cx="763626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600" b="1" dirty="0" smtClean="0">
                <a:solidFill>
                  <a:prstClr val="white"/>
                </a:solidFill>
              </a:rPr>
              <a:t>Сайт </a:t>
            </a:r>
            <a:r>
              <a:rPr lang="ru-RU" sz="3600" b="1" dirty="0" err="1" smtClean="0">
                <a:solidFill>
                  <a:prstClr val="white"/>
                </a:solidFill>
              </a:rPr>
              <a:t>Соловейчиковских</a:t>
            </a:r>
            <a:r>
              <a:rPr lang="ru-RU" sz="3600" b="1" dirty="0" smtClean="0">
                <a:solidFill>
                  <a:prstClr val="white"/>
                </a:solidFill>
              </a:rPr>
              <a:t> чтений 2018</a:t>
            </a:r>
          </a:p>
          <a:p>
            <a:pPr lvl="0"/>
            <a:r>
              <a:rPr lang="ru-RU" sz="2400" b="1" dirty="0">
                <a:solidFill>
                  <a:prstClr val="white"/>
                </a:solidFill>
              </a:rPr>
              <a:t>«Педагогика для всех</a:t>
            </a:r>
            <a:r>
              <a:rPr lang="ru-RU" sz="2400" b="1" dirty="0" smtClean="0">
                <a:solidFill>
                  <a:prstClr val="white"/>
                </a:solidFill>
              </a:rPr>
              <a:t>»</a:t>
            </a:r>
          </a:p>
          <a:p>
            <a:pPr lvl="0"/>
            <a:endParaRPr lang="ru-RU" sz="2400" b="1" dirty="0" smtClean="0">
              <a:solidFill>
                <a:prstClr val="white"/>
              </a:solidFill>
            </a:endParaRPr>
          </a:p>
          <a:p>
            <a:pPr lvl="0"/>
            <a:r>
              <a:rPr lang="ru-RU" sz="2400" b="1" dirty="0" smtClean="0">
                <a:solidFill>
                  <a:prstClr val="white"/>
                </a:solidFill>
              </a:rPr>
              <a:t>Записи всех состоявшихся </a:t>
            </a:r>
            <a:r>
              <a:rPr lang="ru-RU" sz="2400" b="1" dirty="0" err="1" smtClean="0">
                <a:solidFill>
                  <a:prstClr val="white"/>
                </a:solidFill>
              </a:rPr>
              <a:t>вебинаров</a:t>
            </a:r>
            <a:r>
              <a:rPr lang="ru-RU" sz="2400" b="1" dirty="0" smtClean="0">
                <a:solidFill>
                  <a:prstClr val="white"/>
                </a:solidFill>
              </a:rPr>
              <a:t> по книге «Педагогика для всех», презентационные материалы для скачивания, краткое содержание (</a:t>
            </a:r>
            <a:r>
              <a:rPr lang="en-US" sz="2400" b="1" dirty="0" smtClean="0">
                <a:solidFill>
                  <a:prstClr val="white"/>
                </a:solidFill>
              </a:rPr>
              <a:t>summary</a:t>
            </a:r>
            <a:r>
              <a:rPr lang="ru-RU" sz="2400" b="1" dirty="0" smtClean="0">
                <a:solidFill>
                  <a:prstClr val="white"/>
                </a:solidFill>
              </a:rPr>
              <a:t>) книги</a:t>
            </a:r>
            <a:r>
              <a:rPr lang="en-US" sz="2400" b="1" dirty="0" smtClean="0">
                <a:solidFill>
                  <a:prstClr val="white"/>
                </a:solidFill>
              </a:rPr>
              <a:t>, </a:t>
            </a:r>
            <a:r>
              <a:rPr lang="ru-RU" sz="2400" b="1" dirty="0" smtClean="0">
                <a:solidFill>
                  <a:prstClr val="white"/>
                </a:solidFill>
              </a:rPr>
              <a:t>голосование за понравившиеся цитаты и его </a:t>
            </a:r>
            <a:r>
              <a:rPr lang="ru-RU" sz="2400" b="1" dirty="0" smtClean="0">
                <a:solidFill>
                  <a:prstClr val="white"/>
                </a:solidFill>
              </a:rPr>
              <a:t>результаты</a:t>
            </a:r>
            <a:endParaRPr lang="ru-RU" sz="2400" b="1" dirty="0" smtClean="0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45" y="2014173"/>
            <a:ext cx="4332947" cy="3804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2138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833" y="375695"/>
            <a:ext cx="2109801" cy="23879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45961" y="2763632"/>
            <a:ext cx="73226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Воспитание зависит от трех переменных: </a:t>
            </a:r>
            <a:endParaRPr lang="en-US" sz="2800" b="1" dirty="0" smtClean="0"/>
          </a:p>
          <a:p>
            <a:r>
              <a:rPr lang="ru-RU" sz="2800" b="1" dirty="0" smtClean="0">
                <a:solidFill>
                  <a:srgbClr val="FFC000"/>
                </a:solidFill>
              </a:rPr>
              <a:t>взрослые</a:t>
            </a:r>
            <a:r>
              <a:rPr lang="ru-RU" sz="2800" b="1" dirty="0">
                <a:solidFill>
                  <a:srgbClr val="FFC000"/>
                </a:solidFill>
              </a:rPr>
              <a:t>, </a:t>
            </a:r>
            <a:r>
              <a:rPr lang="ru-RU" sz="2800" b="1" dirty="0" smtClean="0">
                <a:solidFill>
                  <a:srgbClr val="FFC000"/>
                </a:solidFill>
              </a:rPr>
              <a:t>дети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</a:rPr>
              <a:t>и </a:t>
            </a:r>
            <a:r>
              <a:rPr lang="ru-RU" sz="2800" b="1" dirty="0">
                <a:solidFill>
                  <a:srgbClr val="FFC000"/>
                </a:solidFill>
              </a:rPr>
              <a:t>отношения между ними. </a:t>
            </a:r>
            <a:endParaRPr lang="en-US" sz="2800" b="1" dirty="0" smtClean="0">
              <a:solidFill>
                <a:srgbClr val="FFC000"/>
              </a:solidFill>
            </a:endParaRPr>
          </a:p>
          <a:p>
            <a:r>
              <a:rPr lang="ru-RU" sz="2800" b="1" dirty="0" smtClean="0"/>
              <a:t>Это </a:t>
            </a:r>
            <a:r>
              <a:rPr lang="ru-RU" sz="2800" b="1" dirty="0"/>
              <a:t>задача с тремя </a:t>
            </a:r>
            <a:r>
              <a:rPr lang="ru-RU" sz="2800" b="1" dirty="0" smtClean="0"/>
              <a:t>неизвестными</a:t>
            </a:r>
            <a:r>
              <a:rPr lang="en-US" sz="2800" b="1" dirty="0" smtClean="0"/>
              <a:t> </a:t>
            </a:r>
            <a:r>
              <a:rPr lang="ru-RU" sz="2800" b="1" dirty="0" smtClean="0"/>
              <a:t>из </a:t>
            </a:r>
            <a:r>
              <a:rPr lang="ru-RU" sz="2800" b="1" dirty="0"/>
              <a:t>трех! </a:t>
            </a:r>
            <a:endParaRPr lang="en-US" sz="2800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64301" y="448887"/>
            <a:ext cx="465512" cy="37110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16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1462125"/>
            <a:ext cx="12191999" cy="5395875"/>
          </a:xfrm>
          <a:prstGeom prst="rect">
            <a:avLst/>
          </a:prstGeom>
          <a:solidFill>
            <a:srgbClr val="B741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63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09600" y="1458183"/>
            <a:ext cx="10972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564342" y="365255"/>
            <a:ext cx="7925293" cy="10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Симон Соловейчик</a:t>
            </a:r>
            <a:endParaRPr lang="en-US" sz="2800" dirty="0"/>
          </a:p>
          <a:p>
            <a:r>
              <a:rPr lang="ru-RU" sz="2800" dirty="0" smtClean="0"/>
              <a:t>«Педагогика для всех», М.: АСТ, 2018 </a:t>
            </a:r>
            <a:endParaRPr lang="en-US" sz="2800" dirty="0"/>
          </a:p>
          <a:p>
            <a:endParaRPr lang="ru-RU" sz="902" dirty="0"/>
          </a:p>
        </p:txBody>
      </p:sp>
      <p:sp>
        <p:nvSpPr>
          <p:cNvPr id="4" name="TextBox 3"/>
          <p:cNvSpPr txBox="1"/>
          <p:nvPr/>
        </p:nvSpPr>
        <p:spPr>
          <a:xfrm>
            <a:off x="4555735" y="4102842"/>
            <a:ext cx="6542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3"/>
              </a:rPr>
              <a:t>https://www.youtube.com/playlist?list=PLGhdhjnY0W-Oa3C2SkqKYSwn2aCN5BaB7</a:t>
            </a:r>
            <a:endParaRPr lang="ru-RU" sz="24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5735" y="1958787"/>
            <a:ext cx="66944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600" b="1" dirty="0" err="1" smtClean="0">
                <a:solidFill>
                  <a:prstClr val="white"/>
                </a:solidFill>
              </a:rPr>
              <a:t>Соловейчиковские</a:t>
            </a:r>
            <a:r>
              <a:rPr lang="ru-RU" sz="3600" b="1" dirty="0" smtClean="0">
                <a:solidFill>
                  <a:prstClr val="white"/>
                </a:solidFill>
              </a:rPr>
              <a:t> чтения 2018</a:t>
            </a:r>
          </a:p>
          <a:p>
            <a:pPr lvl="0"/>
            <a:endParaRPr lang="ru-RU" sz="2400" b="1" dirty="0" smtClean="0">
              <a:solidFill>
                <a:prstClr val="white"/>
              </a:solidFill>
            </a:endParaRPr>
          </a:p>
          <a:p>
            <a:pPr lvl="0"/>
            <a:r>
              <a:rPr lang="ru-RU" sz="2400" b="1" dirty="0" smtClean="0">
                <a:solidFill>
                  <a:prstClr val="white"/>
                </a:solidFill>
              </a:rPr>
              <a:t>Записи всех состоявшихся </a:t>
            </a:r>
            <a:r>
              <a:rPr lang="ru-RU" sz="2400" b="1" dirty="0" err="1" smtClean="0">
                <a:solidFill>
                  <a:prstClr val="white"/>
                </a:solidFill>
              </a:rPr>
              <a:t>вебинаров</a:t>
            </a:r>
            <a:r>
              <a:rPr lang="ru-RU" sz="2400" b="1" dirty="0" smtClean="0">
                <a:solidFill>
                  <a:prstClr val="white"/>
                </a:solidFill>
              </a:rPr>
              <a:t> по книге «Педагогика для всех»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prstClr val="white"/>
                </a:solidFill>
              </a:rPr>
              <a:t>в </a:t>
            </a:r>
            <a:r>
              <a:rPr lang="en-US" sz="2400" b="1" dirty="0" smtClean="0">
                <a:solidFill>
                  <a:prstClr val="white"/>
                </a:solidFill>
              </a:rPr>
              <a:t>playlist </a:t>
            </a:r>
            <a:r>
              <a:rPr lang="ru-RU" sz="2400" b="1" dirty="0" smtClean="0">
                <a:solidFill>
                  <a:prstClr val="white"/>
                </a:solidFill>
              </a:rPr>
              <a:t>на </a:t>
            </a:r>
            <a:r>
              <a:rPr lang="en-US" sz="2400" b="1" dirty="0" smtClean="0">
                <a:solidFill>
                  <a:prstClr val="white"/>
                </a:solidFill>
              </a:rPr>
              <a:t>YouTube </a:t>
            </a:r>
            <a:r>
              <a:rPr lang="ru-RU" sz="2400" b="1" dirty="0" smtClean="0">
                <a:solidFill>
                  <a:prstClr val="white"/>
                </a:solidFill>
              </a:rPr>
              <a:t>по адресу</a:t>
            </a:r>
            <a:r>
              <a:rPr lang="en-US" sz="2400" b="1" dirty="0" smtClean="0">
                <a:solidFill>
                  <a:prstClr val="white"/>
                </a:solidFill>
              </a:rPr>
              <a:t>:</a:t>
            </a:r>
            <a:endParaRPr lang="ru-RU" sz="1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03482"/>
            <a:ext cx="3489828" cy="48586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08135" y="5252972"/>
            <a:ext cx="7208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prstClr val="white"/>
                </a:solidFill>
              </a:rPr>
              <a:t>в личном кабинете слушателей: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708134" y="5669433"/>
            <a:ext cx="6542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3"/>
              </a:rPr>
              <a:t>https</a:t>
            </a:r>
            <a:r>
              <a:rPr lang="en-US" sz="2400" dirty="0" smtClean="0">
                <a:hlinkClick r:id="rId3"/>
              </a:rPr>
              <a:t>://my.1september.ru/webinar/archive</a:t>
            </a:r>
          </a:p>
        </p:txBody>
      </p:sp>
    </p:spTree>
    <p:extLst>
      <p:ext uri="{BB962C8B-B14F-4D97-AF65-F5344CB8AC3E}">
        <p14:creationId xmlns:p14="http://schemas.microsoft.com/office/powerpoint/2010/main" val="20468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1462125"/>
            <a:ext cx="12191999" cy="5395875"/>
          </a:xfrm>
          <a:prstGeom prst="rect">
            <a:avLst/>
          </a:prstGeom>
          <a:solidFill>
            <a:srgbClr val="B741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63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09600" y="1458183"/>
            <a:ext cx="10972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564342" y="365255"/>
            <a:ext cx="7925293" cy="10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Симон Соловейчик</a:t>
            </a:r>
            <a:endParaRPr lang="en-US" sz="2800" dirty="0"/>
          </a:p>
          <a:p>
            <a:r>
              <a:rPr lang="ru-RU" sz="2800" dirty="0" smtClean="0"/>
              <a:t>«Педагогика для всех», М.: АСТ, 2018 </a:t>
            </a:r>
            <a:endParaRPr lang="en-US" sz="2800" dirty="0"/>
          </a:p>
          <a:p>
            <a:endParaRPr lang="ru-RU" sz="902" dirty="0"/>
          </a:p>
        </p:txBody>
      </p:sp>
      <p:sp>
        <p:nvSpPr>
          <p:cNvPr id="4" name="TextBox 3"/>
          <p:cNvSpPr txBox="1"/>
          <p:nvPr/>
        </p:nvSpPr>
        <p:spPr>
          <a:xfrm>
            <a:off x="4555735" y="3286446"/>
            <a:ext cx="6542077" cy="3062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Новый книжный</a:t>
            </a:r>
          </a:p>
          <a:p>
            <a:endParaRPr lang="en-US" sz="3600" dirty="0"/>
          </a:p>
          <a:p>
            <a:r>
              <a:rPr lang="ru-RU" sz="3600" b="1" dirty="0" smtClean="0"/>
              <a:t>Читай-Город</a:t>
            </a:r>
          </a:p>
          <a:p>
            <a:endParaRPr lang="ru-RU" sz="902" dirty="0" smtClean="0"/>
          </a:p>
          <a:p>
            <a:endParaRPr lang="ru-RU" sz="3600" dirty="0"/>
          </a:p>
          <a:p>
            <a:pPr lvl="0"/>
            <a:r>
              <a:rPr lang="ru-RU" sz="3600" b="1" dirty="0" smtClean="0">
                <a:solidFill>
                  <a:prstClr val="white"/>
                </a:solidFill>
              </a:rPr>
              <a:t>Книжный лабиринт</a:t>
            </a:r>
            <a:endParaRPr lang="ru-RU" sz="902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5735" y="1958787"/>
            <a:ext cx="7208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prstClr val="white"/>
                </a:solidFill>
              </a:rPr>
              <a:t>Спрашивайте книгу во всех книжных магазинах страны</a:t>
            </a:r>
            <a:r>
              <a:rPr lang="en-US" sz="2400" b="1" dirty="0">
                <a:solidFill>
                  <a:prstClr val="white"/>
                </a:solidFill>
              </a:rPr>
              <a:t>,</a:t>
            </a:r>
            <a:r>
              <a:rPr lang="ru-RU" sz="2400" b="1" dirty="0" smtClean="0">
                <a:solidFill>
                  <a:prstClr val="white"/>
                </a:solidFill>
              </a:rPr>
              <a:t> в том числе и в сетях книжной торговли:</a:t>
            </a:r>
            <a:endParaRPr lang="ru-RU" sz="1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03482"/>
            <a:ext cx="3489828" cy="485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96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1458183"/>
            <a:ext cx="12192000" cy="5395875"/>
          </a:xfrm>
          <a:prstGeom prst="rect">
            <a:avLst/>
          </a:prstGeom>
          <a:solidFill>
            <a:srgbClr val="B741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63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09600" y="1458183"/>
            <a:ext cx="10972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582240" y="1851406"/>
            <a:ext cx="654207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/>
              <a:t>ЛитРес</a:t>
            </a:r>
            <a:r>
              <a:rPr lang="ru-RU" sz="3600" b="1" dirty="0"/>
              <a:t>:</a:t>
            </a:r>
          </a:p>
          <a:p>
            <a:r>
              <a:rPr lang="ru-RU" sz="2000" dirty="0" smtClean="0"/>
              <a:t>Скоро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r>
              <a:rPr lang="en-US" sz="3600" b="1" dirty="0" smtClean="0"/>
              <a:t>book24</a:t>
            </a:r>
            <a:endParaRPr lang="en-US" sz="2000" dirty="0"/>
          </a:p>
          <a:p>
            <a:r>
              <a:rPr lang="en-US" sz="2000" dirty="0">
                <a:hlinkClick r:id="rId3"/>
              </a:rPr>
              <a:t>https://book24.ru/product/pedagogika-dlya-vsekh-1827352</a:t>
            </a:r>
            <a:r>
              <a:rPr lang="en-US" sz="2000" dirty="0" smtClean="0">
                <a:hlinkClick r:id="rId3"/>
              </a:rPr>
              <a:t>/</a:t>
            </a:r>
            <a:endParaRPr lang="en-US" sz="2000" dirty="0" smtClean="0"/>
          </a:p>
          <a:p>
            <a:endParaRPr lang="ru-RU" sz="2000" dirty="0"/>
          </a:p>
          <a:p>
            <a:pPr lvl="0"/>
            <a:r>
              <a:rPr lang="en-US" sz="3600" b="1" dirty="0">
                <a:solidFill>
                  <a:prstClr val="white"/>
                </a:solidFill>
              </a:rPr>
              <a:t>o</a:t>
            </a:r>
            <a:r>
              <a:rPr lang="en-US" sz="3600" b="1" dirty="0" smtClean="0">
                <a:solidFill>
                  <a:prstClr val="white"/>
                </a:solidFill>
              </a:rPr>
              <a:t>zon.ru</a:t>
            </a:r>
          </a:p>
          <a:p>
            <a:pPr lvl="0"/>
            <a:r>
              <a:rPr lang="en-US" sz="2000" dirty="0" smtClean="0">
                <a:hlinkClick r:id="rId4"/>
              </a:rPr>
              <a:t>https://www.ozon.ru/context/detail/id/143470517/</a:t>
            </a:r>
            <a:endParaRPr lang="en-US" sz="2000" dirty="0" smtClean="0">
              <a:hlinkClick r:id="rId5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4342" y="365255"/>
            <a:ext cx="7925293" cy="10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Симон Соловейчик</a:t>
            </a:r>
            <a:endParaRPr lang="en-US" sz="2800" dirty="0"/>
          </a:p>
          <a:p>
            <a:r>
              <a:rPr lang="ru-RU" sz="2800" dirty="0" smtClean="0"/>
              <a:t>«Педагогика для всех», М.: АСТ, 2018 </a:t>
            </a:r>
            <a:endParaRPr lang="en-US" sz="2800" dirty="0"/>
          </a:p>
          <a:p>
            <a:endParaRPr lang="ru-RU" sz="902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03482"/>
            <a:ext cx="3489828" cy="485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53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24089" y="4624168"/>
            <a:ext cx="4522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</a:rPr>
              <a:t>14 февраля </a:t>
            </a:r>
            <a:r>
              <a:rPr lang="ru-RU" sz="2800" b="1" dirty="0" smtClean="0">
                <a:solidFill>
                  <a:srgbClr val="FFC000"/>
                </a:solidFill>
              </a:rPr>
              <a:t>2018 в 18.00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19158" y="893767"/>
            <a:ext cx="6512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Соловейчиковские</a:t>
            </a:r>
            <a:r>
              <a:rPr lang="ru-RU" sz="2400" b="1" dirty="0" smtClean="0"/>
              <a:t> чтения</a:t>
            </a:r>
          </a:p>
          <a:p>
            <a:endParaRPr lang="ru-RU" sz="12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u-RU" sz="4800" b="1" dirty="0" smtClean="0">
                <a:solidFill>
                  <a:srgbClr val="FFC000"/>
                </a:solidFill>
              </a:rPr>
              <a:t>Педагогика для всех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19158" y="2856516"/>
            <a:ext cx="344831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Следующая встреча (</a:t>
            </a:r>
            <a:r>
              <a:rPr lang="ru-RU" sz="3200" b="1" dirty="0"/>
              <a:t>3</a:t>
            </a:r>
            <a:r>
              <a:rPr lang="ru-RU" sz="2400" b="1" dirty="0" smtClean="0"/>
              <a:t>)</a:t>
            </a:r>
            <a:r>
              <a:rPr lang="ru-RU" sz="2800" b="1" dirty="0" smtClean="0"/>
              <a:t> </a:t>
            </a:r>
          </a:p>
          <a:p>
            <a:endParaRPr lang="ru-RU" sz="2800" b="1" dirty="0"/>
          </a:p>
          <a:p>
            <a:r>
              <a:rPr lang="ru-RU" sz="2400" b="1" dirty="0" smtClean="0"/>
              <a:t>состоится</a:t>
            </a:r>
            <a:endParaRPr lang="ru-RU" sz="7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89" y="414327"/>
            <a:ext cx="4348332" cy="60539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24512" y="2856516"/>
            <a:ext cx="104868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800" b="1" dirty="0"/>
              <a:t>3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6290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99089" y="432487"/>
            <a:ext cx="6096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>
                <a:solidFill>
                  <a:srgbClr val="FFC000"/>
                </a:solidFill>
                <a:latin typeface="Calibri" charset="0"/>
                <a:ea typeface="Calibri" charset="0"/>
                <a:cs typeface="Times New Roman" charset="0"/>
              </a:rPr>
              <a:t>Педагогика для всех</a:t>
            </a:r>
            <a:endParaRPr lang="ru-RU" sz="1600" dirty="0">
              <a:solidFill>
                <a:srgbClr val="FFC000"/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 </a:t>
            </a:r>
            <a:endParaRPr lang="ru-RU" sz="16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Книга первая</a:t>
            </a:r>
            <a:endParaRPr lang="ru-RU" sz="1050" dirty="0">
              <a:latin typeface="Times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FFC000"/>
                </a:solidFill>
                <a:latin typeface="Calibri" charset="0"/>
                <a:ea typeface="Calibri" charset="0"/>
                <a:cs typeface="Times New Roman" charset="0"/>
              </a:rPr>
              <a:t>Человек для человека </a:t>
            </a:r>
            <a:endParaRPr lang="ru-RU" sz="1050" dirty="0">
              <a:solidFill>
                <a:srgbClr val="FFC000"/>
              </a:solidFill>
              <a:latin typeface="Times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latin typeface="Calibri" charset="0"/>
                <a:ea typeface="Calibri" charset="0"/>
                <a:cs typeface="Times New Roman" charset="0"/>
              </a:rPr>
              <a:t>Глава 1: </a:t>
            </a:r>
            <a:r>
              <a:rPr lang="ru-RU" dirty="0">
                <a:solidFill>
                  <a:srgbClr val="FFC000"/>
                </a:solidFill>
                <a:latin typeface="Calibri" charset="0"/>
                <a:ea typeface="Calibri" charset="0"/>
                <a:cs typeface="Times New Roman" charset="0"/>
              </a:rPr>
              <a:t>Цели воспитания </a:t>
            </a:r>
            <a:endParaRPr lang="en-US" dirty="0" smtClean="0">
              <a:solidFill>
                <a:srgbClr val="FFC000"/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latin typeface="Calibri" charset="0"/>
                <a:ea typeface="Calibri" charset="0"/>
                <a:cs typeface="Times New Roman" charset="0"/>
              </a:rPr>
              <a:t>Глава </a:t>
            </a:r>
            <a:r>
              <a:rPr lang="ru-RU" sz="1600" dirty="0">
                <a:latin typeface="Calibri" charset="0"/>
                <a:ea typeface="Calibri" charset="0"/>
                <a:cs typeface="Times New Roman" charset="0"/>
              </a:rPr>
              <a:t>2: </a:t>
            </a: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Условия воспитания </a:t>
            </a:r>
            <a:endParaRPr lang="en-US" dirty="0" smtClean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latin typeface="Calibri" charset="0"/>
                <a:ea typeface="Calibri" charset="0"/>
                <a:cs typeface="Times New Roman" charset="0"/>
              </a:rPr>
              <a:t>Глава </a:t>
            </a:r>
            <a:r>
              <a:rPr lang="ru-RU" sz="1600" dirty="0">
                <a:latin typeface="Calibri" charset="0"/>
                <a:ea typeface="Calibri" charset="0"/>
                <a:cs typeface="Times New Roman" charset="0"/>
              </a:rPr>
              <a:t>3: </a:t>
            </a: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Средства воспитания </a:t>
            </a:r>
            <a:endParaRPr lang="en-US" dirty="0" smtClean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 </a:t>
            </a:r>
            <a:endParaRPr lang="ru-RU" sz="1050" dirty="0">
              <a:latin typeface="Times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Книга вторая</a:t>
            </a:r>
            <a:endParaRPr lang="ru-RU" sz="1050" dirty="0">
              <a:latin typeface="Times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FFC000"/>
                </a:solidFill>
                <a:latin typeface="Calibri" charset="0"/>
                <a:ea typeface="Calibri" charset="0"/>
                <a:cs typeface="Times New Roman" charset="0"/>
              </a:rPr>
              <a:t>Человек в человеке </a:t>
            </a:r>
            <a:endParaRPr lang="ru-RU" sz="1050" dirty="0">
              <a:solidFill>
                <a:srgbClr val="FFC000"/>
              </a:solidFill>
              <a:latin typeface="Times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latin typeface="Calibri" charset="0"/>
                <a:ea typeface="Calibri" charset="0"/>
                <a:cs typeface="Times New Roman" charset="0"/>
              </a:rPr>
              <a:t>Глава 1: </a:t>
            </a: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Воспитание сердца </a:t>
            </a:r>
            <a:endParaRPr lang="en-US" dirty="0" smtClean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latin typeface="Calibri" charset="0"/>
                <a:ea typeface="Calibri" charset="0"/>
                <a:cs typeface="Times New Roman" charset="0"/>
              </a:rPr>
              <a:t>Глава </a:t>
            </a:r>
            <a:r>
              <a:rPr lang="ru-RU" sz="1600" dirty="0">
                <a:latin typeface="Calibri" charset="0"/>
                <a:ea typeface="Calibri" charset="0"/>
                <a:cs typeface="Times New Roman" charset="0"/>
              </a:rPr>
              <a:t>2: </a:t>
            </a: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Воспитание духа </a:t>
            </a:r>
            <a:endParaRPr lang="en-US" dirty="0" smtClean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latin typeface="Calibri" charset="0"/>
                <a:ea typeface="Calibri" charset="0"/>
                <a:cs typeface="Times New Roman" charset="0"/>
              </a:rPr>
              <a:t>Глава </a:t>
            </a:r>
            <a:r>
              <a:rPr lang="ru-RU" sz="1600" dirty="0">
                <a:latin typeface="Calibri" charset="0"/>
                <a:ea typeface="Calibri" charset="0"/>
                <a:cs typeface="Times New Roman" charset="0"/>
              </a:rPr>
              <a:t>3: </a:t>
            </a: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Воспитание ума </a:t>
            </a:r>
            <a:endParaRPr lang="en-US" dirty="0" smtClean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 </a:t>
            </a:r>
            <a:endParaRPr lang="ru-RU" sz="1050" dirty="0">
              <a:latin typeface="Times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Книга третья</a:t>
            </a:r>
            <a:endParaRPr lang="ru-RU" sz="1050" dirty="0">
              <a:latin typeface="Times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FFC000"/>
                </a:solidFill>
                <a:latin typeface="Calibri" charset="0"/>
                <a:ea typeface="Calibri" charset="0"/>
                <a:cs typeface="Times New Roman" charset="0"/>
              </a:rPr>
              <a:t>Человек и человек </a:t>
            </a:r>
            <a:endParaRPr lang="ru-RU" sz="1050" dirty="0">
              <a:solidFill>
                <a:srgbClr val="FFC000"/>
              </a:solidFill>
              <a:latin typeface="Times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latin typeface="Calibri" charset="0"/>
                <a:ea typeface="Calibri" charset="0"/>
                <a:cs typeface="Times New Roman" charset="0"/>
              </a:rPr>
              <a:t>Глава 1: </a:t>
            </a: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Воспитание общением </a:t>
            </a:r>
            <a:endParaRPr lang="en-US" dirty="0" smtClean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latin typeface="Calibri" charset="0"/>
                <a:ea typeface="Calibri" charset="0"/>
                <a:cs typeface="Times New Roman" charset="0"/>
              </a:rPr>
              <a:t>Глава </a:t>
            </a:r>
            <a:r>
              <a:rPr lang="ru-RU" sz="1600" dirty="0">
                <a:latin typeface="Calibri" charset="0"/>
                <a:ea typeface="Calibri" charset="0"/>
                <a:cs typeface="Times New Roman" charset="0"/>
              </a:rPr>
              <a:t>2: </a:t>
            </a: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Воспитание сотрудничеством </a:t>
            </a:r>
            <a:endParaRPr lang="en-US" dirty="0" smtClean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latin typeface="Calibri" charset="0"/>
                <a:ea typeface="Calibri" charset="0"/>
                <a:cs typeface="Times New Roman" charset="0"/>
              </a:rPr>
              <a:t>Глава </a:t>
            </a:r>
            <a:r>
              <a:rPr lang="ru-RU" sz="1600" dirty="0">
                <a:latin typeface="Calibri" charset="0"/>
                <a:ea typeface="Calibri" charset="0"/>
                <a:cs typeface="Times New Roman" charset="0"/>
              </a:rPr>
              <a:t>3: </a:t>
            </a: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Воспитание </a:t>
            </a:r>
            <a:r>
              <a:rPr lang="ru-RU" dirty="0" smtClean="0">
                <a:latin typeface="Calibri" charset="0"/>
                <a:ea typeface="Calibri" charset="0"/>
                <a:cs typeface="Times New Roman" charset="0"/>
              </a:rPr>
              <a:t>сотворчеством</a:t>
            </a:r>
            <a:endParaRPr lang="ru-RU" sz="1050" dirty="0">
              <a:latin typeface="Times" charset="0"/>
              <a:ea typeface="Calibri" charset="0"/>
              <a:cs typeface="Times New Roman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01" y="630526"/>
            <a:ext cx="3740649" cy="423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89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8" y="2631250"/>
            <a:ext cx="7874239" cy="17341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3200" b="1" dirty="0" smtClean="0"/>
              <a:t>Вся книг</a:t>
            </a:r>
            <a:r>
              <a:rPr lang="ru-RU" sz="3200" b="1" dirty="0"/>
              <a:t>а</a:t>
            </a:r>
            <a:r>
              <a:rPr lang="ru-RU" sz="3200" b="1" dirty="0" smtClean="0"/>
              <a:t> представляет </a:t>
            </a:r>
            <a:r>
              <a:rPr lang="ru-RU" sz="3200" b="1" dirty="0"/>
              <a:t>собой ответ на </a:t>
            </a:r>
            <a:r>
              <a:rPr lang="ru-RU" sz="3200" b="1" dirty="0" smtClean="0"/>
              <a:t>простейший с </a:t>
            </a:r>
            <a:r>
              <a:rPr lang="ru-RU" sz="3200" b="1" dirty="0"/>
              <a:t>виду </a:t>
            </a:r>
            <a:r>
              <a:rPr lang="ru-RU" sz="3200" b="1" dirty="0" smtClean="0"/>
              <a:t>вопрос</a:t>
            </a:r>
            <a:r>
              <a:rPr lang="ru-RU" sz="3200" b="1" dirty="0"/>
              <a:t>: как вырастить самостоятельного человека?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1.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для человека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1.  Цели воспитания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4301" y="448887"/>
            <a:ext cx="465512" cy="37110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2620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9" y="2768800"/>
            <a:ext cx="8140246" cy="22265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3200" b="1" dirty="0" smtClean="0"/>
              <a:t>Запреты </a:t>
            </a:r>
            <a:r>
              <a:rPr lang="ru-RU" sz="3200" b="1" dirty="0"/>
              <a:t>природы </a:t>
            </a:r>
            <a:r>
              <a:rPr lang="ru-RU" sz="3200" b="1" dirty="0" smtClean="0"/>
              <a:t>нам понятны</a:t>
            </a:r>
            <a:r>
              <a:rPr lang="ru-RU" sz="3200" b="1" dirty="0"/>
              <a:t>, запреты педагогики оскорбляют </a:t>
            </a:r>
            <a:r>
              <a:rPr lang="ru-RU" sz="3200" b="1" dirty="0" smtClean="0"/>
              <a:t>нас.</a:t>
            </a:r>
            <a:r>
              <a:rPr lang="ru-RU" sz="3200" b="1" dirty="0"/>
              <a:t> Как так? Я </a:t>
            </a:r>
            <a:r>
              <a:rPr lang="ru-RU" sz="3200" b="1" dirty="0" smtClean="0"/>
              <a:t>взрослый, </a:t>
            </a:r>
            <a:r>
              <a:rPr lang="ru-RU" sz="3200" b="1" dirty="0"/>
              <a:t>я </a:t>
            </a:r>
            <a:r>
              <a:rPr lang="ru-RU" sz="3200" b="1" dirty="0" smtClean="0"/>
              <a:t>все могу</a:t>
            </a:r>
            <a:r>
              <a:rPr lang="ru-RU" sz="3200" b="1" dirty="0"/>
              <a:t>, </a:t>
            </a:r>
            <a:r>
              <a:rPr lang="ru-RU" sz="3200" b="1" dirty="0" smtClean="0"/>
              <a:t>а </a:t>
            </a:r>
            <a:r>
              <a:rPr lang="ru-RU" sz="3200" b="1" dirty="0"/>
              <a:t>с этим мальчишкой я не могу справиться? Не может этого быть!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1.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для человека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1.  Цели воспитания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9209926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9" y="2905572"/>
            <a:ext cx="7907490" cy="17341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3200" b="1" dirty="0"/>
              <a:t>Н</a:t>
            </a:r>
            <a:r>
              <a:rPr lang="ru-RU" sz="3200" b="1" dirty="0" smtClean="0"/>
              <a:t>евозможно </a:t>
            </a:r>
            <a:r>
              <a:rPr lang="ru-RU" sz="3200" b="1" dirty="0"/>
              <a:t>воспитать добрых, честных, </a:t>
            </a:r>
            <a:r>
              <a:rPr lang="ru-RU" sz="3200" b="1" dirty="0" smtClean="0"/>
              <a:t>отзывчивых и </a:t>
            </a:r>
            <a:r>
              <a:rPr lang="ru-RU" sz="3200" b="1" dirty="0"/>
              <a:t>чутких детей, не веря в силу любви и правды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1.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для человека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1.  Цели воспитания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547733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9" y="3151793"/>
            <a:ext cx="5929061" cy="12416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3200" b="1" dirty="0" smtClean="0"/>
              <a:t>Как </a:t>
            </a:r>
            <a:r>
              <a:rPr lang="ru-RU" sz="3200" b="1" dirty="0"/>
              <a:t>вырастить </a:t>
            </a:r>
            <a:r>
              <a:rPr lang="ru-RU" sz="3200" b="1" dirty="0" smtClean="0"/>
              <a:t>хороших </a:t>
            </a:r>
            <a:r>
              <a:rPr lang="ru-RU" sz="3200" b="1" dirty="0"/>
              <a:t>людей в дурных обстоятельствах?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1.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для человека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1.  Цели воспитания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489498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9" y="2690222"/>
            <a:ext cx="7267410" cy="27190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3200" b="1" dirty="0" smtClean="0"/>
              <a:t>Трудно </a:t>
            </a:r>
            <a:r>
              <a:rPr lang="ru-RU" sz="3200" b="1" dirty="0"/>
              <a:t>держать в уме множество в</a:t>
            </a:r>
            <a:r>
              <a:rPr lang="ru-RU" sz="3200" b="1" dirty="0" smtClean="0"/>
              <a:t>оспитательных </a:t>
            </a:r>
            <a:r>
              <a:rPr lang="ru-RU" sz="3200" b="1" dirty="0"/>
              <a:t>целей, </a:t>
            </a:r>
            <a:r>
              <a:rPr lang="ru-RU" sz="3200" b="1" dirty="0" smtClean="0"/>
              <a:t>все</a:t>
            </a:r>
            <a:r>
              <a:rPr lang="en-US" sz="3200" b="1" dirty="0" smtClean="0"/>
              <a:t> </a:t>
            </a:r>
            <a:r>
              <a:rPr lang="ru-RU" sz="3200" b="1" dirty="0" smtClean="0"/>
              <a:t>равно </a:t>
            </a:r>
            <a:r>
              <a:rPr lang="ru-RU" sz="3200" b="1" dirty="0"/>
              <a:t>не удержишь. Если наши дети будут совестливы и </a:t>
            </a:r>
            <a:r>
              <a:rPr lang="ru-RU" sz="3200" b="1" dirty="0" smtClean="0"/>
              <a:t>добры</a:t>
            </a:r>
            <a:r>
              <a:rPr lang="ru-RU" sz="3200" b="1" dirty="0"/>
              <a:t>, этого достаточно, все остальное приложится.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1.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для человека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1.  Цели воспитания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5518245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8" y="2763455"/>
            <a:ext cx="9586661" cy="24727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3200" b="1" dirty="0"/>
              <a:t>Н</a:t>
            </a:r>
            <a:r>
              <a:rPr lang="ru-RU" sz="3200" b="1" dirty="0" smtClean="0"/>
              <a:t>ужно </a:t>
            </a:r>
            <a:r>
              <a:rPr lang="ru-RU" sz="3200" b="1" dirty="0"/>
              <a:t>стараться создать более </a:t>
            </a:r>
            <a:r>
              <a:rPr lang="ru-RU" sz="3200" b="1" dirty="0" smtClean="0"/>
              <a:t>правильный</a:t>
            </a:r>
            <a:r>
              <a:rPr lang="en-US" sz="3200" b="1" dirty="0" smtClean="0"/>
              <a:t> </a:t>
            </a:r>
            <a:r>
              <a:rPr lang="ru-RU" sz="3200" b="1" dirty="0" smtClean="0"/>
              <a:t>образ </a:t>
            </a:r>
            <a:r>
              <a:rPr lang="ru-RU" sz="3200" b="1" dirty="0"/>
              <a:t>Ребенка и развить свою воспитательную силу. </a:t>
            </a:r>
            <a:endParaRPr lang="ru-RU" sz="3200" b="1" dirty="0" smtClean="0"/>
          </a:p>
          <a:p>
            <a:endParaRPr lang="ru-RU" sz="1050" b="1" dirty="0" smtClean="0"/>
          </a:p>
          <a:p>
            <a:r>
              <a:rPr lang="ru-RU" sz="3200" b="1" dirty="0" smtClean="0"/>
              <a:t>Этим</a:t>
            </a:r>
            <a:r>
              <a:rPr lang="en-US" sz="3200" b="1" dirty="0" smtClean="0"/>
              <a:t> </a:t>
            </a:r>
            <a:r>
              <a:rPr lang="ru-RU" sz="3200" b="1" dirty="0" smtClean="0"/>
              <a:t>двум </a:t>
            </a:r>
            <a:r>
              <a:rPr lang="ru-RU" sz="3200" b="1" dirty="0"/>
              <a:t>задачам, в сущности, и служит педагогика — наука </a:t>
            </a:r>
            <a:r>
              <a:rPr lang="ru-RU" sz="3200" b="1" dirty="0" smtClean="0"/>
              <a:t>об</a:t>
            </a:r>
            <a:r>
              <a:rPr lang="en-US" sz="3200" b="1" dirty="0" smtClean="0"/>
              <a:t> </a:t>
            </a:r>
            <a:r>
              <a:rPr lang="ru-RU" sz="3200" b="1" dirty="0" smtClean="0"/>
              <a:t>искусстве </a:t>
            </a:r>
            <a:r>
              <a:rPr lang="ru-RU" sz="3200" b="1" dirty="0"/>
              <a:t>воспитания детей.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1.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для человека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1.  Цели воспитания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882063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10001006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10001006" id="{A55DF1DA-22EC-4DA4-B170-D3F0FF81047C}" vid="{3BFA2149-51D1-489C-9B65-4F9563B089D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9683</TotalTime>
  <Words>971</Words>
  <Application>Microsoft Office PowerPoint</Application>
  <PresentationFormat>Произвольный</PresentationFormat>
  <Paragraphs>227</Paragraphs>
  <Slides>23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TF10001006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Анастасия Черепнева</cp:lastModifiedBy>
  <cp:revision>142</cp:revision>
  <dcterms:created xsi:type="dcterms:W3CDTF">2017-06-21T03:52:05Z</dcterms:created>
  <dcterms:modified xsi:type="dcterms:W3CDTF">2018-02-08T09:36:59Z</dcterms:modified>
</cp:coreProperties>
</file>