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0" r:id="rId3"/>
    <p:sldId id="298" r:id="rId4"/>
    <p:sldId id="297" r:id="rId5"/>
    <p:sldId id="302" r:id="rId6"/>
    <p:sldId id="304" r:id="rId7"/>
    <p:sldId id="285" r:id="rId8"/>
    <p:sldId id="303" r:id="rId9"/>
    <p:sldId id="307" r:id="rId10"/>
    <p:sldId id="291" r:id="rId11"/>
    <p:sldId id="259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B12"/>
    <a:srgbClr val="5A725A"/>
    <a:srgbClr val="5B7D6B"/>
    <a:srgbClr val="EEC680"/>
    <a:srgbClr val="FAEDD0"/>
    <a:srgbClr val="FF99FF"/>
    <a:srgbClr val="00CCFF"/>
    <a:srgbClr val="F0DB86"/>
    <a:srgbClr val="413B1C"/>
    <a:srgbClr val="DCD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249AF-6DBA-41DD-9E1C-E7A97B813095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20902-2551-4E95-BBF0-FA187DE8B5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01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ru/news-room/spotlight/let-s-flatten-the-infodemic-curv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Paho.org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20902-2551-4E95-BBF0-FA187DE8B58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652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Б.М.Кустодиев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20902-2551-4E95-BBF0-FA187DE8B58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Freepng.ru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20902-2551-4E95-BBF0-FA187DE8B5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6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1287282784</a:t>
            </a:r>
            <a:endParaRPr lang="en-US" dirty="0"/>
          </a:p>
          <a:p>
            <a:r>
              <a:rPr lang="ru-RU" dirty="0"/>
              <a:t>Т. Г. </a:t>
            </a:r>
            <a:r>
              <a:rPr lang="ru-RU" dirty="0" err="1"/>
              <a:t>Неруш</a:t>
            </a:r>
            <a:r>
              <a:rPr lang="ru-RU" dirty="0"/>
              <a:t>. Профессиональное выгорание как форма профессиональных деструкций </a:t>
            </a:r>
            <a:r>
              <a:rPr lang="en-US" dirty="0"/>
              <a:t>https://cyberleninka.ru/article/n/professionalnoe-vygoranie-kak-spetsificheskaya-forma-professionalnyh-destruktsiy/viewer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20902-2551-4E95-BBF0-FA187DE8B5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59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1305512308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Т. Г. </a:t>
            </a:r>
            <a:r>
              <a:rPr lang="ru-RU" dirty="0" err="1"/>
              <a:t>Неруш</a:t>
            </a:r>
            <a:r>
              <a:rPr lang="ru-RU" dirty="0"/>
              <a:t>. Профессиональное выгорание как форма профессиональных деструкций </a:t>
            </a:r>
            <a:r>
              <a:rPr lang="en-US" dirty="0"/>
              <a:t>https://cyberleninka.ru/article/n/professionalnoe-vygoranie-kak-spetsificheskaya-forma-professionalnyh-destruktsiy/viewer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20902-2551-4E95-BBF0-FA187DE8B5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8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hlinkClick r:id="rId3"/>
              </a:rPr>
              <a:t>Давайте сгладим кривую </a:t>
            </a:r>
            <a:r>
              <a:rPr lang="ru-RU" dirty="0" err="1">
                <a:hlinkClick r:id="rId3"/>
              </a:rPr>
              <a:t>инфодемии</a:t>
            </a:r>
            <a:r>
              <a:rPr lang="ru-RU" dirty="0">
                <a:hlinkClick r:id="rId3"/>
              </a:rPr>
              <a:t>! (who.int)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20902-2551-4E95-BBF0-FA187DE8B5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4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452065720</a:t>
            </a:r>
            <a:endParaRPr lang="ru-RU" dirty="0"/>
          </a:p>
          <a:p>
            <a:r>
              <a:rPr lang="en-US" dirty="0"/>
              <a:t>http://www.ug.ru/archive/62614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20902-2551-4E95-BBF0-FA187DE8B5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736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452065720</a:t>
            </a:r>
            <a:endParaRPr lang="ru-RU" dirty="0"/>
          </a:p>
          <a:p>
            <a:r>
              <a:rPr lang="en-US" dirty="0"/>
              <a:t>http://www.ug.ru/archive/62614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20902-2551-4E95-BBF0-FA187DE8B5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34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Орест </a:t>
            </a:r>
            <a:r>
              <a:rPr lang="ru-RU" dirty="0" err="1"/>
              <a:t>Верейский</a:t>
            </a:r>
            <a:r>
              <a:rPr lang="ru-RU" dirty="0"/>
              <a:t>, 1943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20902-2551-4E95-BBF0-FA187DE8B5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34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книги Китаева-Смыка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20902-2551-4E95-BBF0-FA187DE8B5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85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5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4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6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32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0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6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7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D4C2-34CD-465A-A8A2-174F961BA0E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2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3D4C2-34CD-465A-A8A2-174F961BA0EE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B22D-6BD5-445C-8E95-855BC366B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rok.1sept.ru/" TargetMode="External"/><Relationship Id="rId13" Type="http://schemas.openxmlformats.org/officeDocument/2006/relationships/image" Target="../media/image18.emf"/><Relationship Id="rId18" Type="http://schemas.openxmlformats.org/officeDocument/2006/relationships/hyperlink" Target="https://www.instagram.com/pervoes/" TargetMode="External"/><Relationship Id="rId3" Type="http://schemas.openxmlformats.org/officeDocument/2006/relationships/image" Target="../media/image13.emf"/><Relationship Id="rId21" Type="http://schemas.openxmlformats.org/officeDocument/2006/relationships/image" Target="../media/image22.emf"/><Relationship Id="rId7" Type="http://schemas.openxmlformats.org/officeDocument/2006/relationships/image" Target="../media/image15.emf"/><Relationship Id="rId12" Type="http://schemas.openxmlformats.org/officeDocument/2006/relationships/hyperlink" Target="https://ok.ru/digital.september" TargetMode="External"/><Relationship Id="rId17" Type="http://schemas.openxmlformats.org/officeDocument/2006/relationships/image" Target="../media/image20.emf"/><Relationship Id="rId2" Type="http://schemas.openxmlformats.org/officeDocument/2006/relationships/hyperlink" Target="https://edu.1sept.ru/" TargetMode="External"/><Relationship Id="rId16" Type="http://schemas.openxmlformats.org/officeDocument/2006/relationships/hyperlink" Target="https://vk.com/digital.september" TargetMode="External"/><Relationship Id="rId20" Type="http://schemas.openxmlformats.org/officeDocument/2006/relationships/hyperlink" Target="https://www.youtube.com/user/PervoeSentyabry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1sept.ru/" TargetMode="Externa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10" Type="http://schemas.openxmlformats.org/officeDocument/2006/relationships/hyperlink" Target="https://ds.1sept.ru/" TargetMode="External"/><Relationship Id="rId19" Type="http://schemas.openxmlformats.org/officeDocument/2006/relationships/image" Target="../media/image21.emf"/><Relationship Id="rId4" Type="http://schemas.openxmlformats.org/officeDocument/2006/relationships/hyperlink" Target="https://video.1sept.ru/" TargetMode="External"/><Relationship Id="rId9" Type="http://schemas.openxmlformats.org/officeDocument/2006/relationships/image" Target="../media/image16.emf"/><Relationship Id="rId14" Type="http://schemas.openxmlformats.org/officeDocument/2006/relationships/hyperlink" Target="https://www.facebook.com/digital.septemb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41" y="483518"/>
            <a:ext cx="6290559" cy="43346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497" y="339502"/>
            <a:ext cx="61926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D73421"/>
                </a:solidFill>
              </a:rPr>
              <a:t>Сохраняем </a:t>
            </a:r>
          </a:p>
          <a:p>
            <a:r>
              <a:rPr lang="ru-RU" sz="3600" b="1" i="1" dirty="0">
                <a:solidFill>
                  <a:srgbClr val="D73421"/>
                </a:solidFill>
              </a:rPr>
              <a:t>здоровую </a:t>
            </a:r>
          </a:p>
          <a:p>
            <a:r>
              <a:rPr lang="ru-RU" sz="3600" b="1" i="1" dirty="0">
                <a:solidFill>
                  <a:srgbClr val="D73421"/>
                </a:solidFill>
              </a:rPr>
              <a:t>психику </a:t>
            </a:r>
          </a:p>
          <a:p>
            <a:r>
              <a:rPr lang="ru-RU" sz="3600" b="1" i="1" dirty="0">
                <a:solidFill>
                  <a:srgbClr val="D73421"/>
                </a:solidFill>
              </a:rPr>
              <a:t>в условиях </a:t>
            </a:r>
          </a:p>
          <a:p>
            <a:r>
              <a:rPr lang="ru-RU" sz="3600" b="1" i="1" dirty="0">
                <a:solidFill>
                  <a:srgbClr val="D73421"/>
                </a:solidFill>
              </a:rPr>
              <a:t>долгой </a:t>
            </a:r>
            <a:endParaRPr lang="en-US" sz="3600" b="1" i="1" dirty="0">
              <a:solidFill>
                <a:srgbClr val="D73421"/>
              </a:solidFill>
            </a:endParaRPr>
          </a:p>
          <a:p>
            <a:r>
              <a:rPr lang="ru-RU" sz="3600" b="1" i="1" dirty="0">
                <a:solidFill>
                  <a:srgbClr val="D73421"/>
                </a:solidFill>
              </a:rPr>
              <a:t>пандемии</a:t>
            </a:r>
            <a:endParaRPr lang="ru-RU" sz="3600" i="1" dirty="0">
              <a:solidFill>
                <a:srgbClr val="D73421"/>
              </a:solidFill>
              <a:latin typeface="+mj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38678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B85A5"/>
                </a:solidFill>
              </a:rPr>
              <a:t>Михаил Владимирский</a:t>
            </a:r>
          </a:p>
          <a:p>
            <a:r>
              <a:rPr lang="ru-RU" dirty="0">
                <a:solidFill>
                  <a:srgbClr val="3B85A5"/>
                </a:solidFill>
              </a:rPr>
              <a:t>клинический психолог</a:t>
            </a:r>
          </a:p>
          <a:p>
            <a:r>
              <a:rPr lang="ru-RU" dirty="0">
                <a:solidFill>
                  <a:srgbClr val="3B85A5"/>
                </a:solidFill>
              </a:rPr>
              <a:t>+79851276627</a:t>
            </a:r>
          </a:p>
        </p:txBody>
      </p:sp>
    </p:spTree>
    <p:extLst>
      <p:ext uri="{BB962C8B-B14F-4D97-AF65-F5344CB8AC3E}">
        <p14:creationId xmlns:p14="http://schemas.microsoft.com/office/powerpoint/2010/main" val="40769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51524"/>
            <a:ext cx="5292080" cy="43913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-9133" y="483518"/>
            <a:ext cx="53012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AEDD0"/>
                </a:solidFill>
              </a:rPr>
              <a:t>Ресурсы адаптации</a:t>
            </a:r>
            <a:endParaRPr lang="ru-RU" sz="2400" dirty="0">
              <a:solidFill>
                <a:srgbClr val="FAEDD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EEC680"/>
                </a:solidFill>
              </a:rPr>
              <a:t>Активная деятельность в соответствии с личными жизненными смыслами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EEC680"/>
                </a:solidFill>
              </a:rPr>
              <a:t>Семья, социальная поддержка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EEC680"/>
                </a:solidFill>
              </a:rPr>
              <a:t>Грамотный отдых  и смена </a:t>
            </a:r>
          </a:p>
          <a:p>
            <a:r>
              <a:rPr lang="ru-RU" sz="2400" dirty="0">
                <a:solidFill>
                  <a:srgbClr val="EEC680"/>
                </a:solidFill>
              </a:rPr>
              <a:t>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EEC680"/>
                </a:solidFill>
              </a:rPr>
              <a:t>Переключение внимания на сенсорные ощущения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EEC680"/>
                </a:solidFill>
              </a:rPr>
              <a:t>Психологическая помощь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1524"/>
            <a:ext cx="3851920" cy="43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39752" y="3147814"/>
            <a:ext cx="3960440" cy="36004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rgbClr val="CE4A1F"/>
                </a:solidFill>
                <a:latin typeface="Roboto Black"/>
                <a:cs typeface="Roboto Black"/>
              </a:rPr>
              <a:t>Наши социальные сети</a:t>
            </a:r>
          </a:p>
        </p:txBody>
      </p:sp>
      <p:pic>
        <p:nvPicPr>
          <p:cNvPr id="5" name="Изображение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90230"/>
            <a:ext cx="1872208" cy="417424"/>
          </a:xfrm>
          <a:prstGeom prst="rect">
            <a:avLst/>
          </a:prstGeom>
        </p:spPr>
      </p:pic>
      <p:pic>
        <p:nvPicPr>
          <p:cNvPr id="6" name="Изображение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290230"/>
            <a:ext cx="1872208" cy="417424"/>
          </a:xfrm>
          <a:prstGeom prst="rect">
            <a:avLst/>
          </a:prstGeom>
        </p:spPr>
      </p:pic>
      <p:pic>
        <p:nvPicPr>
          <p:cNvPr id="8" name="Изображение 7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04" y="1290230"/>
            <a:ext cx="1872208" cy="417424"/>
          </a:xfrm>
          <a:prstGeom prst="rect">
            <a:avLst/>
          </a:prstGeom>
        </p:spPr>
      </p:pic>
      <p:pic>
        <p:nvPicPr>
          <p:cNvPr id="9" name="Изображение 8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760" y="2010310"/>
            <a:ext cx="1872208" cy="417424"/>
          </a:xfrm>
          <a:prstGeom prst="rect">
            <a:avLst/>
          </a:prstGeom>
        </p:spPr>
      </p:pic>
      <p:pic>
        <p:nvPicPr>
          <p:cNvPr id="10" name="Изображение 9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8024" y="2010310"/>
            <a:ext cx="1872208" cy="417424"/>
          </a:xfrm>
          <a:prstGeom prst="rect">
            <a:avLst/>
          </a:prstGeom>
        </p:spPr>
      </p:pic>
      <p:pic>
        <p:nvPicPr>
          <p:cNvPr id="11" name="Изображение 10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7784" y="3723878"/>
            <a:ext cx="504056" cy="504056"/>
          </a:xfrm>
          <a:prstGeom prst="rect">
            <a:avLst/>
          </a:prstGeom>
        </p:spPr>
      </p:pic>
      <p:pic>
        <p:nvPicPr>
          <p:cNvPr id="12" name="Изображение 11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03948" y="3723878"/>
            <a:ext cx="504056" cy="504056"/>
          </a:xfrm>
          <a:prstGeom prst="rect">
            <a:avLst/>
          </a:prstGeom>
        </p:spPr>
      </p:pic>
      <p:pic>
        <p:nvPicPr>
          <p:cNvPr id="13" name="Изображение 12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866" y="3723878"/>
            <a:ext cx="504056" cy="504056"/>
          </a:xfrm>
          <a:prstGeom prst="rect">
            <a:avLst/>
          </a:prstGeom>
        </p:spPr>
      </p:pic>
      <p:pic>
        <p:nvPicPr>
          <p:cNvPr id="14" name="Изображение 13">
            <a:hlinkClick r:id="rId18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2030" y="3723878"/>
            <a:ext cx="504056" cy="504056"/>
          </a:xfrm>
          <a:prstGeom prst="rect">
            <a:avLst/>
          </a:prstGeom>
        </p:spPr>
      </p:pic>
      <p:pic>
        <p:nvPicPr>
          <p:cNvPr id="15" name="Изображение 14">
            <a:hlinkClick r:id="rId20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80112" y="3723878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0953"/>
            <a:ext cx="4710946" cy="431304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3518"/>
            <a:ext cx="4788024" cy="43204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C00000"/>
                </a:solidFill>
              </a:rPr>
              <a:t>План </a:t>
            </a:r>
            <a:r>
              <a:rPr lang="ru-RU" sz="2400" dirty="0" err="1">
                <a:solidFill>
                  <a:srgbClr val="C00000"/>
                </a:solidFill>
              </a:rPr>
              <a:t>вебинара</a:t>
            </a:r>
            <a:endParaRPr lang="ru-RU" sz="2400" dirty="0">
              <a:solidFill>
                <a:srgbClr val="C00000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2400" dirty="0"/>
              <a:t>   Удар пандемии по «базовым иллюзиям» и картине мира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Эпидемия и </a:t>
            </a:r>
            <a:r>
              <a:rPr lang="ru-RU" sz="2400" dirty="0" err="1"/>
              <a:t>инфодемия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Нас пугают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Пост-ирония и позиция восприятия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Третий год на фронтах </a:t>
            </a:r>
            <a:r>
              <a:rPr lang="ru-RU" sz="2400" dirty="0" err="1"/>
              <a:t>инфодемии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Ресурсы адаптации, внутренние и внешние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81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85" y="987574"/>
            <a:ext cx="5047216" cy="41764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3518"/>
            <a:ext cx="7524328" cy="4320481"/>
          </a:xfrm>
          <a:solidFill>
            <a:srgbClr val="FAEDD0"/>
          </a:solidFill>
        </p:spPr>
        <p:txBody>
          <a:bodyPr numCol="2" spcCol="180000"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FF0000"/>
                </a:solidFill>
              </a:rPr>
              <a:t>Удар пандемии по «базовым иллюзиям» и картине мира</a:t>
            </a:r>
          </a:p>
          <a:p>
            <a:pPr marL="0" indent="0">
              <a:buNone/>
            </a:pPr>
            <a:r>
              <a:rPr lang="ru-RU" sz="1800" b="1" dirty="0"/>
              <a:t>«Базовая иллюзия» понятности мира</a:t>
            </a:r>
          </a:p>
          <a:p>
            <a:pPr marL="0" indent="0">
              <a:buNone/>
            </a:pPr>
            <a:r>
              <a:rPr lang="ru-RU" sz="1800" dirty="0"/>
              <a:t>А) Иллюзия понимания мира наукой</a:t>
            </a:r>
          </a:p>
          <a:p>
            <a:pPr marL="0" indent="0">
              <a:buNone/>
            </a:pPr>
            <a:r>
              <a:rPr lang="ru-RU" sz="1800" dirty="0"/>
              <a:t>Б) Иллюзия понятности общественной иерархии</a:t>
            </a:r>
          </a:p>
          <a:p>
            <a:pPr marL="0" indent="0">
              <a:buNone/>
            </a:pPr>
            <a:r>
              <a:rPr lang="ru-RU" sz="1800" dirty="0"/>
              <a:t>В) Иллюзия понятности поведения людей</a:t>
            </a:r>
          </a:p>
          <a:p>
            <a:pPr marL="0" indent="0">
              <a:buNone/>
            </a:pPr>
            <a:r>
              <a:rPr lang="ru-RU" sz="1800" dirty="0"/>
              <a:t>Г) Иллюзия устойчивости </a:t>
            </a:r>
            <a:r>
              <a:rPr lang="ru-RU" sz="1800" dirty="0" err="1"/>
              <a:t>общественой</a:t>
            </a:r>
            <a:r>
              <a:rPr lang="ru-RU" sz="1800" dirty="0"/>
              <a:t> иерархии</a:t>
            </a:r>
          </a:p>
          <a:p>
            <a:pPr marL="0" indent="0">
              <a:buNone/>
            </a:pPr>
            <a:r>
              <a:rPr lang="ru-RU" sz="1800" b="1" dirty="0"/>
              <a:t>Базовая иллюзия собственного бессмертия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176" y="483519"/>
            <a:ext cx="532182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71276"/>
            <a:ext cx="9144000" cy="4332722"/>
          </a:xfrm>
          <a:prstGeom prst="rect">
            <a:avLst/>
          </a:prstGeom>
          <a:solidFill>
            <a:srgbClr val="A9B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3518"/>
            <a:ext cx="7524328" cy="432048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Эпидемия и </a:t>
            </a:r>
            <a:r>
              <a:rPr lang="ru-RU" sz="2000" dirty="0" err="1">
                <a:solidFill>
                  <a:srgbClr val="C00000"/>
                </a:solidFill>
              </a:rPr>
              <a:t>инфодемия</a:t>
            </a:r>
            <a:endParaRPr lang="ru-RU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600" dirty="0"/>
              <a:t>«Мы боремся не с пандемией, а с </a:t>
            </a:r>
            <a:r>
              <a:rPr lang="ru-RU" sz="1600" dirty="0" err="1"/>
              <a:t>инфодемией</a:t>
            </a:r>
            <a:r>
              <a:rPr lang="ru-RU" sz="1600" dirty="0"/>
              <a:t>» </a:t>
            </a:r>
            <a:r>
              <a:rPr lang="ru-RU" sz="1600" i="1" dirty="0" err="1"/>
              <a:t>Тедрос</a:t>
            </a:r>
            <a:r>
              <a:rPr lang="ru-RU" sz="1600" i="1" dirty="0"/>
              <a:t> </a:t>
            </a:r>
            <a:r>
              <a:rPr lang="ru-RU" sz="1600" i="1" dirty="0" err="1"/>
              <a:t>Ребрейсус</a:t>
            </a:r>
            <a:r>
              <a:rPr lang="ru-RU" sz="1600" i="1" dirty="0"/>
              <a:t>, гендиректор ВОЗ</a:t>
            </a:r>
          </a:p>
          <a:p>
            <a:pPr marL="0" indent="0">
              <a:buNone/>
            </a:pPr>
            <a:r>
              <a:rPr lang="ru-RU" sz="1600" dirty="0"/>
              <a:t>«</a:t>
            </a:r>
            <a:r>
              <a:rPr lang="ru-RU" sz="1600" dirty="0" err="1"/>
              <a:t>Инфодемия</a:t>
            </a:r>
            <a:r>
              <a:rPr lang="ru-RU" sz="1600" dirty="0"/>
              <a:t>»</a:t>
            </a:r>
            <a:r>
              <a:rPr lang="en-US" sz="1600" dirty="0"/>
              <a:t>:</a:t>
            </a:r>
            <a:r>
              <a:rPr lang="ru-RU" sz="1600" dirty="0"/>
              <a:t> распространение во время эпидемии чрезмерного объема информации о ней, в том числе искаженной и недостоверной. </a:t>
            </a:r>
          </a:p>
          <a:p>
            <a:pPr marL="0" indent="0">
              <a:buNone/>
            </a:pPr>
            <a:r>
              <a:rPr lang="ru-RU" sz="1800" dirty="0"/>
              <a:t>Распространение слухов и </a:t>
            </a:r>
            <a:r>
              <a:rPr lang="ru-RU" sz="1800" dirty="0" err="1"/>
              <a:t>фейков</a:t>
            </a:r>
            <a:r>
              <a:rPr lang="ru-RU" sz="1800" dirty="0"/>
              <a:t> связано с ростом недоверия к институтам власти и официальным источникам информации. </a:t>
            </a:r>
          </a:p>
          <a:p>
            <a:pPr marL="0" indent="0">
              <a:buNone/>
            </a:pPr>
            <a:r>
              <a:rPr lang="ru-RU" sz="1800" dirty="0"/>
              <a:t>Если человек с пониженным ощущением внутреннего контроля считает устройство своего общества нестабильным, он склонен объяснять все негативные изменения вмешательством врага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l="8692" t="8346" r="3507"/>
          <a:stretch/>
        </p:blipFill>
        <p:spPr>
          <a:xfrm>
            <a:off x="3762164" y="1763764"/>
            <a:ext cx="5327174" cy="28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518"/>
            <a:ext cx="762513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83518"/>
            <a:ext cx="4050450" cy="432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56" y="483518"/>
            <a:ext cx="66370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Нас пугают</a:t>
            </a:r>
            <a:r>
              <a:rPr lang="en-US" sz="2400" dirty="0"/>
              <a:t>:</a:t>
            </a:r>
          </a:p>
          <a:p>
            <a:r>
              <a:rPr lang="ru-RU" sz="2000" dirty="0"/>
              <a:t>Терроризмом</a:t>
            </a:r>
          </a:p>
          <a:p>
            <a:r>
              <a:rPr lang="ru-RU" sz="2000" dirty="0"/>
              <a:t>Пандемией</a:t>
            </a:r>
          </a:p>
          <a:p>
            <a:r>
              <a:rPr lang="ru-RU" sz="2000" dirty="0"/>
              <a:t>Голодом</a:t>
            </a:r>
          </a:p>
          <a:p>
            <a:r>
              <a:rPr lang="ru-RU" sz="2000" dirty="0"/>
              <a:t>Инфляцией</a:t>
            </a:r>
          </a:p>
          <a:p>
            <a:r>
              <a:rPr lang="ru-RU" sz="2000" dirty="0"/>
              <a:t>Глобальным потеплением, изменениями климата</a:t>
            </a:r>
          </a:p>
          <a:p>
            <a:r>
              <a:rPr lang="ru-RU" sz="2000" dirty="0"/>
              <a:t>Падением астероида</a:t>
            </a:r>
          </a:p>
          <a:p>
            <a:r>
              <a:rPr lang="ru-RU" sz="2000" dirty="0"/>
              <a:t>Извержением </a:t>
            </a:r>
            <a:r>
              <a:rPr lang="ru-RU" sz="2000" dirty="0" err="1"/>
              <a:t>супервулкана</a:t>
            </a:r>
            <a:endParaRPr lang="ru-RU" sz="2000" dirty="0"/>
          </a:p>
          <a:p>
            <a:r>
              <a:rPr lang="ru-RU" sz="2000" dirty="0"/>
              <a:t>Войной</a:t>
            </a:r>
          </a:p>
          <a:p>
            <a:r>
              <a:rPr lang="ru-RU" sz="2000" dirty="0" err="1"/>
              <a:t>Киберштормом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Испугать -  самый простой способ обратить на себя внимание, поднять тираж, продать больше рекламы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47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3" r="7821"/>
          <a:stretch/>
        </p:blipFill>
        <p:spPr>
          <a:xfrm>
            <a:off x="5111552" y="468494"/>
            <a:ext cx="4032448" cy="3371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56" y="483518"/>
            <a:ext cx="52689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66"/>
                </a:solidFill>
              </a:rPr>
              <a:t>Пост-ирония и позиция восприятия</a:t>
            </a:r>
            <a:endParaRPr lang="en-US" sz="2400" dirty="0">
              <a:solidFill>
                <a:srgbClr val="000066"/>
              </a:solidFill>
            </a:endParaRPr>
          </a:p>
          <a:p>
            <a:endParaRPr lang="ru-RU" sz="2400" dirty="0"/>
          </a:p>
          <a:p>
            <a:r>
              <a:rPr lang="ru-RU" sz="2000" dirty="0">
                <a:solidFill>
                  <a:srgbClr val="FF0000"/>
                </a:solidFill>
              </a:rPr>
              <a:t>Реципиент коммуникации в </a:t>
            </a:r>
            <a:r>
              <a:rPr lang="ru-RU" sz="2000" dirty="0" err="1">
                <a:solidFill>
                  <a:srgbClr val="FF0000"/>
                </a:solidFill>
              </a:rPr>
              <a:t>метамодерне</a:t>
            </a:r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/>
          </a:p>
          <a:p>
            <a:r>
              <a:rPr lang="ru-RU" sz="2000" dirty="0" err="1"/>
              <a:t>Постирония</a:t>
            </a:r>
            <a:r>
              <a:rPr lang="ru-RU" sz="2000" dirty="0"/>
              <a:t> в </a:t>
            </a:r>
            <a:r>
              <a:rPr lang="ru-RU" sz="2000" dirty="0" err="1"/>
              <a:t>метамодерне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 err="1">
                <a:solidFill>
                  <a:srgbClr val="00CCFF"/>
                </a:solidFill>
              </a:rPr>
              <a:t>Постирония</a:t>
            </a:r>
            <a:r>
              <a:rPr lang="ru-RU" sz="2000" dirty="0">
                <a:solidFill>
                  <a:srgbClr val="00CCFF"/>
                </a:solidFill>
              </a:rPr>
              <a:t> и позиция наблюдателя</a:t>
            </a:r>
            <a:endParaRPr lang="ru-RU" dirty="0">
              <a:solidFill>
                <a:srgbClr val="00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1" t="3800" r="20600" b="9400"/>
          <a:stretch/>
        </p:blipFill>
        <p:spPr>
          <a:xfrm>
            <a:off x="6080876" y="483518"/>
            <a:ext cx="3066147" cy="43204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83518"/>
            <a:ext cx="6080876" cy="4320480"/>
          </a:xfrm>
          <a:prstGeom prst="rect">
            <a:avLst/>
          </a:prstGeom>
          <a:solidFill>
            <a:srgbClr val="DCD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156" y="483518"/>
            <a:ext cx="63490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66"/>
                </a:solidFill>
              </a:rPr>
              <a:t>Третий год на фронтах </a:t>
            </a:r>
            <a:r>
              <a:rPr lang="ru-RU" sz="2400" dirty="0" err="1">
                <a:solidFill>
                  <a:srgbClr val="000066"/>
                </a:solidFill>
              </a:rPr>
              <a:t>инфовойны</a:t>
            </a:r>
            <a:endParaRPr lang="en-US" sz="2400" dirty="0">
              <a:solidFill>
                <a:srgbClr val="000066"/>
              </a:solidFill>
            </a:endParaRPr>
          </a:p>
          <a:p>
            <a:r>
              <a:rPr lang="ru-RU" sz="2400" dirty="0">
                <a:solidFill>
                  <a:srgbClr val="000066"/>
                </a:solidFill>
              </a:rPr>
              <a:t>Черты характера, общие для тех, кто выживает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Упорство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Социальность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ru-RU" sz="2400" dirty="0">
                <a:solidFill>
                  <a:srgbClr val="FF0000"/>
                </a:solidFill>
              </a:rPr>
              <a:t>чуткость, альтруизм, уживчивость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Самообладание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ru-RU" sz="2400" dirty="0">
                <a:solidFill>
                  <a:srgbClr val="FF0000"/>
                </a:solidFill>
              </a:rPr>
              <a:t>умение управлять своими эмоциями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Внутренний контроль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ru-RU" sz="2400" dirty="0">
                <a:solidFill>
                  <a:srgbClr val="FF0000"/>
                </a:solidFill>
              </a:rPr>
              <a:t>инициативность, деятельность, забота о себе и других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0000"/>
                </a:solidFill>
              </a:rPr>
              <a:t>Надежда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ru-RU" sz="2400" dirty="0">
                <a:solidFill>
                  <a:srgbClr val="FF0000"/>
                </a:solidFill>
              </a:rPr>
              <a:t>оптимизм, наличие смысла</a:t>
            </a:r>
          </a:p>
        </p:txBody>
      </p:sp>
    </p:spTree>
    <p:extLst>
      <p:ext uri="{BB962C8B-B14F-4D97-AF65-F5344CB8AC3E}">
        <p14:creationId xmlns:p14="http://schemas.microsoft.com/office/powerpoint/2010/main" val="25234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156" y="483518"/>
            <a:ext cx="69251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66"/>
                </a:solidFill>
              </a:rPr>
              <a:t>Ветераны войны</a:t>
            </a:r>
            <a:endParaRPr lang="en-US" sz="2400" dirty="0">
              <a:solidFill>
                <a:srgbClr val="000066"/>
              </a:solidFill>
            </a:endParaRPr>
          </a:p>
          <a:p>
            <a:r>
              <a:rPr lang="ru-RU" dirty="0"/>
              <a:t>«</a:t>
            </a:r>
            <a:r>
              <a:rPr lang="ru-RU" b="1" dirty="0"/>
              <a:t>Старички</a:t>
            </a:r>
            <a:r>
              <a:rPr lang="ru-RU" dirty="0"/>
              <a:t>» психологически ориентированы на жизнь.</a:t>
            </a:r>
          </a:p>
          <a:p>
            <a:r>
              <a:rPr lang="ru-RU" dirty="0"/>
              <a:t> Они опрятнее других, лучше следят за оружием, </a:t>
            </a:r>
          </a:p>
          <a:p>
            <a:r>
              <a:rPr lang="ru-RU" dirty="0"/>
              <a:t>охотно учатся. В бою устремлены на победу и </a:t>
            </a:r>
          </a:p>
          <a:p>
            <a:r>
              <a:rPr lang="ru-RU" dirty="0"/>
              <a:t>выживание. </a:t>
            </a:r>
          </a:p>
          <a:p>
            <a:r>
              <a:rPr lang="ru-RU" dirty="0"/>
              <a:t>К пленным и местным жителям лояльны. Их страх </a:t>
            </a:r>
          </a:p>
          <a:p>
            <a:r>
              <a:rPr lang="ru-RU" dirty="0"/>
              <a:t>адекватен опасности. Смерть страшна, но не ввергает </a:t>
            </a:r>
          </a:p>
          <a:p>
            <a:r>
              <a:rPr lang="ru-RU" dirty="0"/>
              <a:t>в уныние.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>   В будущем, «старички» видели себя семейными, </a:t>
            </a:r>
          </a:p>
          <a:p>
            <a:r>
              <a:rPr lang="ru-RU" dirty="0"/>
              <a:t>с детьми, ублажающими будущую жену и родителей. </a:t>
            </a:r>
          </a:p>
          <a:p>
            <a:r>
              <a:rPr lang="ru-RU" dirty="0"/>
              <a:t>Их устремленность (это у 18-20-летних!) к жизни,</a:t>
            </a:r>
          </a:p>
          <a:p>
            <a:r>
              <a:rPr lang="ru-RU" dirty="0"/>
              <a:t>возникшая при виде смерти и смертной угрозы, </a:t>
            </a:r>
          </a:p>
          <a:p>
            <a:r>
              <a:rPr lang="ru-RU" dirty="0"/>
              <a:t>продуцировала в их представлениях благополучное, даже красивое продолжение их собственной жизни – в жизни рожденных ими детей, во всеобщем и мирном благополучии.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10425" r="15105" b="6075"/>
          <a:stretch/>
        </p:blipFill>
        <p:spPr>
          <a:xfrm>
            <a:off x="5584839" y="476054"/>
            <a:ext cx="3542658" cy="33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5190</TotalTime>
  <Words>411</Words>
  <Application>Microsoft Office PowerPoint</Application>
  <PresentationFormat>Экран (16:9)</PresentationFormat>
  <Paragraphs>99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Черепнева</dc:creator>
  <cp:lastModifiedBy>Арсений Соловейчик</cp:lastModifiedBy>
  <cp:revision>110</cp:revision>
  <dcterms:created xsi:type="dcterms:W3CDTF">2019-11-08T08:59:02Z</dcterms:created>
  <dcterms:modified xsi:type="dcterms:W3CDTF">2022-01-12T07:56:04Z</dcterms:modified>
</cp:coreProperties>
</file>