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72" r:id="rId2"/>
    <p:sldId id="447" r:id="rId3"/>
    <p:sldId id="448" r:id="rId4"/>
    <p:sldId id="439" r:id="rId5"/>
    <p:sldId id="450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  <p:sldId id="501" r:id="rId28"/>
    <p:sldId id="476" r:id="rId29"/>
    <p:sldId id="477" r:id="rId30"/>
    <p:sldId id="478" r:id="rId31"/>
    <p:sldId id="479" r:id="rId32"/>
    <p:sldId id="44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7"/>
    <p:restoredTop sz="93833"/>
  </p:normalViewPr>
  <p:slideViewPr>
    <p:cSldViewPr snapToGrid="0" snapToObjects="1">
      <p:cViewPr>
        <p:scale>
          <a:sx n="54" d="100"/>
          <a:sy n="54" d="100"/>
        </p:scale>
        <p:origin x="-894" y="-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83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7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20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0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28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88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96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03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90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7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0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37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56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96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04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72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45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03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2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51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58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28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2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r>
              <a:rPr lang="ru-RU" baseline="0" dirty="0" smtClean="0"/>
              <a:t> </a:t>
            </a:r>
            <a:r>
              <a:rPr lang="ru-RU" dirty="0" smtClean="0"/>
              <a:t>Стр. 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2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9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0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3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1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778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74;&#1077;&#1073;&#1080;&#1085;&#1072;&#1088;&#1099;.1&#1089;&#1077;&#1085;&#1090;&#1103;&#1073;&#1088;&#1103;.&#1088;&#1092;/&#1087;&#1077;&#1076;&#1072;&#1075;&#1086;&#1075;&#1080;&#1082;&#1072;-&#1076;&#1083;&#1103;-&#1074;&#1089;&#1077;&#1093;" TargetMode="Externa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GhdhjnY0W-Oa3C2SkqKYSwn2aCN5BaB7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playlist?list=PLGhdhjnY0W-Oa3C2SkqKYSwn2aCN5BaB7" TargetMode="External"/><Relationship Id="rId4" Type="http://schemas.openxmlformats.org/officeDocument/2006/relationships/hyperlink" Target="https://www.ozon.ru/context/detail/id/143470517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1702" y="770072"/>
            <a:ext cx="279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21 февраля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1702" y="1938107"/>
            <a:ext cx="651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3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3801556"/>
            <a:ext cx="62263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Встреча  </a:t>
            </a:r>
            <a:r>
              <a:rPr lang="ru-RU" sz="8800" b="1" dirty="0" smtClean="0"/>
              <a:t>4</a:t>
            </a:r>
            <a:r>
              <a:rPr lang="ru-RU" sz="2800" b="1" dirty="0"/>
              <a:t> «С</a:t>
            </a:r>
            <a:r>
              <a:rPr lang="ru-RU" sz="2800" b="1" dirty="0" smtClean="0"/>
              <a:t>редства воспитания»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9158" y="5821924"/>
            <a:ext cx="644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1, глава 3, </a:t>
            </a:r>
            <a:r>
              <a:rPr lang="de-DE" b="1" dirty="0" smtClean="0"/>
              <a:t>c. </a:t>
            </a:r>
            <a:r>
              <a:rPr lang="ru-RU" b="1" dirty="0" smtClean="0"/>
              <a:t>119</a:t>
            </a:r>
            <a:r>
              <a:rPr lang="de-DE" dirty="0" smtClean="0"/>
              <a:t>–</a:t>
            </a:r>
            <a:r>
              <a:rPr lang="ru-RU" b="1" dirty="0" smtClean="0"/>
              <a:t>162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83525" y="2879394"/>
            <a:ext cx="1207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/>
              <a:t>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3252421"/>
            <a:ext cx="6732366" cy="1118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Сколько </a:t>
            </a:r>
            <a:r>
              <a:rPr lang="ru-RU" sz="2800" dirty="0" smtClean="0"/>
              <a:t>детских</a:t>
            </a:r>
            <a:r>
              <a:rPr lang="en-US" sz="2800" dirty="0" smtClean="0"/>
              <a:t> </a:t>
            </a:r>
            <a:r>
              <a:rPr lang="ru-RU" sz="2800" dirty="0" smtClean="0"/>
              <a:t>душ </a:t>
            </a:r>
            <a:r>
              <a:rPr lang="ru-RU" sz="2800" dirty="0"/>
              <a:t>погублено оттого, что на ребенка пало однажды </a:t>
            </a:r>
            <a:r>
              <a:rPr lang="ru-RU" sz="2800" dirty="0" smtClean="0"/>
              <a:t>подозрение!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03956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390647"/>
            <a:ext cx="8501346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С </a:t>
            </a:r>
            <a:r>
              <a:rPr lang="ru-RU" sz="2800" dirty="0"/>
              <a:t>первого дня родители расходятся со своим ребенком: </a:t>
            </a:r>
            <a:r>
              <a:rPr lang="ru-RU" sz="2800" dirty="0" smtClean="0"/>
              <a:t>он</a:t>
            </a:r>
            <a:r>
              <a:rPr lang="en-US" sz="2800" dirty="0" smtClean="0"/>
              <a:t> </a:t>
            </a:r>
            <a:r>
              <a:rPr lang="ru-RU" sz="2800" dirty="0" smtClean="0"/>
              <a:t>живет </a:t>
            </a:r>
            <a:r>
              <a:rPr lang="ru-RU" sz="2800" dirty="0"/>
              <a:t>нынешней минутой, а родители — будущим, </a:t>
            </a:r>
            <a:r>
              <a:rPr lang="ru-RU" sz="2800" dirty="0" smtClean="0"/>
              <a:t>которого</a:t>
            </a:r>
            <a:r>
              <a:rPr lang="en-US" sz="2800" dirty="0" smtClean="0"/>
              <a:t> </a:t>
            </a:r>
            <a:r>
              <a:rPr lang="ru-RU" sz="2800" dirty="0" smtClean="0"/>
              <a:t>ни </a:t>
            </a:r>
            <a:r>
              <a:rPr lang="ru-RU" sz="2800" dirty="0"/>
              <a:t>дети, ни даже родители не знают. </a:t>
            </a:r>
            <a:endParaRPr lang="en-US" sz="2800" dirty="0" smtClean="0"/>
          </a:p>
          <a:p>
            <a:r>
              <a:rPr lang="ru-RU" sz="2800" dirty="0" smtClean="0"/>
              <a:t>Как </a:t>
            </a:r>
            <a:r>
              <a:rPr lang="ru-RU" sz="2800" dirty="0"/>
              <a:t>же </a:t>
            </a:r>
            <a:r>
              <a:rPr lang="ru-RU" sz="2800" dirty="0" smtClean="0"/>
              <a:t>нам </a:t>
            </a:r>
            <a:r>
              <a:rPr lang="ru-RU" sz="2800" dirty="0"/>
              <a:t>понять </a:t>
            </a:r>
            <a:r>
              <a:rPr lang="ru-RU" sz="2800" dirty="0" smtClean="0"/>
              <a:t>друг</a:t>
            </a:r>
            <a:r>
              <a:rPr lang="en-US" sz="2800" dirty="0" smtClean="0"/>
              <a:t> </a:t>
            </a:r>
            <a:r>
              <a:rPr lang="ru-RU" sz="2800" dirty="0" smtClean="0"/>
              <a:t>друга с детьми, </a:t>
            </a:r>
            <a:r>
              <a:rPr lang="ru-RU" sz="2800" dirty="0"/>
              <a:t>найти общий язык?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16496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821534"/>
            <a:ext cx="8432980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Оттого что мы относим результаты нашей работы в </a:t>
            </a:r>
            <a:r>
              <a:rPr lang="ru-RU" sz="2800" dirty="0" smtClean="0"/>
              <a:t>будущее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/>
              <a:t>только в будущее, мы воспитываем </a:t>
            </a:r>
            <a:r>
              <a:rPr lang="ru-RU" sz="2800" dirty="0" smtClean="0"/>
              <a:t>вслепую.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/>
              <a:t>оттого наше воспитание, несмотря на неустанные </a:t>
            </a:r>
            <a:r>
              <a:rPr lang="ru-RU" sz="2800" dirty="0" smtClean="0"/>
              <a:t>хлопоты</a:t>
            </a:r>
            <a:r>
              <a:rPr lang="ru-RU" sz="2800" dirty="0"/>
              <a:t>, не имеет силы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59407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624788"/>
            <a:ext cx="9082459" cy="29036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Мы не выпутаемся из педагогических противоречий до </a:t>
            </a:r>
            <a:r>
              <a:rPr lang="ru-RU" sz="2800" dirty="0" smtClean="0"/>
              <a:t>тех</a:t>
            </a:r>
            <a:r>
              <a:rPr lang="en-US" sz="2800" dirty="0" smtClean="0"/>
              <a:t> </a:t>
            </a:r>
            <a:r>
              <a:rPr lang="ru-RU" sz="2800" dirty="0" smtClean="0"/>
              <a:t>пор</a:t>
            </a:r>
            <a:r>
              <a:rPr lang="ru-RU" sz="2800" dirty="0"/>
              <a:t>, пока не перестанем даже в глубине души считать </a:t>
            </a:r>
            <a:r>
              <a:rPr lang="ru-RU" sz="2800" dirty="0" smtClean="0"/>
              <a:t>своих</a:t>
            </a:r>
            <a:r>
              <a:rPr lang="en-US" sz="2800" dirty="0" smtClean="0"/>
              <a:t> </a:t>
            </a:r>
            <a:r>
              <a:rPr lang="ru-RU" sz="2800" dirty="0" smtClean="0"/>
              <a:t>детей </a:t>
            </a:r>
            <a:r>
              <a:rPr lang="ru-RU" sz="2800" dirty="0"/>
              <a:t>будущими людьми и результаты воспитания </a:t>
            </a:r>
            <a:r>
              <a:rPr lang="ru-RU" sz="2800" dirty="0" smtClean="0"/>
              <a:t>относить</a:t>
            </a:r>
            <a:r>
              <a:rPr lang="en-US" sz="2800" dirty="0" smtClean="0"/>
              <a:t> </a:t>
            </a:r>
            <a:r>
              <a:rPr lang="ru-RU" sz="2800" dirty="0" smtClean="0"/>
              <a:t>в </a:t>
            </a:r>
            <a:r>
              <a:rPr lang="ru-RU" sz="2800" dirty="0"/>
              <a:t>будущее, повторяя: «Ну что из него вырастет</a:t>
            </a:r>
            <a:r>
              <a:rPr lang="ru-RU" sz="2800" dirty="0" smtClean="0"/>
              <a:t>?».</a:t>
            </a:r>
            <a:r>
              <a:rPr lang="en-US" sz="2800" dirty="0" smtClean="0"/>
              <a:t> </a:t>
            </a:r>
          </a:p>
          <a:p>
            <a:r>
              <a:rPr lang="ru-RU" sz="2800" dirty="0" smtClean="0"/>
              <a:t>Уже </a:t>
            </a:r>
            <a:r>
              <a:rPr lang="ru-RU" sz="2800" dirty="0"/>
              <a:t>все, вырос! Полгода ему? Вырос! Уже человек</a:t>
            </a:r>
            <a:r>
              <a:rPr lang="ru-RU" sz="3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00025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387081"/>
            <a:ext cx="8655169" cy="3550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Нельзя</a:t>
            </a:r>
            <a:r>
              <a:rPr lang="ru-RU" sz="2800" dirty="0"/>
              <a:t>, чтобы жизнь ребенка </a:t>
            </a:r>
            <a:r>
              <a:rPr lang="ru-RU" sz="2800" dirty="0" smtClean="0"/>
              <a:t>превращалась </a:t>
            </a:r>
            <a:r>
              <a:rPr lang="ru-RU" sz="2800" dirty="0"/>
              <a:t>в вечный экзамен, а мы, родители, были вечными </a:t>
            </a:r>
            <a:r>
              <a:rPr lang="ru-RU" sz="2800" dirty="0" smtClean="0"/>
              <a:t>экзаменаторами.</a:t>
            </a:r>
            <a:endParaRPr lang="en-US" sz="2800" dirty="0" smtClean="0"/>
          </a:p>
          <a:p>
            <a:endParaRPr lang="en-US" sz="1050" dirty="0" smtClean="0"/>
          </a:p>
          <a:p>
            <a:r>
              <a:rPr lang="ru-RU" sz="2800" dirty="0"/>
              <a:t>Ребенка надо принимать таким, какой он есть, </a:t>
            </a:r>
            <a:r>
              <a:rPr lang="ru-RU" sz="2800" dirty="0" smtClean="0"/>
              <a:t>обуздывая</a:t>
            </a:r>
            <a:r>
              <a:rPr lang="en-US" sz="2800" dirty="0" smtClean="0"/>
              <a:t> </a:t>
            </a:r>
            <a:r>
              <a:rPr lang="ru-RU" sz="2800" dirty="0" smtClean="0"/>
              <a:t>свою </a:t>
            </a:r>
            <a:r>
              <a:rPr lang="ru-RU" sz="2800" dirty="0"/>
              <a:t>педагогическую страсть, свое постоянное желание </a:t>
            </a:r>
            <a:r>
              <a:rPr lang="ru-RU" sz="2800" dirty="0" smtClean="0"/>
              <a:t>переделывать </a:t>
            </a:r>
            <a:r>
              <a:rPr lang="ru-RU" sz="2800" dirty="0"/>
              <a:t>его во что-то другое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8541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3019886"/>
            <a:ext cx="7552762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Добро начинается </a:t>
            </a:r>
            <a:r>
              <a:rPr lang="ru-RU" sz="2800" dirty="0" smtClean="0"/>
              <a:t>с </a:t>
            </a:r>
            <a:r>
              <a:rPr lang="ru-RU" sz="2800" dirty="0"/>
              <a:t>принятия </a:t>
            </a:r>
            <a:r>
              <a:rPr lang="ru-RU" sz="2800" dirty="0" smtClean="0"/>
              <a:t>непонятного </a:t>
            </a:r>
            <a:r>
              <a:rPr lang="ru-RU" sz="2800" dirty="0"/>
              <a:t>и неприятного в человеке. Вот в чем труд души, все </a:t>
            </a:r>
            <a:r>
              <a:rPr lang="ru-RU" sz="2800" dirty="0" smtClean="0"/>
              <a:t>остальное </a:t>
            </a:r>
            <a:r>
              <a:rPr lang="ru-RU" sz="2800" dirty="0"/>
              <a:t>никакого труда не составляет.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52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3235330"/>
            <a:ext cx="7373299" cy="1118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К детям нужно относиться не как к взрослым: то есть не по заслугам, а великодушно.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88553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352900"/>
            <a:ext cx="7193839" cy="3550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Е</a:t>
            </a:r>
            <a:r>
              <a:rPr lang="ru-RU" sz="2800" dirty="0" smtClean="0"/>
              <a:t>сли </a:t>
            </a:r>
            <a:r>
              <a:rPr lang="ru-RU" sz="2800" dirty="0"/>
              <a:t>мы научимся видеть в </a:t>
            </a:r>
            <a:r>
              <a:rPr lang="ru-RU" sz="2800" dirty="0" smtClean="0"/>
              <a:t>ребенке </a:t>
            </a:r>
            <a:r>
              <a:rPr lang="ru-RU" sz="2800" dirty="0"/>
              <a:t>другого, </a:t>
            </a:r>
            <a:r>
              <a:rPr lang="ru-RU" sz="2800" dirty="0" smtClean="0"/>
              <a:t>непохожего на </a:t>
            </a:r>
            <a:r>
              <a:rPr lang="ru-RU" sz="2800" dirty="0"/>
              <a:t>нас человека, то нам будет гораздо легче </a:t>
            </a:r>
            <a:r>
              <a:rPr lang="ru-RU" sz="2800" dirty="0" smtClean="0"/>
              <a:t>его принять.</a:t>
            </a:r>
          </a:p>
          <a:p>
            <a:endParaRPr lang="ru-RU" sz="1400" dirty="0" smtClean="0"/>
          </a:p>
          <a:p>
            <a:r>
              <a:rPr lang="ru-RU" sz="2800" dirty="0"/>
              <a:t>Другой, иной, новый человек растет у </a:t>
            </a:r>
            <a:r>
              <a:rPr lang="ru-RU" sz="2800" dirty="0" smtClean="0"/>
              <a:t>нас </a:t>
            </a:r>
            <a:r>
              <a:rPr lang="ru-RU" sz="2800" dirty="0"/>
              <a:t>в доме. </a:t>
            </a:r>
            <a:r>
              <a:rPr lang="ru-RU" sz="2800" dirty="0" smtClean="0"/>
              <a:t>Мы </a:t>
            </a:r>
            <a:r>
              <a:rPr lang="ru-RU" sz="2800" dirty="0"/>
              <a:t>ему </a:t>
            </a:r>
            <a:r>
              <a:rPr lang="ru-RU" sz="2800" dirty="0" smtClean="0"/>
              <a:t>не хозяева, </a:t>
            </a:r>
            <a:r>
              <a:rPr lang="ru-RU" sz="2800" dirty="0"/>
              <a:t>и он не </a:t>
            </a:r>
            <a:r>
              <a:rPr lang="ru-RU" sz="2800" dirty="0" smtClean="0"/>
              <a:t>наша </a:t>
            </a:r>
            <a:r>
              <a:rPr lang="ru-RU" sz="2800" dirty="0"/>
              <a:t>собственность, ни один человек не </a:t>
            </a:r>
            <a:r>
              <a:rPr lang="ru-RU" sz="2800" dirty="0" smtClean="0"/>
              <a:t>собственность другого.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23626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182255"/>
            <a:ext cx="7663857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Воспитание </a:t>
            </a:r>
            <a:r>
              <a:rPr lang="ru-RU" sz="2800" dirty="0"/>
              <a:t>— работа без гарантированного результата, и чем </a:t>
            </a:r>
            <a:r>
              <a:rPr lang="ru-RU" sz="2800" dirty="0" smtClean="0"/>
              <a:t>больше будем </a:t>
            </a:r>
            <a:r>
              <a:rPr lang="ru-RU" sz="2800" dirty="0"/>
              <a:t>мы требовать гарантий успеха, тем хуже будет результат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33320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458980"/>
            <a:ext cx="8287700" cy="2996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Нам не хватает терпения потому</a:t>
            </a:r>
            <a:r>
              <a:rPr lang="ru-RU" sz="2800" dirty="0"/>
              <a:t>, что кто-то внушил нам </a:t>
            </a:r>
            <a:r>
              <a:rPr lang="ru-RU" sz="2800" dirty="0" smtClean="0"/>
              <a:t>странную</a:t>
            </a:r>
            <a:r>
              <a:rPr lang="ru-RU" sz="2800" dirty="0"/>
              <a:t>, ни на что не похожую педагогическую логику, </a:t>
            </a:r>
            <a:r>
              <a:rPr lang="ru-RU" sz="2800" dirty="0" smtClean="0"/>
              <a:t>выраженную </a:t>
            </a:r>
            <a:r>
              <a:rPr lang="ru-RU" sz="2800" dirty="0"/>
              <a:t>во фразе: </a:t>
            </a:r>
            <a:r>
              <a:rPr lang="ru-RU" sz="2800" dirty="0" smtClean="0"/>
              <a:t>«</a:t>
            </a:r>
            <a:r>
              <a:rPr lang="ru-RU" sz="2800" dirty="0"/>
              <a:t>Как сегодня, так и всегда</a:t>
            </a:r>
            <a:r>
              <a:rPr lang="ru-RU" sz="2800" dirty="0" smtClean="0"/>
              <a:t>».</a:t>
            </a:r>
          </a:p>
          <a:p>
            <a:endParaRPr lang="ru-RU" sz="1000" dirty="0" smtClean="0"/>
          </a:p>
          <a:p>
            <a:r>
              <a:rPr lang="ru-RU" sz="2800" dirty="0" smtClean="0"/>
              <a:t>Старый</a:t>
            </a:r>
            <a:r>
              <a:rPr lang="ru-RU" sz="2800" dirty="0"/>
              <a:t>, вечный педагогический грех: мы ждем от </a:t>
            </a:r>
            <a:r>
              <a:rPr lang="ru-RU" sz="2800" dirty="0" smtClean="0"/>
              <a:t>ребенка все </a:t>
            </a:r>
            <a:r>
              <a:rPr lang="ru-RU" sz="2800" dirty="0"/>
              <a:t>и сейчас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295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33" y="375695"/>
            <a:ext cx="2109801" cy="238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5961" y="2763632"/>
            <a:ext cx="7322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Воспитание зависит от трех переменных: </a:t>
            </a:r>
            <a:endParaRPr lang="en-US" sz="2800" b="1" dirty="0" smtClean="0"/>
          </a:p>
          <a:p>
            <a:r>
              <a:rPr lang="ru-RU" sz="2800" b="1" dirty="0" smtClean="0">
                <a:solidFill>
                  <a:srgbClr val="FFC000"/>
                </a:solidFill>
              </a:rPr>
              <a:t>взрослые</a:t>
            </a:r>
            <a:r>
              <a:rPr lang="ru-RU" sz="2800" b="1" dirty="0">
                <a:solidFill>
                  <a:srgbClr val="FFC000"/>
                </a:solidFill>
              </a:rPr>
              <a:t>, </a:t>
            </a:r>
            <a:r>
              <a:rPr lang="ru-RU" sz="2800" b="1" dirty="0" smtClean="0">
                <a:solidFill>
                  <a:srgbClr val="FFC000"/>
                </a:solidFill>
              </a:rPr>
              <a:t>дети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и </a:t>
            </a:r>
            <a:r>
              <a:rPr lang="ru-RU" sz="2800" b="1" dirty="0">
                <a:solidFill>
                  <a:srgbClr val="FFC000"/>
                </a:solidFill>
              </a:rPr>
              <a:t>отношения между ними.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/>
              <a:t>Это </a:t>
            </a:r>
            <a:r>
              <a:rPr lang="ru-RU" sz="2800" b="1" dirty="0"/>
              <a:t>задача с тремя </a:t>
            </a:r>
            <a:r>
              <a:rPr lang="ru-RU" sz="2800" b="1" dirty="0" smtClean="0"/>
              <a:t>неизвестными</a:t>
            </a:r>
            <a:r>
              <a:rPr lang="en-US" sz="2800" b="1" dirty="0" smtClean="0"/>
              <a:t> </a:t>
            </a:r>
            <a:r>
              <a:rPr lang="ru-RU" sz="2800" b="1" dirty="0" smtClean="0"/>
              <a:t>из </a:t>
            </a:r>
            <a:r>
              <a:rPr lang="ru-RU" sz="2800" b="1" dirty="0"/>
              <a:t>трех! </a:t>
            </a:r>
            <a:endParaRPr lang="en-US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182255"/>
            <a:ext cx="8287700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Есть </a:t>
            </a:r>
            <a:r>
              <a:rPr lang="ru-RU" sz="2800" dirty="0"/>
              <a:t>суворовские законы — «быстрота и натиск», но </a:t>
            </a:r>
            <a:r>
              <a:rPr lang="ru-RU" sz="2800" dirty="0" smtClean="0"/>
              <a:t>есть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/>
              <a:t>законы </a:t>
            </a:r>
            <a:r>
              <a:rPr lang="ru-RU" sz="2800" dirty="0" smtClean="0"/>
              <a:t>Кутузова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ru-RU" sz="2800" dirty="0" smtClean="0"/>
              <a:t>«терпение и время»</a:t>
            </a:r>
            <a:r>
              <a:rPr lang="mr-IN" sz="2800" dirty="0" smtClean="0"/>
              <a:t>…</a:t>
            </a:r>
            <a:endParaRPr lang="ru-RU" sz="2800" dirty="0" smtClean="0"/>
          </a:p>
          <a:p>
            <a:r>
              <a:rPr lang="ru-RU" sz="2800" dirty="0"/>
              <a:t>О</a:t>
            </a:r>
            <a:r>
              <a:rPr lang="ru-RU" sz="2800" dirty="0" smtClean="0"/>
              <a:t>ни </a:t>
            </a:r>
            <a:r>
              <a:rPr lang="ru-RU" sz="2800" dirty="0"/>
              <a:t>лучше подходят к воспитанию.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76249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966812"/>
            <a:ext cx="8287700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К</a:t>
            </a:r>
            <a:r>
              <a:rPr lang="ru-RU" sz="2800" dirty="0" smtClean="0"/>
              <a:t>ак ребенок </a:t>
            </a:r>
            <a:r>
              <a:rPr lang="ru-RU" sz="2800" dirty="0"/>
              <a:t>научится добиваться чего-нибудь от людей, </a:t>
            </a:r>
            <a:r>
              <a:rPr lang="ru-RU" sz="2800" dirty="0" smtClean="0"/>
              <a:t>от сверстников</a:t>
            </a:r>
            <a:r>
              <a:rPr lang="ru-RU" sz="2800" dirty="0"/>
              <a:t>, если у него нет опыта победы, если </a:t>
            </a:r>
            <a:r>
              <a:rPr lang="ru-RU" sz="2800" dirty="0" smtClean="0"/>
              <a:t>родители никогда </a:t>
            </a:r>
            <a:r>
              <a:rPr lang="ru-RU" sz="2800" dirty="0"/>
              <a:t>ни в чем ему не уступили?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21954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535925"/>
            <a:ext cx="8287700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Три самые </a:t>
            </a:r>
            <a:r>
              <a:rPr lang="ru-RU" sz="2800" dirty="0" smtClean="0"/>
              <a:t>распространенные </a:t>
            </a:r>
            <a:r>
              <a:rPr lang="ru-RU" sz="2800" dirty="0"/>
              <a:t>модели воспитания </a:t>
            </a:r>
            <a:r>
              <a:rPr lang="ru-RU" sz="2800" dirty="0" smtClean="0"/>
              <a:t>подсказывает </a:t>
            </a:r>
            <a:r>
              <a:rPr lang="ru-RU" sz="2800" dirty="0"/>
              <a:t>старая педагогическая вера и страсть к </a:t>
            </a:r>
            <a:r>
              <a:rPr lang="ru-RU" sz="2800" dirty="0" smtClean="0"/>
              <a:t>воспитанию. Назовем </a:t>
            </a:r>
            <a:r>
              <a:rPr lang="ru-RU" sz="2800" dirty="0"/>
              <a:t>их </a:t>
            </a:r>
            <a:r>
              <a:rPr lang="ru-RU" sz="2800" dirty="0" smtClean="0"/>
              <a:t>условно</a:t>
            </a:r>
            <a:r>
              <a:rPr lang="ru-RU" sz="2800" dirty="0"/>
              <a:t>: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«</a:t>
            </a:r>
            <a:r>
              <a:rPr lang="ru-RU" sz="2800" dirty="0"/>
              <a:t>правила движения»,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dirty="0"/>
              <a:t>«сад-огород» </a:t>
            </a:r>
            <a:r>
              <a:rPr lang="de-DE" sz="2800" dirty="0" smtClean="0"/>
              <a:t>,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ru-RU" sz="2800" dirty="0" smtClean="0"/>
              <a:t>«кнут </a:t>
            </a:r>
            <a:r>
              <a:rPr lang="ru-RU" sz="2800" dirty="0"/>
              <a:t>и пряник</a:t>
            </a:r>
            <a:r>
              <a:rPr lang="ru-RU" sz="2800" dirty="0" smtClean="0"/>
              <a:t>»</a:t>
            </a:r>
            <a:r>
              <a:rPr lang="de-DE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3608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653" y="2803020"/>
            <a:ext cx="3999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prstClr val="white"/>
                </a:solidFill>
              </a:rPr>
              <a:t>Три модели воспитания: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«</a:t>
            </a:r>
            <a:r>
              <a:rPr lang="ru-RU" dirty="0">
                <a:solidFill>
                  <a:srgbClr val="FFC000"/>
                </a:solidFill>
              </a:rPr>
              <a:t>правила движения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>
              <a:solidFill>
                <a:srgbClr val="FFC000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«сад-огород» </a:t>
            </a:r>
            <a:endParaRPr lang="en-US" dirty="0">
              <a:solidFill>
                <a:prstClr val="white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«кнут и пряник»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3975" y="2777382"/>
            <a:ext cx="6879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Модель «правила движения</a:t>
            </a:r>
            <a:r>
              <a:rPr lang="ru-RU" sz="2800" dirty="0" smtClean="0">
                <a:solidFill>
                  <a:srgbClr val="FFC000"/>
                </a:solidFill>
              </a:rPr>
              <a:t>»</a:t>
            </a:r>
          </a:p>
          <a:p>
            <a:endParaRPr lang="ru-RU" sz="1000" dirty="0" smtClean="0">
              <a:solidFill>
                <a:srgbClr val="FFC000"/>
              </a:solidFill>
            </a:endParaRPr>
          </a:p>
          <a:p>
            <a:r>
              <a:rPr lang="ru-RU" sz="2800" dirty="0" smtClean="0"/>
              <a:t>Нам </a:t>
            </a:r>
            <a:r>
              <a:rPr lang="ru-RU" sz="2800" dirty="0"/>
              <a:t>кажется, будто детей </a:t>
            </a:r>
            <a:r>
              <a:rPr lang="ru-RU" sz="2800" dirty="0" smtClean="0"/>
              <a:t>воспитывают </a:t>
            </a:r>
            <a:r>
              <a:rPr lang="ru-RU" sz="2800" dirty="0"/>
              <a:t>точно так же, как обучают их правилам </a:t>
            </a:r>
            <a:r>
              <a:rPr lang="ru-RU" sz="2800" dirty="0" smtClean="0"/>
              <a:t>уличного движения</a:t>
            </a:r>
            <a:r>
              <a:rPr lang="ru-RU" sz="2800" dirty="0"/>
              <a:t>. Будто ребенок должен выучить некий свод </a:t>
            </a:r>
            <a:r>
              <a:rPr lang="ru-RU" sz="2800" dirty="0" smtClean="0"/>
              <a:t>правил </a:t>
            </a:r>
            <a:r>
              <a:rPr lang="ru-RU" sz="2800" dirty="0"/>
              <a:t>— вот и все. 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95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653" y="2803020"/>
            <a:ext cx="3999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prstClr val="white"/>
                </a:solidFill>
              </a:rPr>
              <a:t>Три модели воспитания: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правила движения</a:t>
            </a:r>
            <a:r>
              <a:rPr lang="ru-RU" dirty="0" smtClean="0"/>
              <a:t>»</a:t>
            </a:r>
            <a:endParaRPr lang="ru-RU" dirty="0"/>
          </a:p>
          <a:p>
            <a:pPr marL="285750" lvl="0" indent="-285750">
              <a:buFont typeface="Arial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«сад-огород» </a:t>
            </a:r>
            <a:endParaRPr lang="en-US" dirty="0">
              <a:solidFill>
                <a:srgbClr val="FFC000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ru-RU" dirty="0">
                <a:solidFill>
                  <a:prstClr val="white"/>
                </a:solidFill>
              </a:rPr>
              <a:t>«кнут и пряник»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3974" y="2777382"/>
            <a:ext cx="79646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Модель </a:t>
            </a:r>
            <a:r>
              <a:rPr lang="ru-RU" sz="2800" dirty="0" smtClean="0">
                <a:solidFill>
                  <a:srgbClr val="FFC000"/>
                </a:solidFill>
              </a:rPr>
              <a:t>«сад-огород»</a:t>
            </a:r>
          </a:p>
          <a:p>
            <a:endParaRPr lang="ru-RU" sz="1000" dirty="0" smtClean="0">
              <a:solidFill>
                <a:srgbClr val="FFC000"/>
              </a:solidFill>
            </a:endParaRPr>
          </a:p>
          <a:p>
            <a:r>
              <a:rPr lang="ru-RU" sz="2800" dirty="0" smtClean="0"/>
              <a:t>основана </a:t>
            </a:r>
            <a:r>
              <a:rPr lang="ru-RU" sz="2800" dirty="0"/>
              <a:t>на </a:t>
            </a:r>
            <a:r>
              <a:rPr lang="ru-RU" sz="2800" dirty="0" smtClean="0"/>
              <a:t>всеобщем заблуждении</a:t>
            </a:r>
            <a:r>
              <a:rPr lang="ru-RU" sz="2800" dirty="0"/>
              <a:t>, будто </a:t>
            </a:r>
            <a:r>
              <a:rPr lang="ru-RU" sz="2800" dirty="0" smtClean="0"/>
              <a:t>мы можем обходиться с </a:t>
            </a:r>
            <a:r>
              <a:rPr lang="ru-RU" sz="2800" dirty="0"/>
              <a:t>ребенком как с грядкой — выпалывать </a:t>
            </a:r>
            <a:r>
              <a:rPr lang="ru-RU" sz="2800" dirty="0" smtClean="0"/>
              <a:t>сорняки-недостатки в </a:t>
            </a:r>
            <a:r>
              <a:rPr lang="ru-RU" sz="2800" dirty="0"/>
              <a:t>его душе или как с деревом — прививать ему отдельные </a:t>
            </a:r>
            <a:r>
              <a:rPr lang="ru-RU" sz="2800" dirty="0" smtClean="0"/>
              <a:t>положительные </a:t>
            </a:r>
            <a:r>
              <a:rPr lang="ru-RU" sz="2800" dirty="0"/>
              <a:t>качества. </a:t>
            </a:r>
          </a:p>
        </p:txBody>
      </p:sp>
    </p:spTree>
    <p:extLst>
      <p:ext uri="{BB962C8B-B14F-4D97-AF65-F5344CB8AC3E}">
        <p14:creationId xmlns:p14="http://schemas.microsoft.com/office/powerpoint/2010/main" val="1673104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653" y="2803020"/>
            <a:ext cx="3999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prstClr val="white"/>
                </a:solidFill>
              </a:rPr>
              <a:t>Три модели воспитания: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правила движения</a:t>
            </a:r>
            <a:r>
              <a:rPr lang="ru-RU" dirty="0" smtClean="0"/>
              <a:t>»</a:t>
            </a:r>
            <a:endParaRPr lang="ru-RU" dirty="0"/>
          </a:p>
          <a:p>
            <a:pPr marL="285750" lvl="0" indent="-285750">
              <a:buFont typeface="Arial" charset="0"/>
              <a:buChar char="•"/>
            </a:pPr>
            <a:r>
              <a:rPr lang="ru-RU" dirty="0"/>
              <a:t>«сад-огород» </a:t>
            </a: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«кнут и пряник»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3974" y="2777382"/>
            <a:ext cx="79646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Модель </a:t>
            </a:r>
            <a:r>
              <a:rPr lang="ru-RU" sz="2800" dirty="0" smtClean="0">
                <a:solidFill>
                  <a:srgbClr val="FFC000"/>
                </a:solidFill>
              </a:rPr>
              <a:t>«кнут и пряник»</a:t>
            </a:r>
          </a:p>
          <a:p>
            <a:endParaRPr lang="ru-RU" sz="1000" dirty="0" smtClean="0">
              <a:solidFill>
                <a:srgbClr val="FFC000"/>
              </a:solidFill>
            </a:endParaRPr>
          </a:p>
          <a:p>
            <a:r>
              <a:rPr lang="ru-RU" sz="2800" dirty="0"/>
              <a:t>Вот, </a:t>
            </a:r>
            <a:r>
              <a:rPr lang="ru-RU" sz="2800" dirty="0" smtClean="0"/>
              <a:t>кажется, без </a:t>
            </a:r>
            <a:r>
              <a:rPr lang="ru-RU" sz="2800" dirty="0"/>
              <a:t>чего нельзя, вот самое естественное: за </a:t>
            </a:r>
            <a:r>
              <a:rPr lang="ru-RU" sz="2800" dirty="0" smtClean="0"/>
              <a:t>добрый поступок </a:t>
            </a:r>
            <a:r>
              <a:rPr lang="ru-RU" sz="2800" dirty="0"/>
              <a:t>наградить, за дурной — наказать, </a:t>
            </a:r>
            <a:r>
              <a:rPr lang="ru-RU" sz="2800" dirty="0" smtClean="0"/>
              <a:t>поругать, пожурить</a:t>
            </a:r>
            <a:r>
              <a:rPr lang="ru-RU" sz="2800" dirty="0"/>
              <a:t>. Как иначе? На этом мир держится!</a:t>
            </a:r>
          </a:p>
          <a:p>
            <a:r>
              <a:rPr lang="ru-RU" sz="2800" dirty="0"/>
              <a:t>Но мир не держится на штрафах и </a:t>
            </a:r>
            <a:r>
              <a:rPr lang="ru-RU" sz="2800" dirty="0" smtClean="0"/>
              <a:t>наградах</a:t>
            </a:r>
            <a:r>
              <a:rPr lang="mr-IN" sz="2800" dirty="0" smtClean="0"/>
              <a:t>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9782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535924"/>
            <a:ext cx="8287700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</a:t>
            </a:r>
            <a:r>
              <a:rPr lang="ru-RU" sz="2800" dirty="0" smtClean="0"/>
              <a:t>оспитывая </a:t>
            </a:r>
            <a:r>
              <a:rPr lang="ru-RU" sz="2800" dirty="0"/>
              <a:t>ребенка поощрениями</a:t>
            </a:r>
          </a:p>
          <a:p>
            <a:r>
              <a:rPr lang="ru-RU" sz="2800" dirty="0"/>
              <a:t>и наказаниями, то есть пытаясь воздействовать на него </a:t>
            </a:r>
            <a:r>
              <a:rPr lang="ru-RU" sz="2800" dirty="0" smtClean="0"/>
              <a:t>напрямую</a:t>
            </a:r>
            <a:r>
              <a:rPr lang="ru-RU" sz="2800" dirty="0"/>
              <a:t>, мы сильно облегчаем себе работу воспитания, </a:t>
            </a:r>
            <a:r>
              <a:rPr lang="ru-RU" sz="2800" dirty="0" smtClean="0"/>
              <a:t>но</a:t>
            </a:r>
            <a:r>
              <a:rPr lang="en-US" sz="2800" dirty="0" smtClean="0"/>
              <a:t> </a:t>
            </a:r>
            <a:r>
              <a:rPr lang="ru-RU" sz="2800" dirty="0" smtClean="0"/>
              <a:t>одновременно </a:t>
            </a:r>
            <a:r>
              <a:rPr lang="ru-RU" sz="2800" dirty="0"/>
              <a:t>мы внедряем в сознание ребенка образ </a:t>
            </a:r>
            <a:r>
              <a:rPr lang="ru-RU" sz="2800" dirty="0" smtClean="0"/>
              <a:t>вселенского </a:t>
            </a:r>
            <a:r>
              <a:rPr lang="ru-RU" sz="2800" dirty="0"/>
              <a:t>кнута и пряника и подрываем его веру в </a:t>
            </a:r>
            <a:r>
              <a:rPr lang="ru-RU" sz="2800" dirty="0" smtClean="0"/>
              <a:t>справедливость.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2973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812925"/>
            <a:ext cx="9227738" cy="22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 сущности, как мало нужно для </a:t>
            </a:r>
            <a:r>
              <a:rPr lang="ru-RU" sz="2800" dirty="0" smtClean="0"/>
              <a:t>хорошего</a:t>
            </a:r>
            <a:r>
              <a:rPr lang="en-US" sz="2800" dirty="0" smtClean="0"/>
              <a:t> </a:t>
            </a:r>
            <a:r>
              <a:rPr lang="ru-RU" sz="2800" dirty="0" smtClean="0"/>
              <a:t>воспитания</a:t>
            </a:r>
            <a:r>
              <a:rPr lang="ru-RU" sz="2800" dirty="0"/>
              <a:t>! </a:t>
            </a:r>
            <a:endParaRPr lang="en-US" sz="2800" dirty="0" smtClean="0"/>
          </a:p>
          <a:p>
            <a:r>
              <a:rPr lang="ru-RU" sz="2800" dirty="0" smtClean="0"/>
              <a:t>Надо </a:t>
            </a:r>
            <a:r>
              <a:rPr lang="ru-RU" sz="2800" dirty="0"/>
              <a:t>лишь понять, что нет двух отношений к </a:t>
            </a:r>
            <a:r>
              <a:rPr lang="ru-RU" sz="2800" dirty="0" smtClean="0"/>
              <a:t>ребенку </a:t>
            </a:r>
            <a:r>
              <a:rPr lang="ru-RU" sz="2800" dirty="0"/>
              <a:t>— человеческого и педагогического. Есть одно, </a:t>
            </a:r>
            <a:r>
              <a:rPr lang="ru-RU" sz="2800" dirty="0" smtClean="0"/>
              <a:t>одно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/>
              <a:t>только одно: </a:t>
            </a:r>
            <a:r>
              <a:rPr lang="ru-RU" sz="4800" b="1" dirty="0"/>
              <a:t>человеческое</a:t>
            </a:r>
            <a:r>
              <a:rPr lang="ru-RU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17182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55735" y="5297270"/>
            <a:ext cx="74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</a:t>
            </a:r>
            <a:r>
              <a:rPr lang="ru-RU" sz="2400" dirty="0" smtClean="0">
                <a:hlinkClick r:id="rId2"/>
              </a:rPr>
              <a:t>вебинары.1сентября.рф/педагогика-для-всех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735" y="1958787"/>
            <a:ext cx="74369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prstClr val="white"/>
                </a:solidFill>
              </a:rPr>
              <a:t>Сайт </a:t>
            </a:r>
            <a:r>
              <a:rPr lang="ru-RU" sz="3200" b="1" dirty="0" err="1" smtClean="0">
                <a:solidFill>
                  <a:prstClr val="white"/>
                </a:solidFill>
              </a:rPr>
              <a:t>Соловейчиковских</a:t>
            </a:r>
            <a:r>
              <a:rPr lang="ru-RU" sz="3200" b="1" dirty="0" smtClean="0">
                <a:solidFill>
                  <a:prstClr val="white"/>
                </a:solidFill>
              </a:rPr>
              <a:t> чтений 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по книге «Педагогика </a:t>
            </a:r>
            <a:r>
              <a:rPr lang="ru-RU" sz="2400" b="1" dirty="0">
                <a:solidFill>
                  <a:prstClr val="white"/>
                </a:solidFill>
              </a:rPr>
              <a:t>для всех</a:t>
            </a:r>
            <a:r>
              <a:rPr lang="ru-RU" sz="2400" b="1" dirty="0" smtClean="0">
                <a:solidFill>
                  <a:prstClr val="white"/>
                </a:solidFill>
              </a:rPr>
              <a:t>»</a:t>
            </a: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endParaRPr lang="ru-RU" sz="6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>
                <a:solidFill>
                  <a:prstClr val="white"/>
                </a:solidFill>
              </a:rPr>
              <a:t>з</a:t>
            </a:r>
            <a:r>
              <a:rPr lang="ru-RU" sz="2400" b="1" dirty="0" smtClean="0">
                <a:solidFill>
                  <a:prstClr val="white"/>
                </a:solidFill>
              </a:rPr>
              <a:t>аписи состоявшихся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краткое </a:t>
            </a:r>
            <a:r>
              <a:rPr lang="ru-RU" sz="2400" b="1" dirty="0">
                <a:solidFill>
                  <a:prstClr val="white"/>
                </a:solidFill>
              </a:rPr>
              <a:t>содержание (</a:t>
            </a:r>
            <a:r>
              <a:rPr lang="en-US" sz="2400" b="1" dirty="0">
                <a:solidFill>
                  <a:prstClr val="white"/>
                </a:solidFill>
              </a:rPr>
              <a:t>summary</a:t>
            </a:r>
            <a:r>
              <a:rPr lang="ru-RU" sz="2400" b="1" dirty="0" smtClean="0">
                <a:solidFill>
                  <a:prstClr val="white"/>
                </a:solidFill>
              </a:rPr>
              <a:t>)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голосование за наиболее значимые цитаты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5" y="2093957"/>
            <a:ext cx="3517295" cy="36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51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42483" y="4001137"/>
            <a:ext cx="654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https://www.youtube.com/playlist?list=PLGhdhjnY0W-Oa3C2SkqKYSwn2aCN5BaB7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483" y="1727368"/>
            <a:ext cx="66944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white"/>
                </a:solidFill>
              </a:rPr>
              <a:t>Соловейчиковские</a:t>
            </a:r>
            <a:r>
              <a:rPr lang="ru-RU" sz="3600" b="1" dirty="0" smtClean="0">
                <a:solidFill>
                  <a:prstClr val="white"/>
                </a:solidFill>
              </a:rPr>
              <a:t> чтения 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по книге «Педагогика для всех»</a:t>
            </a:r>
            <a:endParaRPr lang="ru-RU" sz="2800" b="1" dirty="0" smtClean="0">
              <a:solidFill>
                <a:prstClr val="white"/>
              </a:solidFill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Записи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:</a:t>
            </a:r>
          </a:p>
          <a:p>
            <a:pPr lvl="0"/>
            <a:endParaRPr lang="ru-RU" sz="1400" b="1" dirty="0" smtClean="0">
              <a:solidFill>
                <a:prstClr val="white"/>
              </a:solidFill>
            </a:endParaRPr>
          </a:p>
          <a:p>
            <a:pPr lvl="0"/>
            <a:r>
              <a:rPr lang="en-US" sz="2400" b="1" dirty="0" smtClean="0">
                <a:solidFill>
                  <a:prstClr val="white"/>
                </a:solidFill>
              </a:rPr>
              <a:t>playlist </a:t>
            </a:r>
            <a:r>
              <a:rPr lang="ru-RU" sz="2400" b="1" dirty="0" smtClean="0">
                <a:solidFill>
                  <a:prstClr val="white"/>
                </a:solidFill>
              </a:rPr>
              <a:t>на </a:t>
            </a:r>
            <a:r>
              <a:rPr lang="en-US" sz="2400" b="1" dirty="0" smtClean="0">
                <a:solidFill>
                  <a:prstClr val="white"/>
                </a:solidFill>
              </a:rPr>
              <a:t>YouTube </a:t>
            </a:r>
            <a:r>
              <a:rPr lang="ru-RU" sz="2400" b="1" dirty="0" smtClean="0">
                <a:solidFill>
                  <a:prstClr val="white"/>
                </a:solidFill>
              </a:rPr>
              <a:t>по адресу</a:t>
            </a:r>
            <a:r>
              <a:rPr lang="en-US" sz="2400" b="1" dirty="0" smtClean="0">
                <a:solidFill>
                  <a:prstClr val="white"/>
                </a:solidFill>
              </a:rPr>
              <a:t>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2363" y="5067444"/>
            <a:ext cx="720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в личном кабинете: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62362" y="5483905"/>
            <a:ext cx="654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</a:t>
            </a:r>
            <a:r>
              <a:rPr lang="en-US" sz="2400" dirty="0" smtClean="0">
                <a:hlinkClick r:id="rId3"/>
              </a:rPr>
              <a:t>://my.1september.ru/webinar/archive</a:t>
            </a:r>
          </a:p>
        </p:txBody>
      </p:sp>
    </p:spTree>
    <p:extLst>
      <p:ext uri="{BB962C8B-B14F-4D97-AF65-F5344CB8AC3E}">
        <p14:creationId xmlns:p14="http://schemas.microsoft.com/office/powerpoint/2010/main" val="102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9089" y="432487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Педагогика для всех</a:t>
            </a:r>
            <a:endParaRPr lang="ru-RU" sz="1600" dirty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первая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для человека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Цели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Условия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Средства воспитания </a:t>
            </a:r>
            <a:endParaRPr lang="en-US" dirty="0" smtClean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вторая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в человеке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сердца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духа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ума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третья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и человек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общением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сотрудничеством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сотворчеством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1" y="630526"/>
            <a:ext cx="3740649" cy="42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</a:t>
            </a:r>
            <a:r>
              <a:rPr lang="en-US" sz="2400" b="1" dirty="0">
                <a:solidFill>
                  <a:prstClr val="white"/>
                </a:solidFill>
              </a:rPr>
              <a:t>,</a:t>
            </a:r>
            <a:r>
              <a:rPr lang="ru-RU" sz="2400" b="1" dirty="0" smtClean="0">
                <a:solidFill>
                  <a:prstClr val="white"/>
                </a:solidFill>
              </a:rPr>
              <a:t>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2240" y="1851406"/>
            <a:ext cx="65420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ЛитРес</a:t>
            </a:r>
            <a:r>
              <a:rPr lang="ru-RU" sz="3600" b="1" dirty="0"/>
              <a:t> </a:t>
            </a:r>
            <a:r>
              <a:rPr lang="ru-RU" sz="2000" dirty="0" smtClean="0"/>
              <a:t>(электронная версия)</a:t>
            </a:r>
            <a:endParaRPr lang="ru-RU" sz="2000" dirty="0"/>
          </a:p>
          <a:p>
            <a:r>
              <a:rPr lang="ru-RU" sz="2000" dirty="0" smtClean="0"/>
              <a:t>Скоро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3600" b="1" dirty="0" smtClean="0"/>
              <a:t>Book24</a:t>
            </a:r>
            <a:r>
              <a:rPr lang="ru-RU" sz="3600" b="1" dirty="0" smtClean="0"/>
              <a:t> </a:t>
            </a:r>
            <a:r>
              <a:rPr lang="ru-RU" sz="2000" dirty="0" smtClean="0"/>
              <a:t>(печатная </a:t>
            </a:r>
            <a:r>
              <a:rPr lang="ru-RU" sz="2000" dirty="0"/>
              <a:t>версия</a:t>
            </a:r>
            <a:r>
              <a:rPr lang="ru-RU" sz="2000" dirty="0" smtClean="0"/>
              <a:t>)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https://book24.ru/product/pedagogika-dlya-vsekh-1827352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ru-RU" sz="2000" dirty="0"/>
          </a:p>
          <a:p>
            <a:r>
              <a:rPr lang="en-US" sz="3600" b="1" dirty="0" err="1" smtClean="0">
                <a:solidFill>
                  <a:prstClr val="white"/>
                </a:solidFill>
              </a:rPr>
              <a:t>ozon.ru</a:t>
            </a:r>
            <a:r>
              <a:rPr lang="ru-RU" sz="3600" b="1" dirty="0" smtClean="0">
                <a:solidFill>
                  <a:prstClr val="white"/>
                </a:solidFill>
              </a:rPr>
              <a:t> </a:t>
            </a:r>
            <a:r>
              <a:rPr lang="ru-RU" sz="2000" dirty="0">
                <a:solidFill>
                  <a:prstClr val="white"/>
                </a:solidFill>
              </a:rPr>
              <a:t>(печатная версия)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lvl="0"/>
            <a:r>
              <a:rPr lang="en-US" sz="2000" dirty="0" smtClean="0">
                <a:hlinkClick r:id="rId4"/>
              </a:rPr>
              <a:t>https://www.ozon.ru/context/detail/id/143470517/</a:t>
            </a:r>
            <a:endParaRPr lang="en-US" sz="2000" dirty="0" smtClean="0">
              <a:hlinkClick r:id="rId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4089" y="4624168"/>
            <a:ext cx="4509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28 февраля </a:t>
            </a:r>
            <a:r>
              <a:rPr lang="ru-RU" sz="2800" b="1" dirty="0" smtClean="0">
                <a:solidFill>
                  <a:srgbClr val="FFC000"/>
                </a:solidFill>
              </a:rPr>
              <a:t>2018 в 18.00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9158" y="893767"/>
            <a:ext cx="651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2856516"/>
            <a:ext cx="67281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Следующая встреча (</a:t>
            </a:r>
            <a:r>
              <a:rPr lang="ru-RU" sz="3200" b="1" dirty="0" smtClean="0"/>
              <a:t>5</a:t>
            </a:r>
            <a:r>
              <a:rPr lang="ru-RU" sz="2400" b="1" dirty="0" smtClean="0"/>
              <a:t>)</a:t>
            </a:r>
            <a:r>
              <a:rPr lang="ru-RU" sz="2400" b="1" dirty="0">
                <a:solidFill>
                  <a:prstClr val="white"/>
                </a:solidFill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</a:rPr>
              <a:t>«Воспитание сердца»</a:t>
            </a:r>
            <a:r>
              <a:rPr lang="ru-RU" sz="2800" b="1" dirty="0" smtClean="0"/>
              <a:t> </a:t>
            </a:r>
          </a:p>
          <a:p>
            <a:endParaRPr lang="ru-RU" sz="2800" b="1" dirty="0"/>
          </a:p>
          <a:p>
            <a:r>
              <a:rPr lang="ru-RU" sz="2400" b="1" dirty="0" smtClean="0"/>
              <a:t>состоится</a:t>
            </a:r>
            <a:endParaRPr lang="ru-RU" sz="7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4512" y="2856516"/>
            <a:ext cx="10502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/>
              <a:t>5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19158" y="5821924"/>
            <a:ext cx="644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2, глава </a:t>
            </a:r>
            <a:r>
              <a:rPr lang="ru-RU" b="1" dirty="0"/>
              <a:t>1</a:t>
            </a:r>
            <a:r>
              <a:rPr lang="ru-RU" b="1" dirty="0" smtClean="0"/>
              <a:t>, </a:t>
            </a:r>
            <a:r>
              <a:rPr lang="de-DE" b="1" dirty="0" smtClean="0"/>
              <a:t>c. </a:t>
            </a:r>
            <a:r>
              <a:rPr lang="ru-RU" b="1" dirty="0" smtClean="0"/>
              <a:t>164</a:t>
            </a:r>
            <a:r>
              <a:rPr lang="de-DE" dirty="0" smtClean="0"/>
              <a:t>–</a:t>
            </a:r>
            <a:r>
              <a:rPr lang="ru-RU" b="1" dirty="0" smtClean="0"/>
              <a:t>226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2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440419"/>
            <a:ext cx="7874239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 smtClean="0"/>
              <a:t>Вся книг</a:t>
            </a:r>
            <a:r>
              <a:rPr lang="ru-RU" sz="3200" b="1" dirty="0"/>
              <a:t>а</a:t>
            </a:r>
            <a:r>
              <a:rPr lang="ru-RU" sz="3200" b="1" dirty="0" smtClean="0"/>
              <a:t> представляет </a:t>
            </a:r>
            <a:r>
              <a:rPr lang="ru-RU" sz="3200" b="1" dirty="0"/>
              <a:t>собой ответ на </a:t>
            </a:r>
            <a:r>
              <a:rPr lang="ru-RU" sz="3200" b="1" dirty="0" smtClean="0"/>
              <a:t>простейший с </a:t>
            </a:r>
            <a:r>
              <a:rPr lang="ru-RU" sz="3200" b="1" dirty="0"/>
              <a:t>виду </a:t>
            </a:r>
            <a:r>
              <a:rPr lang="ru-RU" sz="3200" b="1" dirty="0" smtClean="0"/>
              <a:t>вопрос</a:t>
            </a:r>
            <a:r>
              <a:rPr lang="ru-RU" sz="3200" b="1" dirty="0"/>
              <a:t>: как вырастить самостоятельного человека?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1235488"/>
            <a:ext cx="6056478" cy="395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62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019889"/>
            <a:ext cx="8010954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Страсть </a:t>
            </a:r>
            <a:r>
              <a:rPr lang="ru-RU" sz="2800" dirty="0"/>
              <a:t>к воспитанию себе подобных — одна из </a:t>
            </a:r>
            <a:r>
              <a:rPr lang="ru-RU" sz="2800" dirty="0" smtClean="0"/>
              <a:t>самых </a:t>
            </a:r>
            <a:r>
              <a:rPr lang="ru-RU" sz="2800" dirty="0"/>
              <a:t>первых человеческих страстей и самых </a:t>
            </a:r>
            <a:r>
              <a:rPr lang="ru-RU" sz="2800" dirty="0" smtClean="0"/>
              <a:t>неискоренимых</a:t>
            </a:r>
            <a:r>
              <a:rPr lang="ru-RU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20992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927556"/>
            <a:ext cx="7296388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dirty="0" smtClean="0"/>
              <a:t>Все задачи </a:t>
            </a:r>
            <a:r>
              <a:rPr lang="ru-RU" sz="3200" dirty="0"/>
              <a:t>педагогики сводятся к тому, </a:t>
            </a:r>
            <a:r>
              <a:rPr lang="ru-RU" sz="3200" dirty="0" smtClean="0"/>
              <a:t>чтобы окультурить </a:t>
            </a:r>
            <a:r>
              <a:rPr lang="ru-RU" sz="3200" dirty="0"/>
              <a:t>природную </a:t>
            </a:r>
            <a:r>
              <a:rPr lang="ru-RU" sz="3200" dirty="0" smtClean="0"/>
              <a:t>воспитательную </a:t>
            </a:r>
            <a:r>
              <a:rPr lang="ru-RU" sz="3200" dirty="0"/>
              <a:t>страсть.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8244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019888"/>
            <a:ext cx="6612725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Наши </a:t>
            </a:r>
            <a:r>
              <a:rPr lang="ru-RU" sz="2800" dirty="0"/>
              <a:t>усилия должны быть направлены не на </a:t>
            </a:r>
            <a:r>
              <a:rPr lang="ru-RU" sz="2800" dirty="0" smtClean="0"/>
              <a:t>ребенка,</a:t>
            </a:r>
            <a:r>
              <a:rPr lang="en-US" sz="2800" dirty="0" smtClean="0"/>
              <a:t> </a:t>
            </a:r>
            <a:r>
              <a:rPr lang="ru-RU" sz="2800" dirty="0" smtClean="0"/>
              <a:t>не </a:t>
            </a:r>
            <a:r>
              <a:rPr lang="ru-RU" sz="2800" dirty="0"/>
              <a:t>на себя, а на главное — на отношение к ребенку.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41980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2719806"/>
            <a:ext cx="7646766" cy="2149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Ребенку говорят</a:t>
            </a:r>
            <a:r>
              <a:rPr lang="ru-RU" sz="2800" dirty="0" smtClean="0"/>
              <a:t>:</a:t>
            </a:r>
            <a:r>
              <a:rPr lang="en-US" sz="2800" dirty="0" smtClean="0"/>
              <a:t> </a:t>
            </a:r>
          </a:p>
          <a:p>
            <a:r>
              <a:rPr lang="ru-RU" sz="2800" dirty="0" smtClean="0"/>
              <a:t>— </a:t>
            </a:r>
            <a:r>
              <a:rPr lang="ru-RU" sz="2800" dirty="0"/>
              <a:t>Будь человеком</a:t>
            </a:r>
            <a:r>
              <a:rPr lang="ru-RU" sz="2800" dirty="0" smtClean="0"/>
              <a:t>!</a:t>
            </a:r>
          </a:p>
          <a:p>
            <a:endParaRPr lang="ru-RU" sz="1100" dirty="0"/>
          </a:p>
          <a:p>
            <a:r>
              <a:rPr lang="ru-RU" sz="2800" dirty="0" smtClean="0"/>
              <a:t>Детский голосок в ответ:</a:t>
            </a:r>
            <a:r>
              <a:rPr lang="en-US" sz="2800" dirty="0" smtClean="0"/>
              <a:t> </a:t>
            </a:r>
            <a:endParaRPr lang="ru-RU" sz="2800" dirty="0"/>
          </a:p>
          <a:p>
            <a:r>
              <a:rPr lang="ru-RU" sz="2800" dirty="0"/>
              <a:t>— С</a:t>
            </a:r>
            <a:r>
              <a:rPr lang="ru-RU" sz="2800" dirty="0" smtClean="0"/>
              <a:t>огласен</a:t>
            </a:r>
            <a:r>
              <a:rPr lang="ru-RU" sz="2800" dirty="0"/>
              <a:t>! Но прошу считать меня человеком!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85155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3252422"/>
            <a:ext cx="7638220" cy="1118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Не верить в ребенка — значит посягать на него, </a:t>
            </a:r>
            <a:r>
              <a:rPr lang="ru-RU" sz="2800" dirty="0" smtClean="0"/>
              <a:t>убивать</a:t>
            </a:r>
            <a:r>
              <a:rPr lang="en-US" sz="2800" dirty="0" smtClean="0"/>
              <a:t> </a:t>
            </a:r>
            <a:r>
              <a:rPr lang="ru-RU" sz="2800" dirty="0" smtClean="0"/>
              <a:t>его</a:t>
            </a:r>
            <a:r>
              <a:rPr lang="ru-RU" sz="2800" dirty="0"/>
              <a:t>. Это преступление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1.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для человека</a:t>
            </a: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3.  Средства воспитания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39976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10956</TotalTime>
  <Words>1576</Words>
  <Application>Microsoft Office PowerPoint</Application>
  <PresentationFormat>Произвольный</PresentationFormat>
  <Paragraphs>335</Paragraphs>
  <Slides>32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Мариана Бузоева</cp:lastModifiedBy>
  <cp:revision>170</cp:revision>
  <dcterms:created xsi:type="dcterms:W3CDTF">2017-06-21T03:52:05Z</dcterms:created>
  <dcterms:modified xsi:type="dcterms:W3CDTF">2018-02-22T08:35:24Z</dcterms:modified>
</cp:coreProperties>
</file>