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5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>
        <p:scale>
          <a:sx n="220" d="100"/>
          <a:sy n="220" d="100"/>
        </p:scale>
        <p:origin x="-414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DA9B0-5446-804C-AF41-846A5DCB3310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145A-C8AB-5242-A303-14843F800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t-asia.r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.vk.com/fantasia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Cambria" panose="02040503050406030204" pitchFamily="18" charset="0"/>
              </a:rPr>
              <a:t>Сайт </a:t>
            </a:r>
            <a:r>
              <a:rPr lang="en-US" sz="1200" dirty="0">
                <a:latin typeface="Cambria" panose="02040503050406030204" pitchFamily="18" charset="0"/>
                <a:hlinkClick r:id="rId3"/>
              </a:rPr>
              <a:t>www.fant-asia.ru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</a:rPr>
              <a:t>ВКонтакте </a:t>
            </a:r>
            <a:r>
              <a:rPr lang="en-US" sz="1200" dirty="0">
                <a:latin typeface="Cambria" panose="02040503050406030204" pitchFamily="18" charset="0"/>
                <a:hlinkClick r:id="rId4"/>
              </a:rPr>
              <a:t>https://m.vk.com/fantasia1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</a:rPr>
              <a:t>Телеграмм: Писатель Крюкова Тамара</a:t>
            </a:r>
          </a:p>
          <a:p>
            <a:r>
              <a:rPr lang="ru-RU" sz="1200" dirty="0" err="1">
                <a:latin typeface="Cambria" panose="02040503050406030204" pitchFamily="18" charset="0"/>
              </a:rPr>
              <a:t>ТикТок</a:t>
            </a:r>
            <a:r>
              <a:rPr lang="ru-RU" sz="1200" dirty="0">
                <a:latin typeface="Cambria" panose="02040503050406030204" pitchFamily="18" charset="0"/>
              </a:rPr>
              <a:t> </a:t>
            </a:r>
            <a:r>
              <a:rPr lang="en-US" sz="1200" dirty="0">
                <a:latin typeface="Cambria" panose="02040503050406030204" pitchFamily="18" charset="0"/>
              </a:rPr>
              <a:t>@</a:t>
            </a:r>
            <a:r>
              <a:rPr lang="en-US" sz="1200" dirty="0" err="1">
                <a:latin typeface="Cambria" panose="02040503050406030204" pitchFamily="18" charset="0"/>
              </a:rPr>
              <a:t>kryukova.writer</a:t>
            </a:r>
            <a:r>
              <a:rPr lang="ru-RU" sz="1200" dirty="0">
                <a:latin typeface="Cambria" panose="02040503050406030204" pitchFamily="18" charset="0"/>
              </a:rPr>
              <a:t>  </a:t>
            </a:r>
          </a:p>
          <a:p>
            <a:r>
              <a:rPr lang="en-US" sz="1200" dirty="0">
                <a:latin typeface="Cambria" panose="02040503050406030204" pitchFamily="18" charset="0"/>
              </a:rPr>
              <a:t>E-mail</a:t>
            </a:r>
            <a:r>
              <a:rPr lang="ru-RU" sz="1200" dirty="0">
                <a:latin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</a:rPr>
              <a:t>tamara.kr@mail.ru</a:t>
            </a:r>
            <a:endParaRPr lang="en-US" sz="1200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2145A-C8AB-5242-A303-14843F8003F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2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vil.net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mara.kr@mail.ru" TargetMode="External"/><Relationship Id="rId5" Type="http://schemas.openxmlformats.org/officeDocument/2006/relationships/hyperlink" Target="https://m.vk.com/fantasia1" TargetMode="External"/><Relationship Id="rId4" Type="http://schemas.openxmlformats.org/officeDocument/2006/relationships/hyperlink" Target="http://www.fant-asia.r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22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17.emf"/><Relationship Id="rId21" Type="http://schemas.openxmlformats.org/officeDocument/2006/relationships/image" Target="../media/image26.emf"/><Relationship Id="rId7" Type="http://schemas.openxmlformats.org/officeDocument/2006/relationships/image" Target="../media/image19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4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5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20.emf"/><Relationship Id="rId14" Type="http://schemas.openxmlformats.org/officeDocument/2006/relationships/hyperlink" Target="https://www.faceboo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2E0F07-52B9-62DA-9A69-216E4C695B50}"/>
              </a:ext>
            </a:extLst>
          </p:cNvPr>
          <p:cNvSpPr txBox="1"/>
          <p:nvPr/>
        </p:nvSpPr>
        <p:spPr>
          <a:xfrm>
            <a:off x="1475656" y="55552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0A0A0A"/>
                </a:solidFill>
                <a:effectLst/>
                <a:latin typeface="Helvetica" pitchFamily="2" charset="0"/>
              </a:rPr>
              <a:t>«Чтение как инструмент эффективного развития интеллекта. Как вырастить интеллектуально зрелую личность»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6C064F-FD2A-3B0E-D862-02250C671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24430"/>
            <a:ext cx="4574618" cy="30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719555-6283-1906-47B0-4F9E0A2F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Autofit/>
          </a:bodyPr>
          <a:lstStyle/>
          <a:p>
            <a:r>
              <a:rPr lang="ru-RU" sz="2800" dirty="0"/>
              <a:t>Результаты шестилетнего эксперимента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65315D-DBFB-D043-4938-51579301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338936" cy="339447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PT Serif" panose="020A0603040505020204" pitchFamily="18" charset="0"/>
              </a:rPr>
              <a:t>Ученые университета Раш в Чикаго в течение 6 лет наблюдали за группой людей старше 80 лет. В эксперименте участвовало около 300 человек. Выводы:</a:t>
            </a:r>
          </a:p>
          <a:p>
            <a:pPr marL="0" indent="0">
              <a:buNone/>
            </a:pPr>
            <a:r>
              <a:rPr lang="ru-RU" sz="1800" kern="1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Люди, которые на протяжении жизни читали больше среднего (час в день), на 32% меньше были подвержены проблемам с памятью. </a:t>
            </a:r>
          </a:p>
          <a:p>
            <a:pPr marL="0" indent="0">
              <a:buNone/>
            </a:pPr>
            <a:r>
              <a:rPr lang="ru-RU" sz="1800" kern="100" dirty="0">
                <a:solidFill>
                  <a:srgbClr val="00000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юди, которые совсем не читали, теряют память почти в два раза быстрее, чем те, кто уделяет среднее количество времени на чтение.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477DF4-4D64-9ADF-6DE8-719098FC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024545"/>
            <a:ext cx="3240360" cy="23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9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8E3811-004C-702D-84C2-8B2A7E6F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4978896" cy="3394472"/>
          </a:xfrm>
        </p:spPr>
        <p:txBody>
          <a:bodyPr/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Общества исследований в области развития ребенка </a:t>
            </a:r>
            <a:r>
              <a:rPr lang="ru-RU" sz="1800" dirty="0">
                <a:solidFill>
                  <a:srgbClr val="333333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провели эксперимент среди 1890 однояйцевых близнецов семи, девяти, десяти, двенадцати и шестнадцати лет и доказали, что ранние навыки чтения влияют на общий уровень интеллекта в будущем. Дети, которых активно учили читать в раннем возрасте, оказывались умнее своих однояйцевых близнецов, не получавших такой помощи от взрослых.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893A5C-EEC2-6769-A5FD-BCC268C19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72" y="689446"/>
            <a:ext cx="3641601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1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D9E54-F8E8-D391-B6ED-9CA4EA0C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342901"/>
            <a:ext cx="5987008" cy="857250"/>
          </a:xfrm>
        </p:spPr>
        <p:txBody>
          <a:bodyPr>
            <a:normAutofit/>
          </a:bodyPr>
          <a:lstStyle/>
          <a:p>
            <a:r>
              <a:rPr lang="ru-RU" sz="3600" dirty="0"/>
              <a:t>Как связаться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A2F6FD-158C-EA6A-1440-EDAFB5B2E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352" y="1200151"/>
            <a:ext cx="5832648" cy="3353420"/>
          </a:xfrm>
        </p:spPr>
        <p:txBody>
          <a:bodyPr>
            <a:normAutofit fontScale="77500" lnSpcReduction="20000"/>
          </a:bodyPr>
          <a:lstStyle/>
          <a:p>
            <a:endParaRPr lang="ru-RU" sz="2400" dirty="0">
              <a:latin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dirty="0"/>
              <a:t>Купить книги: </a:t>
            </a:r>
            <a:r>
              <a:rPr lang="en-US" dirty="0">
                <a:hlinkClick r:id="rId3"/>
              </a:rPr>
              <a:t>www.akvil.net</a:t>
            </a:r>
            <a:r>
              <a:rPr lang="en-US" dirty="0"/>
              <a:t> </a:t>
            </a:r>
          </a:p>
          <a:p>
            <a:r>
              <a:rPr lang="ru-RU" sz="3200" dirty="0">
                <a:latin typeface="Cambria" panose="02040503050406030204" pitchFamily="18" charset="0"/>
              </a:rPr>
              <a:t>Сайт </a:t>
            </a:r>
            <a:r>
              <a:rPr lang="en-US" sz="3200" dirty="0">
                <a:latin typeface="Cambria" panose="02040503050406030204" pitchFamily="18" charset="0"/>
                <a:hlinkClick r:id="rId4"/>
              </a:rPr>
              <a:t>www.fant-asia.ru</a:t>
            </a:r>
            <a:endParaRPr lang="ru-RU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ВКонтакте </a:t>
            </a:r>
            <a:r>
              <a:rPr lang="en-US" sz="3200" dirty="0">
                <a:latin typeface="Cambria" panose="02040503050406030204" pitchFamily="18" charset="0"/>
                <a:hlinkClick r:id="rId5"/>
              </a:rPr>
              <a:t>https://m.vk.com/fantasia1</a:t>
            </a:r>
            <a:endParaRPr lang="ru-RU" sz="3200" dirty="0">
              <a:latin typeface="Cambria" panose="02040503050406030204" pitchFamily="18" charset="0"/>
            </a:endParaRPr>
          </a:p>
          <a:p>
            <a:r>
              <a:rPr lang="ru-RU" sz="3200" dirty="0" err="1">
                <a:latin typeface="Cambria" panose="02040503050406030204" pitchFamily="18" charset="0"/>
              </a:rPr>
              <a:t>Телеграм</a:t>
            </a:r>
            <a:r>
              <a:rPr lang="ru-RU" sz="3200" dirty="0">
                <a:latin typeface="Cambria" panose="02040503050406030204" pitchFamily="18" charset="0"/>
              </a:rPr>
              <a:t>: Писатель Крюкова Тамара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endParaRPr lang="ru-RU" sz="3200" dirty="0">
              <a:latin typeface="Cambria" panose="02040503050406030204" pitchFamily="18" charset="0"/>
            </a:endParaRPr>
          </a:p>
          <a:p>
            <a:r>
              <a:rPr lang="ru-RU" sz="3200" dirty="0" err="1">
                <a:latin typeface="Cambria" panose="02040503050406030204" pitchFamily="18" charset="0"/>
              </a:rPr>
              <a:t>ТикТок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</a:rPr>
              <a:t>@</a:t>
            </a:r>
            <a:r>
              <a:rPr lang="en-US" sz="3200" dirty="0" err="1">
                <a:latin typeface="Cambria" panose="02040503050406030204" pitchFamily="18" charset="0"/>
              </a:rPr>
              <a:t>kryukova.writer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E-mail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  <a:hlinkClick r:id="rId6"/>
              </a:rPr>
              <a:t>tamara.kr@mail.ru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419F74-06C2-54E0-A3DB-B0E791D981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681"/>
            <a:ext cx="2936918" cy="39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3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75" y="225288"/>
            <a:ext cx="8229600" cy="802533"/>
          </a:xfrm>
        </p:spPr>
        <p:txBody>
          <a:bodyPr>
            <a:normAutofit/>
          </a:bodyPr>
          <a:lstStyle/>
          <a:p>
            <a:r>
              <a:rPr lang="ru-RU" sz="2800" dirty="0"/>
              <a:t>Почему дети стали меньше читать?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83CE24-E12C-3631-D9B5-7138BE9ED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3" y="843558"/>
            <a:ext cx="3708400" cy="2085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38FFC14-CDA0-D9DA-28AC-97E189EA6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1" y="2430969"/>
            <a:ext cx="3128964" cy="2085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AAD7BE-5B3E-0966-93F3-1D6178A79F2E}"/>
              </a:ext>
            </a:extLst>
          </p:cNvPr>
          <p:cNvSpPr txBox="1"/>
          <p:nvPr/>
        </p:nvSpPr>
        <p:spPr>
          <a:xfrm>
            <a:off x="273669" y="3130391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u="none" strike="noStrike" dirty="0">
                <a:solidFill>
                  <a:srgbClr val="2D2D2D"/>
                </a:solidFill>
                <a:effectLst/>
                <a:latin typeface="Noto Serif" panose="02020600060500020200" pitchFamily="18" charset="0"/>
              </a:rPr>
              <a:t>«Она задалась вопросом, в какой момент книги и слова стали не просто что-то значить, а значить всё». </a:t>
            </a:r>
          </a:p>
          <a:p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Noto Serif" panose="02020600060500020200" pitchFamily="18" charset="0"/>
              </a:rPr>
              <a:t>«Книжный вор» Маркус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Noto Serif" panose="02020600060500020200" pitchFamily="18" charset="0"/>
              </a:rPr>
              <a:t>Зусак</a:t>
            </a:r>
            <a:endParaRPr lang="ru-RU" sz="1400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46615E9A-FE07-20B4-D9BA-F00398D62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941311"/>
            <a:ext cx="4608512" cy="15156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0" u="none" strike="noStrike" dirty="0">
                <a:solidFill>
                  <a:srgbClr val="2D2D2D"/>
                </a:solidFill>
                <a:effectLst/>
                <a:latin typeface="Noto Serif" panose="02020600060500020200" pitchFamily="18" charset="0"/>
              </a:rPr>
              <a:t>«А увлекают меня такие книжки, что как их дочитаешь до конца — так сразу подумаешь: хорошо бы, если бы этот писатель стал твоим лучшим другом и чтоб с ним можно было поговорить по телефону, когда захочется». 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Noto Serif" panose="02020600060500020200" pitchFamily="18" charset="0"/>
              </a:rPr>
              <a:t>«Над пропастью во ржи»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Noto Serif" panose="02020600060500020200" pitchFamily="18" charset="0"/>
              </a:rPr>
              <a:t>Дж.Д.Сэлинджер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69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877"/>
            <a:ext cx="5131756" cy="65127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Изучение проблем чтения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0151"/>
            <a:ext cx="5652120" cy="3394472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ермин «внеклассное чтение» впервые ввел в 1886 году В.П. Шереметевский, педагог, филолог, действительный статский советник в статье «В защиту живого слова…» </a:t>
            </a:r>
          </a:p>
          <a:p>
            <a:r>
              <a:rPr lang="ru-RU" sz="1800" kern="100" dirty="0"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1975 году </a:t>
            </a:r>
            <a:r>
              <a:rPr lang="ru-RU" sz="1800" kern="100" dirty="0" err="1"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Акбашева</a:t>
            </a:r>
            <a:r>
              <a:rPr lang="ru-RU" sz="1800" kern="100" dirty="0"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пишет, что внеклассное чтение необходимо в связи с ограниченностью школьной программы по литературе.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</a:t>
            </a:r>
            <a:r>
              <a:rPr lang="en-US" sz="1800" dirty="0"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</a:t>
            </a:r>
            <a:r>
              <a:rPr lang="ru-RU" sz="1800" dirty="0"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века школа перестала контролировать чтение и термин поменялся на «самостоятельное чтение». </a:t>
            </a:r>
            <a:endParaRPr lang="ru-RU" sz="1800" dirty="0">
              <a:latin typeface="PT Serif" panose="020A060304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Галактионова Т.Г. предлагает ввести понятия «обучение чтению», «воспитание читателя», «формирование читательской культуры». </a:t>
            </a:r>
          </a:p>
          <a:p>
            <a:r>
              <a:rPr lang="ru-RU" sz="1800" dirty="0" err="1">
                <a:latin typeface="PT Serif" panose="020A0603040505020204" pitchFamily="18" charset="0"/>
                <a:cs typeface="Times New Roman" panose="02020603050405020304" pitchFamily="18" charset="0"/>
              </a:rPr>
              <a:t>Г.Г.Граник</a:t>
            </a:r>
            <a:r>
              <a:rPr lang="ru-RU" sz="1800" dirty="0">
                <a:latin typeface="PT Serif" panose="020A0603040505020204" pitchFamily="18" charset="0"/>
                <a:cs typeface="Times New Roman" panose="02020603050405020304" pitchFamily="18" charset="0"/>
              </a:rPr>
              <a:t> конкретно занимается проблемами обучения чтению. В ее книгах «Путешествие в страну книги» даются конкретные приемы обучения пониманию текста.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1BF75C-0550-9011-A02C-137544F32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27534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6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B81F1B-95DE-D35D-D909-831F69507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90248"/>
            <a:ext cx="409413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1F1F1F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400" i="1" dirty="0">
                <a:solidFill>
                  <a:srgbClr val="484848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Лучший в мире кинозал — это мозг, и ты понимаешь это, когда читаешь хорошую книгу</a:t>
            </a:r>
            <a:r>
              <a:rPr lang="ru-RU" sz="1400" dirty="0">
                <a:solidFill>
                  <a:srgbClr val="484848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484848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Риддли</a:t>
            </a:r>
            <a:r>
              <a:rPr lang="ru-RU" sz="1400" dirty="0">
                <a:solidFill>
                  <a:srgbClr val="484848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Скотт, кинорежиссер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97F40A-78C0-2AB5-E84E-FF82E7B27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45" y="627534"/>
            <a:ext cx="3834556" cy="2366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9203B2-8434-CA79-6237-6A394837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1" y="1598360"/>
            <a:ext cx="3662466" cy="2056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D1F2BE-EA6D-E8F0-664A-FB72E0249A06}"/>
              </a:ext>
            </a:extLst>
          </p:cNvPr>
          <p:cNvSpPr txBox="1"/>
          <p:nvPr/>
        </p:nvSpPr>
        <p:spPr>
          <a:xfrm>
            <a:off x="395536" y="3723878"/>
            <a:ext cx="4014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F1F1F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400" i="1" dirty="0">
                <a:solidFill>
                  <a:srgbClr val="484848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 проживает тысячу жизней, прежде чем умрет. Человек, который никогда не читает, переживает только одну».</a:t>
            </a:r>
          </a:p>
          <a:p>
            <a:r>
              <a:rPr lang="ru-RU" sz="1400" dirty="0">
                <a:solidFill>
                  <a:srgbClr val="484848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Джордж Мартин, писатель</a:t>
            </a:r>
            <a:r>
              <a:rPr lang="ru-RU" sz="1400" dirty="0">
                <a:effectLst/>
              </a:rPr>
              <a:t>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9800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8B8E72-5486-6BEA-79C2-BAF8024C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5256583" cy="85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Натали </a:t>
            </a:r>
            <a:r>
              <a:rPr lang="ru-RU" sz="1400" b="1" i="1" dirty="0" err="1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Филлипс</a:t>
            </a:r>
            <a:r>
              <a:rPr lang="ru-RU" sz="1400" i="1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нейробиолог, специалист по классическому английскому языку</a:t>
            </a:r>
            <a:endParaRPr lang="ru-RU" sz="14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0185A1-309D-C79A-678D-83B3B97E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55" y="627534"/>
            <a:ext cx="3263564" cy="261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9E9223-343C-003A-78B6-5BDDE62185E0}"/>
              </a:ext>
            </a:extLst>
          </p:cNvPr>
          <p:cNvSpPr txBox="1"/>
          <p:nvPr/>
        </p:nvSpPr>
        <p:spPr>
          <a:xfrm>
            <a:off x="300323" y="1849533"/>
            <a:ext cx="4775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способа чтения, человеческий организм задействует разные механизмы. При этом кровь поступает в разные области мозга, даже те, которые находятся вне зон, отвечающих за управление. Она доходит до участков, отвечающих за концентрацию и познание. То есть читая, человек тренирует способность сосредотачиваться на чем-то и узнавать новое.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149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7F5763-7557-45A4-6E7D-72C512DBC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06" y="909444"/>
            <a:ext cx="5050904" cy="85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Ученые из </a:t>
            </a:r>
            <a:r>
              <a:rPr lang="ru-RU" sz="1800" b="1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Ливерпульского университета</a:t>
            </a:r>
            <a:r>
              <a:rPr lang="ru-RU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измеряли активность мозга во время чтения стихов Шекспира и других поэтов.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3F0901-22A6-7145-2494-97929C9E4390}"/>
              </a:ext>
            </a:extLst>
          </p:cNvPr>
          <p:cNvSpPr txBox="1"/>
          <p:nvPr/>
        </p:nvSpPr>
        <p:spPr>
          <a:xfrm>
            <a:off x="219106" y="1972925"/>
            <a:ext cx="5256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Атланте в Университете Эмори</a:t>
            </a:r>
            <a:r>
              <a:rPr lang="ru-RU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студенты проходили магнитно-резонансную томографию, каждый день прочитывая по 30 страниц исторического триллера Роберта Харриса “Помпеи”.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4C2A9-8BFF-C600-CAF6-75C20D8B8055}"/>
              </a:ext>
            </a:extLst>
          </p:cNvPr>
          <p:cNvSpPr txBox="1"/>
          <p:nvPr/>
        </p:nvSpPr>
        <p:spPr>
          <a:xfrm>
            <a:off x="251520" y="3655774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2008 году исследователи из </a:t>
            </a:r>
            <a:r>
              <a:rPr lang="ru-RU" sz="1800" b="1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Университета Дьюка </a:t>
            </a:r>
            <a:r>
              <a:rPr lang="ru-RU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выяснили, что чтение может быть использовано при лечении от ожирения.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446FBC-E018-C48F-A872-6A3C6A881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99" y="555527"/>
            <a:ext cx="2126486" cy="20162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3D81EF4-7356-B81C-7B39-F6B07D820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24" y="877838"/>
            <a:ext cx="2126486" cy="26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AA6C4-DB2E-458F-DF93-9ADA23D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/>
              <a:t>Книги, помогающие преодолеть проблемы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31CDF36-3587-212F-0DA0-1D3734DCD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15566"/>
            <a:ext cx="2982141" cy="26186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787F3F-2286-9495-4D8D-B5CC528B4F8A}"/>
              </a:ext>
            </a:extLst>
          </p:cNvPr>
          <p:cNvSpPr txBox="1"/>
          <p:nvPr/>
        </p:nvSpPr>
        <p:spPr>
          <a:xfrm>
            <a:off x="293715" y="1203598"/>
            <a:ext cx="528639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Елена </a:t>
            </a:r>
            <a:r>
              <a:rPr lang="ru-RU" sz="1400" dirty="0" err="1"/>
              <a:t>Албул</a:t>
            </a:r>
            <a:r>
              <a:rPr lang="ru-RU" sz="1400" dirty="0"/>
              <a:t> «Нос Варвары Сидоровой»: недовольство своей внешностью.</a:t>
            </a:r>
          </a:p>
          <a:p>
            <a:r>
              <a:rPr lang="ru-RU" sz="1400" dirty="0"/>
              <a:t>Ольга Артамонова «Здравствуй, дедушка!»: смерть близких.</a:t>
            </a:r>
          </a:p>
          <a:p>
            <a:r>
              <a:rPr lang="ru-RU" sz="1400" dirty="0"/>
              <a:t>Анна </a:t>
            </a:r>
            <a:r>
              <a:rPr lang="ru-RU" sz="1400" dirty="0" err="1"/>
              <a:t>Вербовская</a:t>
            </a:r>
            <a:r>
              <a:rPr lang="ru-RU" sz="1400" dirty="0"/>
              <a:t> «Бублики для Боба»: сахарный диабет в 12 лет. Конец жизни? Или необходимость учиться жить по-новому? </a:t>
            </a:r>
          </a:p>
          <a:p>
            <a:r>
              <a:rPr lang="ru-RU" sz="1400" dirty="0"/>
              <a:t>Екатерина </a:t>
            </a:r>
            <a:r>
              <a:rPr lang="ru-RU" sz="1400" dirty="0" err="1"/>
              <a:t>Шелеметьева</a:t>
            </a:r>
            <a:r>
              <a:rPr lang="ru-RU" sz="1400" dirty="0"/>
              <a:t> «Когда срастаются деревья»: как принять неродного родителя.</a:t>
            </a:r>
          </a:p>
          <a:p>
            <a:r>
              <a:rPr lang="ru-RU" sz="1400" dirty="0"/>
              <a:t>Ольга Замятина «Тестовая группа»: давление социума в эпоху цифровизации. Выстоять и не пойти на сделку с совестью.</a:t>
            </a:r>
          </a:p>
          <a:p>
            <a:r>
              <a:rPr lang="ru-RU" sz="1400" dirty="0"/>
              <a:t>Майя </a:t>
            </a:r>
            <a:r>
              <a:rPr lang="ru-RU" sz="1400" dirty="0" err="1"/>
              <a:t>Лазаренская</a:t>
            </a:r>
            <a:r>
              <a:rPr lang="ru-RU" sz="1400" dirty="0"/>
              <a:t> «Когда оттаивают мамонты» и Анатолий </a:t>
            </a:r>
            <a:r>
              <a:rPr lang="ru-RU" sz="1400" dirty="0" err="1"/>
              <a:t>Валевский</a:t>
            </a:r>
            <a:r>
              <a:rPr lang="ru-RU" sz="1400" dirty="0"/>
              <a:t> «</a:t>
            </a:r>
            <a:r>
              <a:rPr lang="ru-RU" sz="1400" dirty="0" err="1"/>
              <a:t>Жабыч</a:t>
            </a:r>
            <a:r>
              <a:rPr lang="ru-RU" sz="1400" dirty="0"/>
              <a:t>»: разлад с лучшим другом. Понять. Принять. Простить. </a:t>
            </a:r>
          </a:p>
          <a:p>
            <a:r>
              <a:rPr lang="ru-RU" sz="1400" dirty="0"/>
              <a:t>Тамара Крюкова «</a:t>
            </a:r>
            <a:r>
              <a:rPr lang="ru-RU" sz="1400" dirty="0" err="1"/>
              <a:t>Костя+Ника</a:t>
            </a:r>
            <a:r>
              <a:rPr lang="ru-RU" sz="1400" dirty="0"/>
              <a:t>»: люди с ограниченными возможностями называют ее книгой, дающей надежду.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6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EA5BE7-C374-AE20-D531-D1ED749BB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627534"/>
            <a:ext cx="6084168" cy="252028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1800" dirty="0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книге «Прямо сейчас ваш мозг совершает подвиг. Как человек научился превращать слова на бумаге в миры и смыслы» </a:t>
            </a:r>
            <a:r>
              <a:rPr lang="ru-RU" sz="1800" dirty="0" err="1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Деан</a:t>
            </a:r>
            <a:r>
              <a:rPr lang="ru-RU" sz="1800" dirty="0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отвечает на вопросы, касающиеся дефицита чтения, методов обучения этому навыку, нарушений письма и чтения, особенностей восприятия различных систем письменности. 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Нейробиолог даёт рекомендации по обучению чтению детей. </a:t>
            </a:r>
            <a:br>
              <a:rPr lang="ru-RU" sz="1800" dirty="0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PT Serif" panose="020A060304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A9DAA1-D27D-22F3-4194-FD5876596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" y="516073"/>
            <a:ext cx="2952328" cy="4250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FF117D-ED72-52A7-7896-C35C91C2AA1A}"/>
              </a:ext>
            </a:extLst>
          </p:cNvPr>
          <p:cNvSpPr txBox="1"/>
          <p:nvPr/>
        </p:nvSpPr>
        <p:spPr>
          <a:xfrm>
            <a:off x="3212420" y="3415567"/>
            <a:ext cx="2601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Станислас</a:t>
            </a:r>
            <a:r>
              <a:rPr lang="ru-RU" sz="1400" b="1" i="1" dirty="0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Деан</a:t>
            </a:r>
            <a:r>
              <a:rPr lang="ru-RU" sz="1400" b="1" i="1" dirty="0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французский нейробиолог, ведущий нейробиолог, </a:t>
            </a:r>
          </a:p>
          <a:p>
            <a:r>
              <a:rPr lang="ru-RU" sz="1400" i="1" dirty="0">
                <a:solidFill>
                  <a:srgbClr val="252626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когнитивный ученый с мировым именем.</a:t>
            </a:r>
          </a:p>
          <a:p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1527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C9A3592-803C-BF12-D32A-4E54C7A82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55526"/>
            <a:ext cx="2457274" cy="28083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D773A2-D4A5-6D90-E27D-9BFFADB94B3E}"/>
              </a:ext>
            </a:extLst>
          </p:cNvPr>
          <p:cNvSpPr txBox="1"/>
          <p:nvPr/>
        </p:nvSpPr>
        <p:spPr>
          <a:xfrm rot="16200000">
            <a:off x="4782218" y="1713461"/>
            <a:ext cx="2808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Джон Стейн</a:t>
            </a:r>
            <a:r>
              <a:rPr lang="ru-RU" sz="1200" dirty="0"/>
              <a:t>, </a:t>
            </a:r>
            <a:r>
              <a:rPr lang="ru-RU" sz="1200" i="1" dirty="0"/>
              <a:t>профессор Оксфорда, работает над проблемами дислексии</a:t>
            </a:r>
            <a:r>
              <a:rPr lang="ru-RU" sz="1400" i="1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E84A7C-7F5A-9829-5DC2-1CD816EDC3FA}"/>
              </a:ext>
            </a:extLst>
          </p:cNvPr>
          <p:cNvSpPr txBox="1"/>
          <p:nvPr/>
        </p:nvSpPr>
        <p:spPr>
          <a:xfrm>
            <a:off x="631083" y="987574"/>
            <a:ext cx="5145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Serif" panose="020A0603040505020204" pitchFamily="18" charset="0"/>
              </a:rPr>
              <a:t>«Чтение упражняет мозг человека. Погружение в книгу – это не просто следование за сюжетом, а усиленная работа воображения. Если с героями происходит что-то интересное или хорошее, то мысленно с нами происходит то же самое».</a:t>
            </a:r>
          </a:p>
          <a:p>
            <a:endParaRPr lang="ru-RU" dirty="0">
              <a:latin typeface="PT Serif" panose="020A0603040505020204" pitchFamily="18" charset="0"/>
            </a:endParaRPr>
          </a:p>
          <a:p>
            <a:r>
              <a:rPr lang="ru-RU" dirty="0">
                <a:latin typeface="PT Serif" panose="020A0603040505020204" pitchFamily="18" charset="0"/>
              </a:rPr>
              <a:t>Для того, чтобы расслабить мышцы, нормализовать пульс или даже снять стресс, обычному человеку достаточно почитать увлекательную художественную книгу в течение шести минут. </a:t>
            </a:r>
          </a:p>
        </p:txBody>
      </p:sp>
    </p:spTree>
    <p:extLst>
      <p:ext uri="{BB962C8B-B14F-4D97-AF65-F5344CB8AC3E}">
        <p14:creationId xmlns:p14="http://schemas.microsoft.com/office/powerpoint/2010/main" val="894848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713</Words>
  <Application>Microsoft Office PowerPoint</Application>
  <PresentationFormat>Экран (16:9)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Почему дети стали меньше читать?</vt:lpstr>
      <vt:lpstr>Изучение проблем чтения в России</vt:lpstr>
      <vt:lpstr>Презентация PowerPoint</vt:lpstr>
      <vt:lpstr>Презентация PowerPoint</vt:lpstr>
      <vt:lpstr>Презентация PowerPoint</vt:lpstr>
      <vt:lpstr>Книги, помогающие преодолеть проблемы</vt:lpstr>
      <vt:lpstr>Презентация PowerPoint</vt:lpstr>
      <vt:lpstr>Презентация PowerPoint</vt:lpstr>
      <vt:lpstr>Результаты шестилетнего эксперимента</vt:lpstr>
      <vt:lpstr>Презентация PowerPoint</vt:lpstr>
      <vt:lpstr>Как связаться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Дмитрос Чернаков</cp:lastModifiedBy>
  <cp:revision>19</cp:revision>
  <dcterms:created xsi:type="dcterms:W3CDTF">2019-11-08T08:59:02Z</dcterms:created>
  <dcterms:modified xsi:type="dcterms:W3CDTF">2024-01-16T10:09:40Z</dcterms:modified>
</cp:coreProperties>
</file>