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3" r:id="rId2"/>
    <p:sldId id="382" r:id="rId3"/>
    <p:sldId id="285" r:id="rId4"/>
    <p:sldId id="385" r:id="rId5"/>
    <p:sldId id="387" r:id="rId6"/>
    <p:sldId id="415" r:id="rId7"/>
    <p:sldId id="404" r:id="rId8"/>
    <p:sldId id="390" r:id="rId9"/>
    <p:sldId id="406" r:id="rId10"/>
    <p:sldId id="391" r:id="rId11"/>
    <p:sldId id="392" r:id="rId12"/>
    <p:sldId id="393" r:id="rId13"/>
    <p:sldId id="394" r:id="rId14"/>
    <p:sldId id="410" r:id="rId15"/>
    <p:sldId id="409" r:id="rId16"/>
    <p:sldId id="413" r:id="rId17"/>
    <p:sldId id="412" r:id="rId18"/>
    <p:sldId id="398" r:id="rId19"/>
    <p:sldId id="277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C9CE6-D622-7A4D-B7BE-9F6E15B55869}" type="datetimeFigureOut">
              <a:rPr lang="en-RU" smtClean="0"/>
              <a:t>04.09.2024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17B8-45DF-EC48-AA78-CEA417C9433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915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c/cnrCPi" TargetMode="External"/><Relationship Id="rId2" Type="http://schemas.openxmlformats.org/officeDocument/2006/relationships/hyperlink" Target="https://ozon.ru/t/n4oJqW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vk.cc/cm3dsH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692B6-FA78-4536-9278-EF2AA54B5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1607"/>
            <a:ext cx="7772400" cy="1928788"/>
          </a:xfrm>
        </p:spPr>
        <p:txBody>
          <a:bodyPr>
            <a:normAutofit/>
          </a:bodyPr>
          <a:lstStyle/>
          <a:p>
            <a:r>
              <a:rPr lang="en-US" dirty="0"/>
              <a:t>Task Based Learning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65C4DEB-A13F-4E7E-B87B-ECB98059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70781"/>
            <a:ext cx="6400800" cy="131445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Артем</a:t>
            </a:r>
            <a:r>
              <a:rPr lang="en-US" dirty="0"/>
              <a:t> </a:t>
            </a:r>
            <a:r>
              <a:rPr lang="ru-RU" dirty="0"/>
              <a:t>Морозов </a:t>
            </a:r>
          </a:p>
          <a:p>
            <a:r>
              <a:rPr lang="en-GB" dirty="0"/>
              <a:t>Teacher Trainer, Cambridge Assessment Presenter, </a:t>
            </a:r>
            <a:r>
              <a:rPr lang="ru-RU" dirty="0"/>
              <a:t>сертифицированный преподаватель </a:t>
            </a:r>
            <a:r>
              <a:rPr lang="en-GB" dirty="0"/>
              <a:t>CELTA </a:t>
            </a:r>
            <a:r>
              <a:rPr lang="ru-RU" dirty="0"/>
              <a:t>и выпускник </a:t>
            </a:r>
            <a:r>
              <a:rPr lang="en-GB" dirty="0"/>
              <a:t>DELTA, </a:t>
            </a:r>
            <a:r>
              <a:rPr lang="ru-RU" dirty="0"/>
              <a:t>методист, директор года, автор сборника </a:t>
            </a:r>
            <a:r>
              <a:rPr lang="en-GB" dirty="0"/>
              <a:t>Mishkie Grammar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74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3F3F50-9F57-CC31-6CED-8F32F6245AF7}"/>
              </a:ext>
            </a:extLst>
          </p:cNvPr>
          <p:cNvSpPr txBox="1"/>
          <p:nvPr/>
        </p:nvSpPr>
        <p:spPr>
          <a:xfrm>
            <a:off x="1115616" y="1995686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Не требуют говорения и письма</a:t>
            </a:r>
            <a:r>
              <a:rPr lang="en-US" sz="1350" b="1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Нарисуйте маршрут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Составьте карту мира из книги 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Нарисуйте блюда на скатерти-самобранке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Придумайте иллюстрации к инструкции для предмета мебели из </a:t>
            </a:r>
            <a:r>
              <a:rPr lang="en-US" sz="1350" dirty="0"/>
              <a:t>IKEA</a:t>
            </a:r>
            <a:r>
              <a:rPr lang="ru-RU" sz="135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Keyhole book scene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9CE41-BA12-C5DB-DB28-4DDBA2724641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INPUT BASED TASKS 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99F6CE-7AE4-5989-DC9F-5890FACA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8" t="17623" r="13517" b="5854"/>
          <a:stretch/>
        </p:blipFill>
        <p:spPr>
          <a:xfrm>
            <a:off x="5724128" y="1131590"/>
            <a:ext cx="2559510" cy="3183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57CC6E78-1CA7-DF3E-2DEE-2E0FC66165C0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Морозов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Mishkie Grammar </a:t>
            </a: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Titul Publishers.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3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85D58A-990B-50D6-2EFF-5E50E36CBEA6}"/>
              </a:ext>
            </a:extLst>
          </p:cNvPr>
          <p:cNvSpPr txBox="1"/>
          <p:nvPr/>
        </p:nvSpPr>
        <p:spPr>
          <a:xfrm>
            <a:off x="4644008" y="2067694"/>
            <a:ext cx="345638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Требуют говорения и письма</a:t>
            </a:r>
            <a:r>
              <a:rPr lang="en-US" sz="1350" b="1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Опубликуйте отзыв об отеле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Составьте путеводитель по Нарнии 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Старые фото (</a:t>
            </a:r>
            <a:r>
              <a:rPr lang="en-US" sz="1350" dirty="0"/>
              <a:t>used to)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Придумайте подарок / наказание герою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История твоего имени  </a:t>
            </a:r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F1028-B281-80E8-749C-AC6530C70522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OUTPUT BASED TASKS 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paper with a picture of a person on a ski&#10;&#10;Description automatically generated">
            <a:extLst>
              <a:ext uri="{FF2B5EF4-FFF2-40B4-BE49-F238E27FC236}">
                <a16:creationId xmlns:a16="http://schemas.microsoft.com/office/drawing/2014/main" id="{99F85834-FD68-1F98-E2DB-BFDC93B24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7614"/>
            <a:ext cx="2216844" cy="2955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1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512DCD7C-10B0-45A0-42AE-7FD728180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9622"/>
            <a:ext cx="2083342" cy="3006244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B18B704B-6473-B4B6-972B-E2C1F8B36AA2}"/>
              </a:ext>
            </a:extLst>
          </p:cNvPr>
          <p:cNvSpPr/>
          <p:nvPr/>
        </p:nvSpPr>
        <p:spPr>
          <a:xfrm>
            <a:off x="5868144" y="2571750"/>
            <a:ext cx="2252041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CA4C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350" dirty="0"/>
              <a:t>There is only one clear outcome, one correct answer</a:t>
            </a:r>
          </a:p>
        </p:txBody>
      </p:sp>
      <p:pic>
        <p:nvPicPr>
          <p:cNvPr id="6" name="Рисунок 12">
            <a:extLst>
              <a:ext uri="{FF2B5EF4-FFF2-40B4-BE49-F238E27FC236}">
                <a16:creationId xmlns:a16="http://schemas.microsoft.com/office/drawing/2014/main" id="{07F51D6E-EACD-F002-4B68-7790A4B9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419622"/>
            <a:ext cx="2083343" cy="3006244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3F45AD-DDBC-78C9-ABE9-CD813F98EFDB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CLOSED TASKS 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1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730488-818C-A9F2-1E62-14452673A77A}"/>
              </a:ext>
            </a:extLst>
          </p:cNvPr>
          <p:cNvSpPr txBox="1"/>
          <p:nvPr/>
        </p:nvSpPr>
        <p:spPr>
          <a:xfrm>
            <a:off x="5364088" y="1491630"/>
            <a:ext cx="324036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Нет одного правильного ответа</a:t>
            </a:r>
            <a:r>
              <a:rPr lang="en-US" sz="1350" b="1" dirty="0"/>
              <a:t>:</a:t>
            </a:r>
          </a:p>
          <a:p>
            <a:endParaRPr lang="ru-RU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Разработай меню ресторана (Пирожковая от Красной Шапочки, Фреш-бар от Чебурашки)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Healthier menu for our canteen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Traffic problem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New school uniform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Пропавший питомец </a:t>
            </a:r>
            <a:endParaRPr lang="en-US" sz="1350" dirty="0"/>
          </a:p>
        </p:txBody>
      </p:sp>
      <p:sp>
        <p:nvSpPr>
          <p:cNvPr id="9" name="Прямоугольник 13">
            <a:extLst>
              <a:ext uri="{FF2B5EF4-FFF2-40B4-BE49-F238E27FC236}">
                <a16:creationId xmlns:a16="http://schemas.microsoft.com/office/drawing/2014/main" id="{1F250328-B4B8-96BE-7893-043F6AADA231}"/>
              </a:ext>
            </a:extLst>
          </p:cNvPr>
          <p:cNvSpPr/>
          <p:nvPr/>
        </p:nvSpPr>
        <p:spPr>
          <a:xfrm>
            <a:off x="5724128" y="3651870"/>
            <a:ext cx="2113600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CA4C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350" dirty="0"/>
              <a:t>*Information gap = closed, opinion gap = open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EC939-8852-17D2-5AAC-4F526A3CF126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OPEN TASKS 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menu board with writing and a drawing&#10;&#10;Description automatically generated">
            <a:extLst>
              <a:ext uri="{FF2B5EF4-FFF2-40B4-BE49-F238E27FC236}">
                <a16:creationId xmlns:a16="http://schemas.microsoft.com/office/drawing/2014/main" id="{F0F19CDD-7047-E504-DDA6-DEAF3D902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4623" r="2809" b="3604"/>
          <a:stretch/>
        </p:blipFill>
        <p:spPr>
          <a:xfrm>
            <a:off x="1043608" y="1419622"/>
            <a:ext cx="3688066" cy="2706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42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9C8398-0482-83F9-9D7D-E18F38B3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1092788"/>
            <a:ext cx="6408712" cy="3323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08FFFC-CE4E-4577-55D4-AFAA09FACF71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INFORMATION AVAILABILITY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8E194B-79C3-6CCD-3D6E-5C226306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31590"/>
            <a:ext cx="6535162" cy="3185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37F40-EE39-38CC-E92B-2B05C63354ED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БЕЗ ОПОР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92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9FA4939-00F3-F6E4-001A-EF273414AB37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LANGUAGE FOCUS </a:t>
            </a:r>
            <a:endParaRPr lang="en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4E876DE4-5C91-13D8-55A5-A344DE999D37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Морозов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Mishkie Grammar 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Titul Publishers.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artoon characters with objects on it&#10;&#10;Description automatically generated with medium confidence">
            <a:extLst>
              <a:ext uri="{FF2B5EF4-FFF2-40B4-BE49-F238E27FC236}">
                <a16:creationId xmlns:a16="http://schemas.microsoft.com/office/drawing/2014/main" id="{E3B14DE4-6187-7855-87FC-BC9C73B6F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9622"/>
            <a:ext cx="2448272" cy="239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7">
            <a:extLst>
              <a:ext uri="{FF2B5EF4-FFF2-40B4-BE49-F238E27FC236}">
                <a16:creationId xmlns:a16="http://schemas.microsoft.com/office/drawing/2014/main" id="{2853AC80-027F-ACEC-5138-98E5C4A5AB44}"/>
              </a:ext>
            </a:extLst>
          </p:cNvPr>
          <p:cNvSpPr/>
          <p:nvPr/>
        </p:nvSpPr>
        <p:spPr>
          <a:xfrm>
            <a:off x="1475656" y="3873093"/>
            <a:ext cx="244827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Focused task</a:t>
            </a:r>
            <a:endParaRPr lang="ru-RU" sz="1350" dirty="0"/>
          </a:p>
        </p:txBody>
      </p:sp>
      <p:pic>
        <p:nvPicPr>
          <p:cNvPr id="13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824C84C-2D4E-F79D-F712-41C241B0E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" t="2464" r="4263" b="4405"/>
          <a:stretch/>
        </p:blipFill>
        <p:spPr>
          <a:xfrm>
            <a:off x="5292080" y="1275606"/>
            <a:ext cx="1948344" cy="2531871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CBDD97E0-3A42-3223-331C-C3977E00B8E1}"/>
              </a:ext>
            </a:extLst>
          </p:cNvPr>
          <p:cNvSpPr/>
          <p:nvPr/>
        </p:nvSpPr>
        <p:spPr>
          <a:xfrm>
            <a:off x="5316592" y="3867894"/>
            <a:ext cx="194421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Unfocused task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80179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883CA-195F-996F-C5CD-DC2C165D80AF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ПОДГОТОВКА К ЗАДАНИЮ 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card game&#10;&#10;Description automatically generated">
            <a:extLst>
              <a:ext uri="{FF2B5EF4-FFF2-40B4-BE49-F238E27FC236}">
                <a16:creationId xmlns:a16="http://schemas.microsoft.com/office/drawing/2014/main" id="{2DC13CA8-102B-710B-C9EC-38DF98A37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46" y="1275607"/>
            <a:ext cx="1912458" cy="257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14">
            <a:extLst>
              <a:ext uri="{FF2B5EF4-FFF2-40B4-BE49-F238E27FC236}">
                <a16:creationId xmlns:a16="http://schemas.microsoft.com/office/drawing/2014/main" id="{3DA3A614-2E96-05B0-B02D-59FE9D20C4C6}"/>
              </a:ext>
            </a:extLst>
          </p:cNvPr>
          <p:cNvSpPr/>
          <p:nvPr/>
        </p:nvSpPr>
        <p:spPr>
          <a:xfrm>
            <a:off x="1763688" y="3939902"/>
            <a:ext cx="194421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Teacher-generated task</a:t>
            </a:r>
          </a:p>
        </p:txBody>
      </p:sp>
      <p:pic>
        <p:nvPicPr>
          <p:cNvPr id="10" name="Picture 9" descr="A group of cards with drawings&#10;&#10;Description automatically generated">
            <a:extLst>
              <a:ext uri="{FF2B5EF4-FFF2-40B4-BE49-F238E27FC236}">
                <a16:creationId xmlns:a16="http://schemas.microsoft.com/office/drawing/2014/main" id="{5B547508-F295-F795-E605-5784E7A72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5606"/>
            <a:ext cx="2778897" cy="2571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4">
            <a:extLst>
              <a:ext uri="{FF2B5EF4-FFF2-40B4-BE49-F238E27FC236}">
                <a16:creationId xmlns:a16="http://schemas.microsoft.com/office/drawing/2014/main" id="{7F898217-8B83-E29A-1DB1-D2395F84E5DD}"/>
              </a:ext>
            </a:extLst>
          </p:cNvPr>
          <p:cNvSpPr/>
          <p:nvPr/>
        </p:nvSpPr>
        <p:spPr>
          <a:xfrm>
            <a:off x="5076056" y="3939902"/>
            <a:ext cx="18279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Student-generated task</a:t>
            </a:r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E5822F14-D6D8-C6A6-7D4C-BF64E271A681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Морозов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Mishkie Grammar 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Titul Publishers.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8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>
            <a:extLst>
              <a:ext uri="{FF2B5EF4-FFF2-40B4-BE49-F238E27FC236}">
                <a16:creationId xmlns:a16="http://schemas.microsoft.com/office/drawing/2014/main" id="{5DB0514F-ED87-A3B4-744A-FB9662F08F9F}"/>
              </a:ext>
            </a:extLst>
          </p:cNvPr>
          <p:cNvGrpSpPr/>
          <p:nvPr/>
        </p:nvGrpSpPr>
        <p:grpSpPr>
          <a:xfrm>
            <a:off x="646876" y="1496292"/>
            <a:ext cx="7850249" cy="2337955"/>
            <a:chOff x="761999" y="1828800"/>
            <a:chExt cx="10466998" cy="3117273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FA1AAE6-B991-058C-6C04-5911AC0C8C1E}"/>
                </a:ext>
              </a:extLst>
            </p:cNvPr>
            <p:cNvSpPr/>
            <p:nvPr/>
          </p:nvSpPr>
          <p:spPr>
            <a:xfrm>
              <a:off x="761999" y="2396837"/>
              <a:ext cx="2549236" cy="25492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A4C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Input-based 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Closed 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Here-and-now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Focused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Teacher-generated</a:t>
              </a:r>
              <a:endParaRPr lang="ru-RU" sz="15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Прямоугольник 12">
              <a:extLst>
                <a:ext uri="{FF2B5EF4-FFF2-40B4-BE49-F238E27FC236}">
                  <a16:creationId xmlns:a16="http://schemas.microsoft.com/office/drawing/2014/main" id="{07848CC6-4052-BC92-B892-B1FFB024D7DD}"/>
                </a:ext>
              </a:extLst>
            </p:cNvPr>
            <p:cNvSpPr/>
            <p:nvPr/>
          </p:nvSpPr>
          <p:spPr>
            <a:xfrm>
              <a:off x="3747541" y="2396837"/>
              <a:ext cx="4495914" cy="25492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A4C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Input- and output- based 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Closed and opened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Here-and-now and there-and-then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Focused and unfocused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Teacher- and learner-generated</a:t>
              </a:r>
              <a:endParaRPr lang="ru-RU" sz="15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Прямоугольник 13">
              <a:extLst>
                <a:ext uri="{FF2B5EF4-FFF2-40B4-BE49-F238E27FC236}">
                  <a16:creationId xmlns:a16="http://schemas.microsoft.com/office/drawing/2014/main" id="{321A20FB-D06B-881B-AE18-3F3CDBF6CCBA}"/>
                </a:ext>
              </a:extLst>
            </p:cNvPr>
            <p:cNvSpPr/>
            <p:nvPr/>
          </p:nvSpPr>
          <p:spPr>
            <a:xfrm>
              <a:off x="8679761" y="2396837"/>
              <a:ext cx="2549236" cy="25492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A4C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Output-based 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Open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There-and-then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Unfocused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ysClr val="windowText" lastClr="000000"/>
                  </a:solidFill>
                </a:rPr>
                <a:t>Learner-generated</a:t>
              </a:r>
              <a:endParaRPr lang="ru-RU" sz="15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F8282C-39E0-69B1-7A98-F19BD6BF969A}"/>
                </a:ext>
              </a:extLst>
            </p:cNvPr>
            <p:cNvSpPr txBox="1"/>
            <p:nvPr/>
          </p:nvSpPr>
          <p:spPr>
            <a:xfrm>
              <a:off x="914400" y="1828800"/>
              <a:ext cx="216130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A1-A2</a:t>
              </a:r>
              <a:endParaRPr lang="ru-RU" sz="135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52EEAA-C793-72A2-37F9-CF526FCCE07B}"/>
                </a:ext>
              </a:extLst>
            </p:cNvPr>
            <p:cNvSpPr txBox="1"/>
            <p:nvPr/>
          </p:nvSpPr>
          <p:spPr>
            <a:xfrm>
              <a:off x="4914843" y="1828800"/>
              <a:ext cx="216130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A2-B1</a:t>
              </a:r>
              <a:endParaRPr lang="ru-RU" sz="135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BE1AAE-26D3-DBF1-C3BF-3C05BB71E849}"/>
                </a:ext>
              </a:extLst>
            </p:cNvPr>
            <p:cNvSpPr txBox="1"/>
            <p:nvPr/>
          </p:nvSpPr>
          <p:spPr>
            <a:xfrm>
              <a:off x="8873724" y="1828800"/>
              <a:ext cx="216130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B1-B2</a:t>
              </a:r>
              <a:endParaRPr lang="ru-RU" sz="1350" b="1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4A16D5C-0B7D-B23C-EDCB-82678EF0382D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LEVEL-APPROPRIACY 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115C22-6EB6-2018-A6C3-CEDAC56E52CA}"/>
              </a:ext>
            </a:extLst>
          </p:cNvPr>
          <p:cNvSpPr txBox="1"/>
          <p:nvPr/>
        </p:nvSpPr>
        <p:spPr>
          <a:xfrm>
            <a:off x="899592" y="1707654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Заглянуть внутрь можно: </a:t>
            </a:r>
          </a:p>
          <a:p>
            <a:endParaRPr lang="ru-RU" sz="1600" dirty="0"/>
          </a:p>
          <a:p>
            <a:r>
              <a:rPr lang="ru-RU" sz="1400" dirty="0"/>
              <a:t>На </a:t>
            </a:r>
            <a:r>
              <a:rPr lang="en-US" sz="1400" dirty="0"/>
              <a:t>Ozon</a:t>
            </a:r>
          </a:p>
          <a:p>
            <a:r>
              <a:rPr lang="en-US" sz="1400" dirty="0">
                <a:hlinkClick r:id="rId2"/>
              </a:rPr>
              <a:t>https://ozon.ru/t/n4oJqWV</a:t>
            </a:r>
            <a:r>
              <a:rPr lang="en-US" sz="1400" dirty="0"/>
              <a:t> </a:t>
            </a:r>
          </a:p>
          <a:p>
            <a:endParaRPr lang="ru-RU" sz="1400" dirty="0"/>
          </a:p>
          <a:p>
            <a:r>
              <a:rPr lang="ru-RU" sz="1400" dirty="0"/>
              <a:t>На </a:t>
            </a:r>
            <a:r>
              <a:rPr lang="en-US" sz="1400" dirty="0"/>
              <a:t>Wildberries </a:t>
            </a:r>
          </a:p>
          <a:p>
            <a:r>
              <a:rPr lang="en-US" sz="1400" dirty="0">
                <a:hlinkClick r:id="rId3"/>
              </a:rPr>
              <a:t>https://vk.cc/cnrCPi</a:t>
            </a:r>
            <a:r>
              <a:rPr lang="en-US" sz="1400" dirty="0"/>
              <a:t> </a:t>
            </a:r>
          </a:p>
          <a:p>
            <a:endParaRPr lang="en-US" sz="1400" dirty="0"/>
          </a:p>
          <a:p>
            <a:r>
              <a:rPr lang="ru-RU" sz="1400" dirty="0"/>
              <a:t>На сайте «Титул»</a:t>
            </a:r>
            <a:endParaRPr lang="en-US" sz="1400" dirty="0"/>
          </a:p>
          <a:p>
            <a:r>
              <a:rPr lang="en-GB" sz="1400" dirty="0">
                <a:hlinkClick r:id="rId4"/>
              </a:rPr>
              <a:t>https://vk.cc/cm3dsH</a:t>
            </a:r>
            <a:r>
              <a:rPr lang="en-US" sz="1400" dirty="0"/>
              <a:t> </a:t>
            </a:r>
            <a:endParaRPr lang="ru-RU" sz="14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35311F45-7BEF-7B89-3C32-91B80B57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7574"/>
            <a:ext cx="4706261" cy="3435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3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10">
            <a:extLst>
              <a:ext uri="{FF2B5EF4-FFF2-40B4-BE49-F238E27FC236}">
                <a16:creationId xmlns:a16="http://schemas.microsoft.com/office/drawing/2014/main" id="{54DE0E0B-C98E-C5DC-CD84-FD2E174B37EE}"/>
              </a:ext>
            </a:extLst>
          </p:cNvPr>
          <p:cNvSpPr/>
          <p:nvPr/>
        </p:nvSpPr>
        <p:spPr>
          <a:xfrm>
            <a:off x="539552" y="1275606"/>
            <a:ext cx="2682980" cy="1749428"/>
          </a:xfrm>
          <a:prstGeom prst="cloudCallout">
            <a:avLst>
              <a:gd name="adj1" fmla="val -36642"/>
              <a:gd name="adj2" fmla="val 73736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</a:rPr>
              <a:t>Even if students appear to produce new language items at the end of the lesson, they </a:t>
            </a:r>
            <a:r>
              <a:rPr lang="en-US" sz="1050" b="1" dirty="0">
                <a:solidFill>
                  <a:sysClr val="windowText" lastClr="000000"/>
                </a:solidFill>
              </a:rPr>
              <a:t>might not be able to use them correctly. </a:t>
            </a:r>
          </a:p>
        </p:txBody>
      </p:sp>
      <p:sp>
        <p:nvSpPr>
          <p:cNvPr id="7" name="Выноска-облако 23">
            <a:extLst>
              <a:ext uri="{FF2B5EF4-FFF2-40B4-BE49-F238E27FC236}">
                <a16:creationId xmlns:a16="http://schemas.microsoft.com/office/drawing/2014/main" id="{355B3967-0848-C4E0-E34A-0079AD7D4999}"/>
              </a:ext>
            </a:extLst>
          </p:cNvPr>
          <p:cNvSpPr/>
          <p:nvPr/>
        </p:nvSpPr>
        <p:spPr>
          <a:xfrm>
            <a:off x="6012160" y="1203598"/>
            <a:ext cx="2682980" cy="1749428"/>
          </a:xfrm>
          <a:prstGeom prst="cloudCallout">
            <a:avLst>
              <a:gd name="adj1" fmla="val -36642"/>
              <a:gd name="adj2" fmla="val 73736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</a:rPr>
              <a:t>Learners might </a:t>
            </a:r>
            <a:r>
              <a:rPr lang="en-US" sz="1050" b="1" dirty="0">
                <a:solidFill>
                  <a:sysClr val="windowText" lastClr="000000"/>
                </a:solidFill>
              </a:rPr>
              <a:t>tend to overuse</a:t>
            </a:r>
            <a:r>
              <a:rPr lang="en-US" sz="1050" dirty="0">
                <a:solidFill>
                  <a:sysClr val="windowText" lastClr="000000"/>
                </a:solidFill>
              </a:rPr>
              <a:t> new language structures which can sound unnatural. </a:t>
            </a:r>
          </a:p>
        </p:txBody>
      </p:sp>
      <p:sp>
        <p:nvSpPr>
          <p:cNvPr id="8" name="Выноска-облако 24">
            <a:extLst>
              <a:ext uri="{FF2B5EF4-FFF2-40B4-BE49-F238E27FC236}">
                <a16:creationId xmlns:a16="http://schemas.microsoft.com/office/drawing/2014/main" id="{636DD752-E15B-419C-A650-56435D7D461B}"/>
              </a:ext>
            </a:extLst>
          </p:cNvPr>
          <p:cNvSpPr/>
          <p:nvPr/>
        </p:nvSpPr>
        <p:spPr>
          <a:xfrm>
            <a:off x="3131840" y="2067694"/>
            <a:ext cx="2682980" cy="1749428"/>
          </a:xfrm>
          <a:prstGeom prst="cloudCallout">
            <a:avLst>
              <a:gd name="adj1" fmla="val -36642"/>
              <a:gd name="adj2" fmla="val 73736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</a:rPr>
              <a:t>Learners do not always produce the target language during the freer practice stage and </a:t>
            </a:r>
            <a:r>
              <a:rPr lang="en-US" sz="1050" b="1" dirty="0">
                <a:solidFill>
                  <a:sysClr val="windowText" lastClr="000000"/>
                </a:solidFill>
              </a:rPr>
              <a:t>use already existing language resources </a:t>
            </a:r>
            <a:r>
              <a:rPr lang="en-US" sz="1050" dirty="0">
                <a:solidFill>
                  <a:sysClr val="windowText" lastClr="000000"/>
                </a:solidFill>
              </a:rPr>
              <a:t>to compete the task.</a:t>
            </a: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9372A1C8-B850-2FB1-95F6-9CF9EF5FB21A}"/>
              </a:ext>
            </a:extLst>
          </p:cNvPr>
          <p:cNvSpPr/>
          <p:nvPr/>
        </p:nvSpPr>
        <p:spPr>
          <a:xfrm>
            <a:off x="179512" y="4371950"/>
            <a:ext cx="3301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Lewis, 1993; Scrivener, 1994; Prabhu, 1987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22498-A033-5793-E580-7A80DE9DBEB5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ЧТО ТАКОЕ </a:t>
            </a:r>
            <a:r>
              <a:rPr lang="en-US" sz="2400" b="1" dirty="0">
                <a:solidFill>
                  <a:schemeClr val="bg1"/>
                </a:solidFill>
              </a:rPr>
              <a:t>PPP?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4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5">
            <a:extLst>
              <a:ext uri="{FF2B5EF4-FFF2-40B4-BE49-F238E27FC236}">
                <a16:creationId xmlns:a16="http://schemas.microsoft.com/office/drawing/2014/main" id="{21262F36-EF95-6181-69F1-B04922229EC0}"/>
              </a:ext>
            </a:extLst>
          </p:cNvPr>
          <p:cNvSpPr/>
          <p:nvPr/>
        </p:nvSpPr>
        <p:spPr>
          <a:xfrm>
            <a:off x="611560" y="1275606"/>
            <a:ext cx="2356978" cy="23569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Pre-task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Building schemata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Useful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Instructions </a:t>
            </a:r>
          </a:p>
        </p:txBody>
      </p:sp>
      <p:sp>
        <p:nvSpPr>
          <p:cNvPr id="4" name="Овал 10">
            <a:extLst>
              <a:ext uri="{FF2B5EF4-FFF2-40B4-BE49-F238E27FC236}">
                <a16:creationId xmlns:a16="http://schemas.microsoft.com/office/drawing/2014/main" id="{D6D4C97F-E8F6-C51A-61ED-E8920442004B}"/>
              </a:ext>
            </a:extLst>
          </p:cNvPr>
          <p:cNvSpPr/>
          <p:nvPr/>
        </p:nvSpPr>
        <p:spPr>
          <a:xfrm>
            <a:off x="3455876" y="1707654"/>
            <a:ext cx="2356978" cy="23569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Task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Report</a:t>
            </a:r>
          </a:p>
        </p:txBody>
      </p:sp>
      <p:sp>
        <p:nvSpPr>
          <p:cNvPr id="5" name="Овал 11">
            <a:extLst>
              <a:ext uri="{FF2B5EF4-FFF2-40B4-BE49-F238E27FC236}">
                <a16:creationId xmlns:a16="http://schemas.microsoft.com/office/drawing/2014/main" id="{1C2C0444-DB29-305B-2431-509695ED3553}"/>
              </a:ext>
            </a:extLst>
          </p:cNvPr>
          <p:cNvSpPr/>
          <p:nvPr/>
        </p:nvSpPr>
        <p:spPr>
          <a:xfrm>
            <a:off x="6300192" y="1275606"/>
            <a:ext cx="2356978" cy="23569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Language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Provide chunks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Practice</a:t>
            </a: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FE19A77A-8CB4-07C1-6294-57091BE094EE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Willis, J. (1996).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Framework for Task-Based Learning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Pearson Education Ltd.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2D89F-9E31-554A-9546-5BC13069A60A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TASK BASED LEARNING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69A84-0AF8-1959-D5F4-D30124D27559}"/>
              </a:ext>
            </a:extLst>
          </p:cNvPr>
          <p:cNvSpPr txBox="1"/>
          <p:nvPr/>
        </p:nvSpPr>
        <p:spPr>
          <a:xfrm>
            <a:off x="971600" y="1779662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Основные критерии</a:t>
            </a:r>
            <a:r>
              <a:rPr lang="en-US" sz="1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activity engages learners'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 information / opinion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primary focus on meaning not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Success judged in terms of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activity relates to real world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9C5BB-37B2-95DC-36F8-823DC69AD253}"/>
              </a:ext>
            </a:extLst>
          </p:cNvPr>
          <p:cNvGrpSpPr/>
          <p:nvPr/>
        </p:nvGrpSpPr>
        <p:grpSpPr>
          <a:xfrm>
            <a:off x="5004048" y="1491630"/>
            <a:ext cx="3439591" cy="2573654"/>
            <a:chOff x="5504058" y="1596088"/>
            <a:chExt cx="6072906" cy="45440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75106B-896A-A322-EAB2-7FE39CC35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4058" y="1611514"/>
              <a:ext cx="2746722" cy="2180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321849-6940-A8F4-35AA-13AFA271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25" b="96375" l="2060" r="97097">
                          <a14:foregroundMark x1="3090" y1="23000" x2="66948" y2="25500"/>
                          <a14:foregroundMark x1="66948" y1="25500" x2="83333" y2="23375"/>
                          <a14:foregroundMark x1="83333" y1="23375" x2="92884" y2="61500"/>
                          <a14:foregroundMark x1="92884" y1="61500" x2="91199" y2="87000"/>
                          <a14:foregroundMark x1="91199" y1="87000" x2="70964" y2="97971"/>
                          <a14:foregroundMark x1="61335" y1="98186" x2="26592" y2="96375"/>
                          <a14:foregroundMark x1="26592" y1="96375" x2="7865" y2="75625"/>
                          <a14:foregroundMark x1="7865" y1="75625" x2="2060" y2="50250"/>
                          <a14:foregroundMark x1="2060" y1="50250" x2="3745" y2="34750"/>
                          <a14:foregroundMark x1="18446" y1="40250" x2="50562" y2="80000"/>
                          <a14:foregroundMark x1="26311" y1="47125" x2="67978" y2="67625"/>
                          <a14:foregroundMark x1="67978" y1="67625" x2="67978" y2="67625"/>
                          <a14:foregroundMark x1="27341" y1="87250" x2="74064" y2="82250"/>
                          <a14:foregroundMark x1="74064" y1="82250" x2="74064" y2="82250"/>
                          <a14:foregroundMark x1="34831" y1="95000" x2="92884" y2="90000"/>
                          <a14:foregroundMark x1="86704" y1="23000" x2="26966" y2="28000"/>
                          <a14:foregroundMark x1="60349" y1="15366" x2="62640" y2="17250"/>
                          <a14:foregroundMark x1="48502" y1="5625" x2="55685" y2="11532"/>
                          <a14:foregroundMark x1="62640" y1="17250" x2="63483" y2="19250"/>
                          <a14:foregroundMark x1="44347" y1="13451" x2="42041" y2="14875"/>
                          <a14:foregroundMark x1="57022" y1="5625" x2="48900" y2="10639"/>
                          <a14:foregroundMark x1="42041" y1="14875" x2="39981" y2="23875"/>
                          <a14:foregroundMark x1="8895" y1="90000" x2="21816" y2="96375"/>
                          <a14:foregroundMark x1="39981" y1="37125" x2="75094" y2="43500"/>
                          <a14:foregroundMark x1="75094" y1="43500" x2="79213" y2="45750"/>
                          <a14:foregroundMark x1="41292" y1="52125" x2="73315" y2="62625"/>
                          <a14:foregroundMark x1="73315" y1="62625" x2="84363" y2="71750"/>
                          <a14:foregroundMark x1="87079" y1="33875" x2="87079" y2="74000"/>
                          <a14:foregroundMark x1="9082" y1="36375" x2="23970" y2="51625"/>
                          <a14:foregroundMark x1="23970" y1="51625" x2="7397" y2="53250"/>
                          <a14:foregroundMark x1="7397" y1="53250" x2="7022" y2="31125"/>
                          <a14:foregroundMark x1="7022" y1="31125" x2="9270" y2="41875"/>
                          <a14:foregroundMark x1="3839" y1="66250" x2="6461" y2="82500"/>
                          <a14:foregroundMark x1="94476" y1="77875" x2="94663" y2="89000"/>
                          <a14:foregroundMark x1="95693" y1="77375" x2="97097" y2="91250"/>
                          <a14:foregroundMark x1="33895" y1="33375" x2="48315" y2="42875"/>
                          <a14:foregroundMark x1="32491" y1="46375" x2="47285" y2="45625"/>
                          <a14:foregroundMark x1="64419" y1="71375" x2="74345" y2="74875"/>
                          <a14:backgroundMark x1="57865" y1="13375" x2="59738" y2="17125"/>
                          <a14:backgroundMark x1="58521" y1="12750" x2="58895" y2="14375"/>
                          <a14:backgroundMark x1="58521" y1="12500" x2="59082" y2="15750"/>
                          <a14:backgroundMark x1="56273" y1="13375" x2="56461" y2="13000"/>
                          <a14:backgroundMark x1="56461" y1="12250" x2="57116" y2="12500"/>
                          <a14:backgroundMark x1="45880" y1="12250" x2="45880" y2="12250"/>
                          <a14:backgroundMark x1="45880" y1="12250" x2="49157" y2="12500"/>
                          <a14:backgroundMark x1="46067" y1="12500" x2="45880" y2="14125"/>
                          <a14:backgroundMark x1="55056" y1="12500" x2="60112" y2="15500"/>
                          <a14:backgroundMark x1="55056" y1="13625" x2="55431" y2="12500"/>
                          <a14:backgroundMark x1="58708" y1="13875" x2="60112" y2="15750"/>
                          <a14:backgroundMark x1="71536" y1="99125" x2="62172" y2="99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66383" y="1596088"/>
              <a:ext cx="2910581" cy="2180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788896-4AFB-0BF0-FF48-6E7091207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324"/>
            <a:stretch/>
          </p:blipFill>
          <p:spPr>
            <a:xfrm rot="16200000">
              <a:off x="6072669" y="3853958"/>
              <a:ext cx="1877242" cy="26950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58AFD1-059B-FCC0-1CBE-47798AB6F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0671" y="4247907"/>
              <a:ext cx="2213876" cy="1844897"/>
            </a:xfrm>
            <a:prstGeom prst="rect">
              <a:avLst/>
            </a:prstGeom>
          </p:spPr>
        </p:pic>
      </p:grp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8BF49F26-B5D9-BF56-7EDB-CB2B8EE83773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Морозов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Mishkie Grammar 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Titul Publishers.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40E24-D920-4F50-3F39-66D8FD104846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WHAT IS “A TASK”? 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0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2F220C-C728-0C17-0D0A-8BA1EDA9B5BA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IS THIS A TASK?</a:t>
            </a:r>
            <a:endParaRPr lang="en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9A43EB24-BD03-A697-3BB5-B91343BFEC08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Express Publishing.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artoon of peop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BE9F4989-8A3D-C5BB-B2F4-07C39BD2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1590"/>
            <a:ext cx="4253000" cy="2974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65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2F220C-C728-0C17-0D0A-8BA1EDA9B5BA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INFORMATION GAP 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малютка спайдермен в подгузниках">
            <a:extLst>
              <a:ext uri="{FF2B5EF4-FFF2-40B4-BE49-F238E27FC236}">
                <a16:creationId xmlns:a16="http://schemas.microsoft.com/office/drawing/2014/main" id="{04715660-6DA6-D853-AB91-020F52C3B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5646"/>
            <a:ext cx="1779662" cy="1779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023987-8DC6-514B-7AC7-71C8D57AE402}"/>
              </a:ext>
            </a:extLst>
          </p:cNvPr>
          <p:cNvSpPr/>
          <p:nvPr/>
        </p:nvSpPr>
        <p:spPr>
          <a:xfrm>
            <a:off x="1187624" y="3291830"/>
            <a:ext cx="1224136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1200" dirty="0"/>
              <a:t>10 August 1962</a:t>
            </a:r>
          </a:p>
        </p:txBody>
      </p:sp>
      <p:pic>
        <p:nvPicPr>
          <p:cNvPr id="1028" name="Picture 4" descr="малютка халк в подгузниках">
            <a:extLst>
              <a:ext uri="{FF2B5EF4-FFF2-40B4-BE49-F238E27FC236}">
                <a16:creationId xmlns:a16="http://schemas.microsoft.com/office/drawing/2014/main" id="{B7379063-CFD2-247C-ADAC-797774B2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5686"/>
            <a:ext cx="1800200" cy="18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8B4243-8E3D-F0F1-E585-6F0D565BA3FF}"/>
              </a:ext>
            </a:extLst>
          </p:cNvPr>
          <p:cNvSpPr/>
          <p:nvPr/>
        </p:nvSpPr>
        <p:spPr>
          <a:xfrm>
            <a:off x="3815916" y="3723878"/>
            <a:ext cx="1440160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18 December 1969</a:t>
            </a:r>
            <a:endParaRPr lang="en-RU" sz="1200" dirty="0"/>
          </a:p>
        </p:txBody>
      </p:sp>
      <p:pic>
        <p:nvPicPr>
          <p:cNvPr id="1030" name="Picture 6" descr="малютка бэтмен в подгузниках">
            <a:extLst>
              <a:ext uri="{FF2B5EF4-FFF2-40B4-BE49-F238E27FC236}">
                <a16:creationId xmlns:a16="http://schemas.microsoft.com/office/drawing/2014/main" id="{36555EE9-86E2-70DA-F0B0-3D1711B1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35646"/>
            <a:ext cx="1800200" cy="18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66C655-FC2E-0224-C334-35C9FE8F69DF}"/>
              </a:ext>
            </a:extLst>
          </p:cNvPr>
          <p:cNvSpPr/>
          <p:nvPr/>
        </p:nvSpPr>
        <p:spPr>
          <a:xfrm>
            <a:off x="6660232" y="3363838"/>
            <a:ext cx="1440160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19 February 1976</a:t>
            </a:r>
            <a:endParaRPr lang="en-RU" sz="1200" dirty="0"/>
          </a:p>
        </p:txBody>
      </p:sp>
    </p:spTree>
    <p:extLst>
      <p:ext uri="{BB962C8B-B14F-4D97-AF65-F5344CB8AC3E}">
        <p14:creationId xmlns:p14="http://schemas.microsoft.com/office/powerpoint/2010/main" val="16356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3D85F-55EB-3E7F-2B75-085CE4BB19A1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OPINION GAP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2056" name="Picture 8" descr="Пенсионерия | Пикабу">
            <a:extLst>
              <a:ext uri="{FF2B5EF4-FFF2-40B4-BE49-F238E27FC236}">
                <a16:creationId xmlns:a16="http://schemas.microsoft.com/office/drawing/2014/main" id="{5E532A83-09E4-D6EC-153F-90B0D031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5646"/>
            <a:ext cx="2304256" cy="2304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енсионерия | Пикабу">
            <a:extLst>
              <a:ext uri="{FF2B5EF4-FFF2-40B4-BE49-F238E27FC236}">
                <a16:creationId xmlns:a16="http://schemas.microsoft.com/office/drawing/2014/main" id="{B716E3D3-EB0A-3F12-33F2-CAC89C9C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35646"/>
            <a:ext cx="2304256" cy="2304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Пенсионерия | Пикабу">
            <a:extLst>
              <a:ext uri="{FF2B5EF4-FFF2-40B4-BE49-F238E27FC236}">
                <a16:creationId xmlns:a16="http://schemas.microsoft.com/office/drawing/2014/main" id="{D9C757AA-BF6F-7039-7719-8F8984CD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1635646"/>
            <a:ext cx="2304256" cy="2304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02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9EEE6-E509-73DB-E52F-55718E337131}"/>
              </a:ext>
            </a:extLst>
          </p:cNvPr>
          <p:cNvSpPr txBox="1"/>
          <p:nvPr/>
        </p:nvSpPr>
        <p:spPr>
          <a:xfrm>
            <a:off x="899592" y="1923678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Real-life or academic environment: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Write a message with an excuse </a:t>
            </a:r>
            <a:endParaRPr lang="ru-RU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Придумай отговорку, чтобы не ходить в школу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Listen to announcements in the airport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Прочитай параграф из учебника биологии, разложи картинки по порядку (цикл жизни лягушки)</a:t>
            </a:r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E1226-FBF8-CF89-C782-41BA83039A2B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SITUATIONAL AUTHENTICITY</a:t>
            </a:r>
            <a:endParaRPr lang="en-R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E04F8E17-D936-A106-ECA3-7A779FA0E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3638"/>
            <a:ext cx="3531632" cy="2330232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165FAC4B-11EE-46CB-C746-1FCF65053437}"/>
              </a:ext>
            </a:extLst>
          </p:cNvPr>
          <p:cNvSpPr/>
          <p:nvPr/>
        </p:nvSpPr>
        <p:spPr>
          <a:xfrm>
            <a:off x="179512" y="4299942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Морозов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Mishkie Grammar </a:t>
            </a: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Titul Publishers.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5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35354FB-D659-48AD-24AF-1CC49ABC0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03598"/>
            <a:ext cx="5530842" cy="3077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BD9B2B-5030-2F9A-A32E-5237040C91F9}"/>
              </a:ext>
            </a:extLst>
          </p:cNvPr>
          <p:cNvSpPr txBox="1"/>
          <p:nvPr/>
        </p:nvSpPr>
        <p:spPr>
          <a:xfrm>
            <a:off x="2555776" y="12347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INTERACTIONAL AUTHENTICITY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66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527</Words>
  <Application>Microsoft Macintosh PowerPoint</Application>
  <PresentationFormat>On-screen Show (16:9)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Task Based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Artem Morozov</cp:lastModifiedBy>
  <cp:revision>190</cp:revision>
  <dcterms:created xsi:type="dcterms:W3CDTF">2023-03-27T17:12:42Z</dcterms:created>
  <dcterms:modified xsi:type="dcterms:W3CDTF">2024-09-04T12:31:39Z</dcterms:modified>
</cp:coreProperties>
</file>