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Roboto Black" panose="020B0604020202020204" charset="0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5e9vyoCYcm/eUg3C3NDw/GGrV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20" d="100"/>
          <a:sy n="220" d="100"/>
        </p:scale>
        <p:origin x="-414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2450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67fa0eed4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767fa0eed4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767fa0eed4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767fa0eed4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767fa0eed4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767fa0eed4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67fa0e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67fa0e7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767fa0eed4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767fa0eed4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67fa0eed4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67fa0eed4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67fa0eed4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767fa0eed4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67fa0eed4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767fa0eed4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767fa0eed4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767fa0eed4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67fa0eed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67fa0eed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67fa0e7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767fa0e7a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67fa0e7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67fa0e7a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67fa0e7a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767fa0e7a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67fa0e7a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67fa0e7a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767fa0e7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767fa0e7a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" name="Google Shape;16;p24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23" descr="1648061945(1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teachers.ru/shop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ldberries.ru/brands/izdatelstvo-titul" TargetMode="External"/><Relationship Id="rId4" Type="http://schemas.openxmlformats.org/officeDocument/2006/relationships/hyperlink" Target="https://www.ozon.ru/seller/izdatelstvo-titul-6954/knigi-16500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43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40.png"/><Relationship Id="rId17" Type="http://schemas.openxmlformats.org/officeDocument/2006/relationships/hyperlink" Target="https://1sept.ru/" TargetMode="Externa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39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am-simulator.ru/options/og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446567" y="1105786"/>
            <a:ext cx="839972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Новые пособия для подготовки к ОГЭ и ЕГЭ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 английскому языку: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как получить максимальный эффект?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Конобеев Алексей Васильевич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Хитрова Ирина Викторовна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ТЕСТ</a:t>
            </a:r>
            <a:endParaRPr/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772" y="1063229"/>
            <a:ext cx="3732028" cy="3669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ТЕСТ</a:t>
            </a:r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767" y="1523016"/>
            <a:ext cx="5654772" cy="209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SAMPLE ANSWERS</a:t>
            </a:r>
            <a:endParaRPr/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493" y="1063229"/>
            <a:ext cx="2847539" cy="3617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None/>
            </a:pPr>
            <a:r>
              <a:rPr lang="ru-RU" sz="3200"/>
              <a:t>                </a:t>
            </a:r>
            <a:r>
              <a:rPr lang="ru-RU" sz="3200">
                <a:solidFill>
                  <a:schemeClr val="lt1"/>
                </a:solidFill>
              </a:rPr>
              <a:t> https://exam-simulator.ru/</a:t>
            </a:r>
            <a:r>
              <a:rPr lang="ru-RU" sz="3200"/>
              <a:t/>
            </a:r>
            <a:br>
              <a:rPr lang="ru-RU" sz="3200"/>
            </a:br>
            <a:r>
              <a:rPr lang="ru-RU" sz="3200"/>
              <a:t>           </a:t>
            </a:r>
            <a:br>
              <a:rPr lang="ru-RU" sz="3200"/>
            </a:br>
            <a:r>
              <a:rPr lang="ru-RU" sz="3200"/>
              <a:t>       </a:t>
            </a:r>
            <a:br>
              <a:rPr lang="ru-RU" sz="3200"/>
            </a:br>
            <a:r>
              <a:rPr lang="ru-RU" sz="3200"/>
              <a:t>  </a:t>
            </a:r>
            <a:br>
              <a:rPr lang="ru-RU" sz="3200"/>
            </a:br>
            <a:endParaRPr sz="3200"/>
          </a:p>
        </p:txBody>
      </p:sp>
      <p:sp>
        <p:nvSpPr>
          <p:cNvPr id="166" name="Google Shape;166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67" name="Google Shape;16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892" y="1152107"/>
            <a:ext cx="2115879" cy="3590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>
                <a:solidFill>
                  <a:schemeClr val="lt1"/>
                </a:solidFill>
              </a:rPr>
              <a:t>Стоимость годовой подписки </a:t>
            </a:r>
            <a:r>
              <a:rPr lang="ru-RU" sz="2400"/>
              <a:t> </a:t>
            </a:r>
            <a:br>
              <a:rPr lang="ru-RU" sz="2400"/>
            </a:br>
            <a:r>
              <a:rPr lang="ru-RU" sz="2400"/>
              <a:t>https://exam-simulator.ru/</a:t>
            </a:r>
            <a:endParaRPr sz="2400"/>
          </a:p>
        </p:txBody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2400">
                <a:solidFill>
                  <a:srgbClr val="FF0000"/>
                </a:solidFill>
              </a:rPr>
              <a:t>ТОЛЬКО 1 СЕНТЯБРЯ! (80 вариантов ОГЭ и ЕГЭ)</a:t>
            </a:r>
            <a:endParaRPr/>
          </a:p>
          <a:p>
            <a:pPr marL="11430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74" name="Google Shape;17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139" y="1796932"/>
            <a:ext cx="2238153" cy="279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6172" y="1796932"/>
            <a:ext cx="2744981" cy="2797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385" y="1062951"/>
            <a:ext cx="2487756" cy="362337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/>
          <p:cNvSpPr txBox="1">
            <a:spLocks noGrp="1"/>
          </p:cNvSpPr>
          <p:nvPr>
            <p:ph type="title" idx="4294967295"/>
          </p:nvPr>
        </p:nvSpPr>
        <p:spPr>
          <a:xfrm>
            <a:off x="2372000" y="205975"/>
            <a:ext cx="631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None/>
            </a:pPr>
            <a:r>
              <a:rPr lang="ru-RU" sz="2300">
                <a:solidFill>
                  <a:schemeClr val="lt1"/>
                </a:solidFill>
              </a:rPr>
              <a:t>Improve Your Writing Skills Хитрова И.В., Зверева Н.С.</a:t>
            </a:r>
            <a:endParaRPr sz="4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xfrm>
            <a:off x="2350332" y="205975"/>
            <a:ext cx="631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Arial"/>
              <a:buNone/>
            </a:pPr>
            <a:r>
              <a:rPr lang="ru-RU" sz="1800" dirty="0" err="1">
                <a:solidFill>
                  <a:schemeClr val="lt1"/>
                </a:solidFill>
              </a:rPr>
              <a:t>Improve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Your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Writing</a:t>
            </a:r>
            <a:r>
              <a:rPr lang="ru-RU" sz="1800" dirty="0">
                <a:solidFill>
                  <a:schemeClr val="lt1"/>
                </a:solidFill>
              </a:rPr>
              <a:t> </a:t>
            </a:r>
            <a:r>
              <a:rPr lang="ru-RU" sz="1800" dirty="0" err="1">
                <a:solidFill>
                  <a:schemeClr val="lt1"/>
                </a:solidFill>
              </a:rPr>
              <a:t>Skills</a:t>
            </a:r>
            <a:r>
              <a:rPr lang="ru-RU" sz="1800" dirty="0">
                <a:solidFill>
                  <a:schemeClr val="lt1"/>
                </a:solidFill>
              </a:rPr>
              <a:t> Хитрова И.В., Зверева Н.С.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87" name="Google Shape;187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7297"/>
              <a:buNone/>
            </a:pPr>
            <a:r>
              <a:rPr lang="ru-RU" sz="2000"/>
              <a:t>Пособие обеспечивает пошаговую подготовку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7297"/>
              <a:buNone/>
            </a:pPr>
            <a:r>
              <a:rPr lang="ru-RU" sz="2000" dirty="0"/>
              <a:t>к выполнению заданий 37,38 ЕГЭ. Включает: 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ru-RU" sz="2000" dirty="0"/>
              <a:t>анализ работ учащихся, 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ru-RU" sz="2000" dirty="0"/>
              <a:t>упражнения,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ru-RU" sz="2000" dirty="0"/>
              <a:t>банк полезных фраз и выражений,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ru-RU" sz="2000" dirty="0" err="1"/>
              <a:t>Check</a:t>
            </a:r>
            <a:r>
              <a:rPr lang="ru-RU" sz="2000" dirty="0"/>
              <a:t> </a:t>
            </a:r>
            <a:r>
              <a:rPr lang="ru-RU" sz="2000" dirty="0" err="1"/>
              <a:t>list</a:t>
            </a:r>
            <a:r>
              <a:rPr lang="ru-RU" sz="2000" dirty="0"/>
              <a:t> (37, 38),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ru-RU" sz="2000" dirty="0"/>
              <a:t>30 тестовых заданий (37, 38.1, 38.2)</a:t>
            </a:r>
            <a:endParaRPr sz="2000"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7297"/>
              <a:buNone/>
            </a:pPr>
            <a:r>
              <a:rPr lang="ru-RU" sz="2000" dirty="0"/>
              <a:t>  </a:t>
            </a:r>
            <a:endParaRPr sz="2000"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67fa0eed4_2_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chemeClr val="dk2"/>
                </a:solidFill>
              </a:rPr>
              <a:t>Задание 37. Анализ работы.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193" name="Google Shape;193;g2767fa0eed4_2_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g2767fa0eed4_2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57950"/>
            <a:ext cx="2311489" cy="327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767fa0eed4_2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700" y="1257950"/>
            <a:ext cx="2821686" cy="327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67fa0eed4_2_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767fa0eed4_2_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g2767fa0eed4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00" y="1315750"/>
            <a:ext cx="2511483" cy="327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67fa0eed4_2_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767fa0eed4_2_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g2767fa0eed4_2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90362"/>
            <a:ext cx="2810076" cy="36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767fa0eed4_2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9375" y="1132975"/>
            <a:ext cx="2775227" cy="339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67fa0e7a2_0_0"/>
          <p:cNvSpPr txBox="1">
            <a:spLocks noGrp="1"/>
          </p:cNvSpPr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 опыта подготовки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2767fa0e7a2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продуктивные задания ЕГЭ стали удобнее для учеников, меньше потребности в творчестве и фоновых знаниях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ученики по-прежнему испытывают нехватку умений организовать текст, обеспечить логическую связность, придерживаться логики задания, не уходить от темы и не подменять ее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Требуются разные режимы подготовки: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регулярная подготовка в течение года (интеграция заданий в урок, возможность выполнять их для всего класса, даже если не все готовятся к ЕГЭ, познавательная и развивающая ценность заданий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интенсивная подготовка (максимально быстро отработать основы, закрепить с помощью самостоятельной подготовки)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дополнительные занятия для сдающих ОГЭ/ЕГЭ (как  спецкурс или индивидуально)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Рассмотрим новые пособия и интернет-ресурсы, которые обеспечивают возможность такой подготовки.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67fa0eed4_2_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767fa0eed4_2_2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g2767fa0eed4_2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" y="1200150"/>
            <a:ext cx="2400829" cy="339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767fa0eed4_2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897" y="1347100"/>
            <a:ext cx="2482226" cy="324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767fa0eed4_2_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767fa0eed4_2_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g2767fa0eed4_2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5675" y="1200150"/>
            <a:ext cx="4390049" cy="22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767fa0eed4_2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97" y="1257950"/>
            <a:ext cx="3213429" cy="327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67fa0eed4_2_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767fa0eed4_2_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g2767fa0eed4_2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3494813" cy="339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767fa0eed4_2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8175" y="1267450"/>
            <a:ext cx="2641275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67fa0eed4_2_4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2767fa0eed4_2_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" name="Google Shape;241;g2767fa0eed4_2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53900"/>
            <a:ext cx="3302275" cy="3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767fa0eed4_2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875" y="1348188"/>
            <a:ext cx="2604126" cy="309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767fa0eed4_2_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2767fa0eed4_2_5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g2767fa0eed4_2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00" y="1200150"/>
            <a:ext cx="2590299" cy="331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>
            <a:spLocks noGrp="1"/>
          </p:cNvSpPr>
          <p:nvPr>
            <p:ph type="title"/>
          </p:nvPr>
        </p:nvSpPr>
        <p:spPr>
          <a:xfrm>
            <a:off x="2306200" y="195000"/>
            <a:ext cx="6709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800">
                <a:solidFill>
                  <a:schemeClr val="lt1"/>
                </a:solidFill>
              </a:rPr>
              <a:t>Упражнения для подготовки к заданию 38</a:t>
            </a:r>
            <a:endParaRPr sz="4300"/>
          </a:p>
        </p:txBody>
      </p:sp>
      <p:sp>
        <p:nvSpPr>
          <p:cNvPr id="255" name="Google Shape;255;p15"/>
          <p:cNvSpPr txBox="1">
            <a:spLocks noGrp="1"/>
          </p:cNvSpPr>
          <p:nvPr>
            <p:ph type="body" idx="1"/>
          </p:nvPr>
        </p:nvSpPr>
        <p:spPr>
          <a:xfrm>
            <a:off x="194051" y="1120695"/>
            <a:ext cx="59649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Работаем над структурой.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1.</a:t>
            </a:r>
            <a:r>
              <a:rPr lang="ru-RU"/>
              <a:t> Соотнесите абзацы с пунктами плана.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Следим за логичностью изложения.</a:t>
            </a:r>
            <a:r>
              <a:rPr lang="ru-RU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Повторяем слова-связки.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2.</a:t>
            </a:r>
            <a:r>
              <a:rPr lang="ru-RU"/>
              <a:t> Вставьте в текст средства логической связи.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Работаем над первым абзацем.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3. </a:t>
            </a:r>
            <a:r>
              <a:rPr lang="ru-RU"/>
              <a:t>Перефразируйте предложения,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используя Complex Subject.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4.</a:t>
            </a:r>
            <a:r>
              <a:rPr lang="ru-RU"/>
              <a:t> Проанализируйте предложенные абзацы.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Ответьте на вопросы.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5.</a:t>
            </a:r>
            <a:r>
              <a:rPr lang="ru-RU"/>
              <a:t> Напишите первый абзац,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i="1"/>
              <a:t>используя опорную схему.</a:t>
            </a:r>
            <a:r>
              <a:rPr lang="ru-RU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>
            <a:spLocks noGrp="1"/>
          </p:cNvSpPr>
          <p:nvPr>
            <p:ph type="title"/>
          </p:nvPr>
        </p:nvSpPr>
        <p:spPr>
          <a:xfrm>
            <a:off x="2382975" y="205975"/>
            <a:ext cx="630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Упражнения для подготовки к заданию 38</a:t>
            </a:r>
            <a:endParaRPr sz="4000"/>
          </a:p>
        </p:txBody>
      </p:sp>
      <p:sp>
        <p:nvSpPr>
          <p:cNvPr id="261" name="Google Shape;261;p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Работаем над вторым абзацем.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6.</a:t>
            </a:r>
            <a:r>
              <a:rPr lang="ru-RU"/>
              <a:t> Изучите таблицу/диаграмму. Ответьте на вопросы по их содержанию.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Учимся выражать числовые значения разными способами.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7. </a:t>
            </a:r>
            <a:r>
              <a:rPr lang="ru-RU"/>
              <a:t>Изучите таблицу / диаграмму. Завершите предложения,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опираясь на предложенную графическую информацию.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Замените указанные числовые показатели их эквивалентами.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8.</a:t>
            </a:r>
            <a:r>
              <a:rPr lang="ru-RU"/>
              <a:t> Распределите предложения в соответствии с информацией,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которую они содержат (общего или конкретного характера).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9.</a:t>
            </a:r>
            <a:r>
              <a:rPr lang="ru-RU"/>
              <a:t> Подберите эквиваленты для обозначения долей и процентов.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10.</a:t>
            </a:r>
            <a:r>
              <a:rPr lang="ru-RU"/>
              <a:t> Замените числовые выражения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на предложенные альтернативные варианты.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11. </a:t>
            </a:r>
            <a:r>
              <a:rPr lang="ru-RU"/>
              <a:t>Переделайте предложения,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заменив действительный залог на страдательный.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>
                <a:solidFill>
                  <a:srgbClr val="FF0000"/>
                </a:solidFill>
              </a:rPr>
              <a:t>Шаг 12.</a:t>
            </a:r>
            <a:r>
              <a:rPr lang="ru-RU"/>
              <a:t> Напишите второй абзац.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 txBox="1">
            <a:spLocks noGrp="1"/>
          </p:cNvSpPr>
          <p:nvPr>
            <p:ph type="title"/>
          </p:nvPr>
        </p:nvSpPr>
        <p:spPr>
          <a:xfrm>
            <a:off x="2229450" y="205975"/>
            <a:ext cx="6457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Упражнения для подготовки к заданию 38</a:t>
            </a:r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 b="1" u="sng"/>
              <a:t>Работаем над третьим абзацем.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 b="1" u="sng"/>
              <a:t>Вспоминаем конструкции для сравнения.</a:t>
            </a:r>
            <a:r>
              <a:rPr lang="ru-RU" sz="1800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FF0000"/>
                </a:solidFill>
              </a:rPr>
              <a:t>Шаг 13.</a:t>
            </a:r>
            <a:r>
              <a:rPr lang="ru-RU" sz="1800"/>
              <a:t> Перефразируйте предложения. Переведите их на РЯ.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FF0000"/>
                </a:solidFill>
              </a:rPr>
              <a:t>Шаг 14. </a:t>
            </a:r>
            <a:r>
              <a:rPr lang="ru-RU" sz="1800"/>
              <a:t>Прокомментируйте выбор участников опроса. Используйте сравнительные конструкции и фразы для выражения своего мнения.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FF0000"/>
                </a:solidFill>
              </a:rPr>
              <a:t>Шаг 15. </a:t>
            </a:r>
            <a:r>
              <a:rPr lang="ru-RU" sz="1800"/>
              <a:t>Напишите третий абзац.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>
            <a:spLocks noGrp="1"/>
          </p:cNvSpPr>
          <p:nvPr>
            <p:ph type="title"/>
          </p:nvPr>
        </p:nvSpPr>
        <p:spPr>
          <a:xfrm>
            <a:off x="1275325" y="205975"/>
            <a:ext cx="74115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ru-RU" sz="2400">
                <a:solidFill>
                  <a:schemeClr val="lt1"/>
                </a:solidFill>
              </a:rPr>
              <a:t>Упражнения для подготовки к заданию 38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/>
            </a:r>
            <a:br>
              <a:rPr lang="ru-RU" sz="2400"/>
            </a:br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 b="1" u="sng"/>
              <a:t>Работаем над четвертым абзацем.</a:t>
            </a:r>
            <a:r>
              <a:rPr lang="ru-RU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Предложите способ решения проблемы,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перефразируя предложенные конструкции и фразы.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>
                <a:solidFill>
                  <a:srgbClr val="FF0000"/>
                </a:solidFill>
              </a:rPr>
              <a:t>Шаг 17.</a:t>
            </a:r>
            <a:r>
              <a:rPr lang="ru-RU"/>
              <a:t> Напишите, к какому результату приведет предложенное решение, используя предложенные конструкции.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>
                <a:solidFill>
                  <a:srgbClr val="FF0000"/>
                </a:solidFill>
              </a:rPr>
              <a:t>Шаг 18.</a:t>
            </a:r>
            <a:r>
              <a:rPr lang="ru-RU"/>
              <a:t> Напишите четвертый абзац.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 b="1" u="sng"/>
              <a:t>Работаем над пятым абзацем.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Напишите абзац согласно пункту плана.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Выразите свою точку зрения.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>
                <a:solidFill>
                  <a:srgbClr val="FF0000"/>
                </a:solidFill>
              </a:rPr>
              <a:t>Шаг 20. </a:t>
            </a:r>
            <a:r>
              <a:rPr lang="ru-RU"/>
              <a:t>Соедините абзацы 1 - 5.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Посчитайте количество слов.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Проверьте себя по Check list.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2272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>
            <a:spLocks noGrp="1"/>
          </p:cNvSpPr>
          <p:nvPr>
            <p:ph type="title"/>
          </p:nvPr>
        </p:nvSpPr>
        <p:spPr>
          <a:xfrm>
            <a:off x="2317175" y="69150"/>
            <a:ext cx="6635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 sz="2655">
                <a:solidFill>
                  <a:schemeClr val="lt1"/>
                </a:solidFill>
              </a:rPr>
              <a:t>Устная часть ЕГЭ. Хитрова И.В., Нечепуренко Т.Л.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/>
          </a:p>
        </p:txBody>
      </p:sp>
      <p:pic>
        <p:nvPicPr>
          <p:cNvPr id="279" name="Google Shape;27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707" y="789203"/>
            <a:ext cx="2586420" cy="3775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67fa0eed4_1_0"/>
          <p:cNvSpPr txBox="1">
            <a:spLocks noGrp="1"/>
          </p:cNvSpPr>
          <p:nvPr>
            <p:ph type="title"/>
          </p:nvPr>
        </p:nvSpPr>
        <p:spPr>
          <a:xfrm>
            <a:off x="535625" y="205974"/>
            <a:ext cx="8151300" cy="110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2"/>
                </a:solidFill>
              </a:rPr>
              <a:t>ГИА 2024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8" name="Google Shape;98;g2767fa0eed4_1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g2767fa0eed4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25" y="1307000"/>
            <a:ext cx="1936352" cy="27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767fa0eed4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637" y="1977037"/>
            <a:ext cx="1793213" cy="261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767fa0eed4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8912" y="1417937"/>
            <a:ext cx="1835900" cy="267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767fa0eed4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0875" y="1978042"/>
            <a:ext cx="1835925" cy="261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85" name="Google Shape;285;p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Пособие включает</a:t>
            </a:r>
            <a:r>
              <a:rPr lang="ru-RU"/>
              <a:t>: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14 тем, которые чаще всего встречаются на экзамене,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лексические упражнения по систематизации слов,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40 тренировочных тестов,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 b="1" u="sng"/>
              <a:t>Приложения содержат</a:t>
            </a:r>
            <a:r>
              <a:rPr lang="ru-RU"/>
              <a:t>: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практические рекомендации по выполнению,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образцы выполнения заданий,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ответы к упражнениям,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тематический словарь,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18421"/>
              <a:buChar char="•"/>
            </a:pPr>
            <a:r>
              <a:rPr lang="ru-RU"/>
              <a:t>таблицу неправильных глаголов с переводом на русский язык.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В </a:t>
            </a:r>
            <a:r>
              <a:rPr lang="ru-RU" b="1" u="sng"/>
              <a:t>аудиоприложении</a:t>
            </a:r>
            <a:r>
              <a:rPr lang="ru-RU"/>
              <a:t> записаны образцы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выполнения заданий на чтение вслух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1"/>
              <a:buNone/>
            </a:pPr>
            <a:r>
              <a:rPr lang="ru-RU"/>
              <a:t>и вопросы-интервью задания 3.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767fa0e7a2_0_10"/>
          <p:cNvSpPr txBox="1">
            <a:spLocks noGrp="1"/>
          </p:cNvSpPr>
          <p:nvPr>
            <p:ph type="title"/>
          </p:nvPr>
        </p:nvSpPr>
        <p:spPr>
          <a:xfrm>
            <a:off x="2306200" y="205975"/>
            <a:ext cx="63804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960">
                <a:solidFill>
                  <a:schemeClr val="lt1"/>
                </a:solidFill>
              </a:rPr>
              <a:t>ЕГЭ на отлично. Ю.Н. Евсеева, А.Д. Миканба</a:t>
            </a:r>
            <a:endParaRPr sz="2960">
              <a:solidFill>
                <a:schemeClr val="lt1"/>
              </a:solidFill>
            </a:endParaRPr>
          </a:p>
        </p:txBody>
      </p:sp>
      <p:sp>
        <p:nvSpPr>
          <p:cNvPr id="291" name="Google Shape;291;g2767fa0e7a2_0_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g2767fa0e7a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80825"/>
            <a:ext cx="2549175" cy="36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67fa0e7a2_0_1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49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>
                <a:solidFill>
                  <a:schemeClr val="lt1"/>
                </a:solidFill>
              </a:rPr>
              <a:t>Система работы</a:t>
            </a:r>
            <a:endParaRPr sz="4100">
              <a:solidFill>
                <a:schemeClr val="lt1"/>
              </a:solidFill>
            </a:endParaRPr>
          </a:p>
        </p:txBody>
      </p:sp>
      <p:sp>
        <p:nvSpPr>
          <p:cNvPr id="298" name="Google Shape;298;g2767fa0e7a2_0_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85750" algn="l" rtl="0">
              <a:spcBef>
                <a:spcPts val="36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/>
              <a:t>Учимся выделять нужную информацию и расширяем знания</a:t>
            </a:r>
            <a:endParaRPr sz="23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/>
              <a:t>Соотносим со своими знаниями и опытом, рассматриваем проблемы</a:t>
            </a:r>
            <a:endParaRPr sz="23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/>
              <a:t>Отрабатываем языковой материал</a:t>
            </a:r>
            <a:endParaRPr sz="23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/>
              <a:t>Отрабатываем формат задания</a:t>
            </a:r>
            <a:endParaRPr sz="23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2300"/>
              <a:t>Создаем текст сначала в группе, затем индивидуально</a:t>
            </a:r>
            <a:r>
              <a:rPr lang="ru-RU"/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767fa0e7a2_0_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767fa0e7a2_0_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g2767fa0e7a2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204" y="1131081"/>
            <a:ext cx="2272694" cy="360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767fa0e7a2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059" y="1096413"/>
            <a:ext cx="2652540" cy="36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67fa0e7a2_0_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767fa0e7a2_0_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g2767fa0e7a2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853" y="1001073"/>
            <a:ext cx="2513121" cy="380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767fa0e7a2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731" y="931735"/>
            <a:ext cx="2590418" cy="388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767fa0e7a2_0_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767fa0e7a2_0_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g2767fa0e7a2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511" y="862395"/>
            <a:ext cx="2465213" cy="390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767fa0e7a2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038" y="862394"/>
            <a:ext cx="2718386" cy="3864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67fa0e7a2_0_36"/>
          <p:cNvSpPr txBox="1">
            <a:spLocks noGrp="1"/>
          </p:cNvSpPr>
          <p:nvPr>
            <p:ph type="title"/>
          </p:nvPr>
        </p:nvSpPr>
        <p:spPr>
          <a:xfrm>
            <a:off x="1856400" y="118250"/>
            <a:ext cx="6830400" cy="6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solidFill>
                  <a:schemeClr val="lt1"/>
                </a:solidFill>
              </a:rPr>
              <a:t>Где найти эти материалы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328" name="Google Shape;328;g2767fa0e7a2_0_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/>
              <a:t> - магазин издательства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titul.online - онлайн-подписка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exam-simulator.ru - онлайн-тренажер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в книжных магазинах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1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334" name="Google Shape;334;p21" descr="Group 39883(1)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21" descr="Group 39887.pn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21" descr="Group 39886.png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21" descr="Group 39890.pn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p21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21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340" name="Google Shape;340;p21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341" name="Google Shape;341;p21" descr="логошвц 1.png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p21" descr="Group.png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" name="Google Shape;343;p21" descr="logo1вебинары 1.png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4" name="Google Shape;344;p21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345" name="Google Shape;345;p21" descr="logo 3.png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p21" descr="logo 2.png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47" name="Google Shape;347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4206800" y="1371150"/>
            <a:ext cx="6497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Подготовка к ОГЭ. Тренажер к устной части ОГЭ. Хитрова И.В., Зверева Н.С</a:t>
            </a:r>
            <a:r>
              <a:rPr lang="ru-RU"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00" y="1044000"/>
            <a:ext cx="2485051" cy="35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3740775" y="1147850"/>
            <a:ext cx="5021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2"/>
                </a:solidFill>
              </a:rPr>
              <a:t>Хитрова И.В., Зверева Н.С.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/>
              <a:t>https://exam-simulator.ru/</a:t>
            </a:r>
            <a:endParaRPr sz="30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/>
          <p:nvPr/>
        </p:nvSpPr>
        <p:spPr>
          <a:xfrm>
            <a:off x="361499" y="1084526"/>
            <a:ext cx="54540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Пособие состоит из 10 тематических разделов.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Каждый раздел содержит блок грамматических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лексических упражнений. 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пособие включены 20 тренировочных тестов устной части в формате ОГЭ (10 тематических и 10 в формате экзамена), Ответы к упражнениям, Примеры ответов, Грамматический справочник, Списки фразовых и неправильных глаголов с переводом на РЯ.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Интерактивные тесты в формате ОГЭ можно также выполнить на сайте </a:t>
            </a:r>
            <a:r>
              <a:rPr lang="ru-RU" sz="1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https://exam-simulator.ru/options/oge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(онлайн тренажер, имитирующий сдачу экзамена).</a:t>
            </a:r>
            <a:endParaRPr sz="1600"/>
          </a:p>
        </p:txBody>
      </p:sp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2361050" y="205975"/>
            <a:ext cx="6667800" cy="60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Тренажер к устной части ОГЭ Хитрова И.В., Зверева Н.С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Работа с лексикой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637" y="1272700"/>
            <a:ext cx="3133364" cy="339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1" y="1121898"/>
            <a:ext cx="5103627" cy="3534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Работа с грамматикой</a:t>
            </a:r>
            <a:endParaRPr sz="3000">
              <a:solidFill>
                <a:schemeClr val="dk2"/>
              </a:solidFill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75" y="1156824"/>
            <a:ext cx="5694998" cy="298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ТЕСТ</a:t>
            </a:r>
            <a:endParaRPr sz="3000">
              <a:solidFill>
                <a:schemeClr val="dk2"/>
              </a:solidFill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34" y="1190848"/>
            <a:ext cx="5569711" cy="3290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808</Words>
  <Application>Microsoft Office PowerPoint</Application>
  <PresentationFormat>Экран (16:9)</PresentationFormat>
  <Paragraphs>131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Roboto Black</vt:lpstr>
      <vt:lpstr>Calibri</vt:lpstr>
      <vt:lpstr>Тема Office</vt:lpstr>
      <vt:lpstr>Презентация PowerPoint</vt:lpstr>
      <vt:lpstr>Из опыта подготовки</vt:lpstr>
      <vt:lpstr> ГИА 2024</vt:lpstr>
      <vt:lpstr>Презентация PowerPoint</vt:lpstr>
      <vt:lpstr>Тренажер к устной части ОГЭ Хитрова И.В., Зверева Н.С</vt:lpstr>
      <vt:lpstr> Работа с лексикой</vt:lpstr>
      <vt:lpstr>Презентация PowerPoint</vt:lpstr>
      <vt:lpstr> Работа с грамматикой</vt:lpstr>
      <vt:lpstr> ТЕСТ</vt:lpstr>
      <vt:lpstr> ТЕСТ</vt:lpstr>
      <vt:lpstr> ТЕСТ</vt:lpstr>
      <vt:lpstr> SAMPLE ANSWERS</vt:lpstr>
      <vt:lpstr>                 https://exam-simulator.ru/                        </vt:lpstr>
      <vt:lpstr>Стоимость годовой подписки   https://exam-simulator.ru/</vt:lpstr>
      <vt:lpstr>Improve Your Writing Skills Хитрова И.В., Зверева Н.С.</vt:lpstr>
      <vt:lpstr>Improve Your Writing Skills Хитрова И.В., Зверева Н.С.</vt:lpstr>
      <vt:lpstr> Задание 37. Анализ работы.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для подготовки к заданию 38</vt:lpstr>
      <vt:lpstr>Упражнения для подготовки к заданию 38</vt:lpstr>
      <vt:lpstr>Упражнения для подготовки к заданию 38</vt:lpstr>
      <vt:lpstr>Упражнения для подготовки к заданию 38  </vt:lpstr>
      <vt:lpstr>  Устная часть ЕГЭ. Хитрова И.В., Нечепуренко Т.Л.  </vt:lpstr>
      <vt:lpstr>Презентация PowerPoint</vt:lpstr>
      <vt:lpstr>ЕГЭ на отлично. Ю.Н. Евсеева, А.Д. Миканба</vt:lpstr>
      <vt:lpstr>Система работы</vt:lpstr>
      <vt:lpstr>Презентация PowerPoint</vt:lpstr>
      <vt:lpstr>Презентация PowerPoint</vt:lpstr>
      <vt:lpstr>Презентация PowerPoint</vt:lpstr>
      <vt:lpstr>Где найти эти материалы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Хитрова</dc:creator>
  <cp:lastModifiedBy>Павел Кукушкин</cp:lastModifiedBy>
  <cp:revision>2</cp:revision>
  <dcterms:modified xsi:type="dcterms:W3CDTF">2023-08-23T12:57:22Z</dcterms:modified>
</cp:coreProperties>
</file>