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62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4164" y="-20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23A24-4A9A-4EF3-909D-491FB099A6B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8F710-658F-47BF-BAD6-76631A8E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2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9512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19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89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957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88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66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6"/>
            <a:ext cx="8629650" cy="2700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27.04.2023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 userDrawn="1"/>
        </p:nvSpPr>
        <p:spPr bwMode="auto">
          <a:xfrm>
            <a:off x="514350" y="3965645"/>
            <a:ext cx="8629650" cy="27000"/>
          </a:xfrm>
          <a:prstGeom prst="line">
            <a:avLst/>
          </a:prstGeom>
          <a:noFill/>
          <a:ln w="412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20788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47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marL="6445">
              <a:spcBef>
                <a:spcPts val="46"/>
              </a:spcBef>
            </a:pPr>
            <a:r>
              <a:rPr lang="x-none" spc="-8"/>
              <a:t>06.02.2020 </a:t>
            </a:r>
            <a:r>
              <a:rPr lang="x-none" spc="30"/>
              <a:t> </a:t>
            </a:r>
            <a:r>
              <a:rPr lang="x-none" spc="-8"/>
              <a:t>14:59:</a:t>
            </a:r>
            <a:fld id="{81D60167-4931-47E6-BA6A-407CBD079E47}" type="slidenum">
              <a:rPr spc="-8" smtClean="0"/>
              <a:pPr marL="6445">
                <a:spcBef>
                  <a:spcPts val="46"/>
                </a:spcBef>
              </a:pPr>
              <a:t>‹#›</a:t>
            </a:fld>
            <a:r>
              <a:rPr spc="-8"/>
              <a:t>0</a:t>
            </a:r>
            <a:endParaRPr spc="-8" dirty="0"/>
          </a:p>
        </p:txBody>
      </p:sp>
    </p:spTree>
    <p:extLst>
      <p:ext uri="{BB962C8B-B14F-4D97-AF65-F5344CB8AC3E}">
        <p14:creationId xmlns:p14="http://schemas.microsoft.com/office/powerpoint/2010/main" val="99324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igital.september" TargetMode="External"/><Relationship Id="rId13" Type="http://schemas.openxmlformats.org/officeDocument/2006/relationships/image" Target="../media/image39.png"/><Relationship Id="rId18" Type="http://schemas.openxmlformats.org/officeDocument/2006/relationships/hyperlink" Target="https://edu.1sept.ru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hyperlink" Target="https://urok.1sept.ru/" TargetMode="External"/><Relationship Id="rId17" Type="http://schemas.openxmlformats.org/officeDocument/2006/relationships/image" Target="../media/image41.png"/><Relationship Id="rId2" Type="http://schemas.openxmlformats.org/officeDocument/2006/relationships/hyperlink" Target="https://t.me/pervoesent" TargetMode="External"/><Relationship Id="rId16" Type="http://schemas.openxmlformats.org/officeDocument/2006/relationships/hyperlink" Target="https://1sep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user/PervoeSentyabrya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42.png"/><Relationship Id="rId4" Type="http://schemas.openxmlformats.org/officeDocument/2006/relationships/hyperlink" Target="https://ok.ru/digital.september" TargetMode="External"/><Relationship Id="rId9" Type="http://schemas.openxmlformats.org/officeDocument/2006/relationships/image" Target="../media/image37.png"/><Relationship Id="rId14" Type="http://schemas.openxmlformats.org/officeDocument/2006/relationships/hyperlink" Target="https://video.1sept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9542"/>
            <a:ext cx="8352929" cy="324036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5250"/>
              </a:lnSpc>
            </a:pPr>
            <a:r>
              <a:rPr lang="ru-RU" sz="1800" dirty="0">
                <a:effectLst/>
              </a:rPr>
              <a:t>Как обучать английскому языку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 во 2 классе в новом учебном году</a:t>
            </a:r>
            <a:br>
              <a:rPr lang="ru-RU" sz="1800" dirty="0">
                <a:effectLst/>
              </a:rPr>
            </a:br>
            <a:r>
              <a:rPr lang="ru-RU" sz="1800" dirty="0"/>
              <a:t>Марианна Юрьевна Кауфман </a:t>
            </a:r>
            <a:br>
              <a:rPr lang="ru-RU" sz="1800" dirty="0"/>
            </a:br>
            <a:r>
              <a:rPr lang="en-US" sz="1800" dirty="0"/>
              <a:t>MA University of Essex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Соавтор УМК</a:t>
            </a:r>
          </a:p>
        </p:txBody>
      </p:sp>
    </p:spTree>
    <p:extLst>
      <p:ext uri="{BB962C8B-B14F-4D97-AF65-F5344CB8AC3E}">
        <p14:creationId xmlns:p14="http://schemas.microsoft.com/office/powerpoint/2010/main" val="2075190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8B1D69-389B-564B-8815-3978D7F5F7D4}"/>
              </a:ext>
            </a:extLst>
          </p:cNvPr>
          <p:cNvSpPr txBox="1"/>
          <p:nvPr/>
        </p:nvSpPr>
        <p:spPr>
          <a:xfrm>
            <a:off x="402023" y="1434662"/>
            <a:ext cx="820595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i="1" dirty="0"/>
              <a:t>Фонетическая сторона речи</a:t>
            </a:r>
            <a:endParaRPr lang="x-none" sz="1350" b="1" i="1" dirty="0"/>
          </a:p>
          <a:p>
            <a:r>
              <a:rPr lang="ru-RU" sz="1350" dirty="0"/>
              <a:t>Буквы английского алфавита Корректное называние букв английского алфавита </a:t>
            </a:r>
            <a:endParaRPr lang="x-none" sz="1350" dirty="0"/>
          </a:p>
          <a:p>
            <a:r>
              <a:rPr lang="ru-RU" sz="1350" dirty="0"/>
              <a:t>Нормы произношения: долгота и краткость гласных, отсутствие оглушения звонких согласных в конце слога или слова, отсутствие смягчения согласных перед гласными Связующее “</a:t>
            </a:r>
            <a:r>
              <a:rPr lang="en-US" sz="1350" dirty="0"/>
              <a:t>r</a:t>
            </a:r>
            <a:r>
              <a:rPr lang="ru-RU" sz="1350" dirty="0"/>
              <a:t>” (</a:t>
            </a:r>
            <a:r>
              <a:rPr lang="en-US" sz="1350" dirty="0"/>
              <a:t>there is</a:t>
            </a:r>
            <a:r>
              <a:rPr lang="ru-RU" sz="1350" dirty="0"/>
              <a:t>/</a:t>
            </a:r>
            <a:r>
              <a:rPr lang="en-US" sz="1350" dirty="0"/>
              <a:t>there</a:t>
            </a:r>
            <a:r>
              <a:rPr lang="ru-RU" sz="1350" dirty="0"/>
              <a:t>) </a:t>
            </a:r>
            <a:endParaRPr lang="x-none" sz="1350" dirty="0"/>
          </a:p>
          <a:p>
            <a:r>
              <a:rPr lang="ru-RU" sz="1350" dirty="0"/>
              <a:t>Различение на слух и адекватное, без ошибок, ведущих к сбою в коммуникации, произнесение слов с соблюдением правильного ударения и </a:t>
            </a:r>
            <a:r>
              <a:rPr lang="ru-RU" sz="1350" i="1" dirty="0"/>
              <a:t>фраз/предложений </a:t>
            </a:r>
            <a:r>
              <a:rPr lang="ru-RU" sz="1350" dirty="0"/>
              <a:t>(повествовательного, побуди- тельного и вопросительного: общий и специальный вопросы) с соблюдением их ритмико-интонационных особенностей </a:t>
            </a:r>
            <a:endParaRPr lang="x-none" sz="1350" dirty="0"/>
          </a:p>
          <a:p>
            <a:r>
              <a:rPr lang="ru-RU" sz="1350" dirty="0"/>
              <a:t>Правила чтения гласных в открытом и закрытом слоге в односложных словах; согласных; основных звукобуквенных сочетаний Вычленение из слова некоторых звукобуквенных сочетаний при анализе изученных слов </a:t>
            </a:r>
            <a:endParaRPr lang="x-none" sz="1350" dirty="0"/>
          </a:p>
          <a:p>
            <a:r>
              <a:rPr lang="ru-RU" sz="1350" dirty="0"/>
              <a:t>Чтение новых слов согласно основным правилам чтения английского языка </a:t>
            </a:r>
            <a:endParaRPr lang="x-none" sz="1350" dirty="0"/>
          </a:p>
          <a:p>
            <a:r>
              <a:rPr lang="ru-RU" sz="1350" dirty="0"/>
              <a:t>Знаки английской транскрипции; отличие их от букв английского алфавита Фонетически корректное озвучивание знаков транскрипции </a:t>
            </a:r>
            <a:endParaRPr lang="x-none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72FC2A-C95C-3C49-3E80-D2D0BC49D33A}"/>
              </a:ext>
            </a:extLst>
          </p:cNvPr>
          <p:cNvSpPr txBox="1"/>
          <p:nvPr/>
        </p:nvSpPr>
        <p:spPr>
          <a:xfrm>
            <a:off x="2743200" y="976745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2021</a:t>
            </a:r>
          </a:p>
        </p:txBody>
      </p:sp>
    </p:spTree>
    <p:extLst>
      <p:ext uri="{BB962C8B-B14F-4D97-AF65-F5344CB8AC3E}">
        <p14:creationId xmlns:p14="http://schemas.microsoft.com/office/powerpoint/2010/main" val="189819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380" y="1131538"/>
            <a:ext cx="5128900" cy="35270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10781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636207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165870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003007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25" y="1132914"/>
            <a:ext cx="5128900" cy="35270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10781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492191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2973741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53266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094439"/>
            <a:ext cx="5220437" cy="35900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251828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787774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269324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83142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25" y="1132914"/>
            <a:ext cx="5128899" cy="35270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035804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64375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12530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8395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55" y="738388"/>
            <a:ext cx="2852506" cy="39215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05958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578593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060143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59116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F75EFFC-FCB1-072F-20DD-21292405AB26}"/>
              </a:ext>
            </a:extLst>
          </p:cNvPr>
          <p:cNvSpPr/>
          <p:nvPr/>
        </p:nvSpPr>
        <p:spPr>
          <a:xfrm>
            <a:off x="899592" y="1396970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Грамматическая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</a:rPr>
              <a:t>сторона речи:</a:t>
            </a:r>
            <a:endParaRPr lang="en-US" sz="16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r>
              <a:rPr lang="ru-RU" sz="1600" dirty="0"/>
              <a:t>Нераспространённые и распространённые простые предложения. </a:t>
            </a:r>
          </a:p>
          <a:p>
            <a:r>
              <a:rPr lang="ru-RU" sz="1600" dirty="0"/>
              <a:t>Предложения с начальным </a:t>
            </a:r>
            <a:r>
              <a:rPr lang="en-US" sz="1600" dirty="0"/>
              <a:t>It (It’s a red ball.).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Предложения с простым глагольным сказуемым (</a:t>
            </a:r>
            <a:r>
              <a:rPr lang="en-US" sz="1600" dirty="0">
                <a:latin typeface="Times New Roman" panose="02020603050405020304" pitchFamily="18" charset="0"/>
              </a:rPr>
              <a:t>They live in the country.), </a:t>
            </a:r>
            <a:r>
              <a:rPr lang="ru-RU" sz="1600" dirty="0">
                <a:latin typeface="Times New Roman" panose="02020603050405020304" pitchFamily="18" charset="0"/>
              </a:rPr>
              <a:t>составным именным сказуемым (</a:t>
            </a:r>
            <a:r>
              <a:rPr lang="en-US" sz="1600" dirty="0">
                <a:latin typeface="Times New Roman" panose="02020603050405020304" pitchFamily="18" charset="0"/>
              </a:rPr>
              <a:t>The box is small.) </a:t>
            </a:r>
            <a:r>
              <a:rPr lang="ru-RU" sz="1600" dirty="0">
                <a:latin typeface="Times New Roman" panose="02020603050405020304" pitchFamily="18" charset="0"/>
              </a:rPr>
              <a:t>и составным глагольным сказуемым (</a:t>
            </a:r>
            <a:r>
              <a:rPr lang="en-US" sz="1600" dirty="0">
                <a:latin typeface="Times New Roman" panose="02020603050405020304" pitchFamily="18" charset="0"/>
              </a:rPr>
              <a:t>I like to play with my cat. She can play the piano.).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Предложения с глаголом-связкой </a:t>
            </a:r>
            <a:r>
              <a:rPr lang="en-US" sz="1600" dirty="0">
                <a:latin typeface="Times New Roman" panose="02020603050405020304" pitchFamily="18" charset="0"/>
              </a:rPr>
              <a:t>to be </a:t>
            </a:r>
            <a:r>
              <a:rPr lang="ru-RU" sz="1600" dirty="0">
                <a:latin typeface="Times New Roman" panose="02020603050405020304" pitchFamily="18" charset="0"/>
              </a:rPr>
              <a:t>в </a:t>
            </a:r>
            <a:r>
              <a:rPr lang="en-US" sz="1600" dirty="0">
                <a:latin typeface="Times New Roman" panose="02020603050405020304" pitchFamily="18" charset="0"/>
              </a:rPr>
              <a:t>Present Simple Tense (My fa-</a:t>
            </a:r>
            <a:r>
              <a:rPr lang="en-US" sz="1600" dirty="0" err="1">
                <a:latin typeface="Times New Roman" panose="02020603050405020304" pitchFamily="18" charset="0"/>
              </a:rPr>
              <a:t>ther</a:t>
            </a:r>
            <a:r>
              <a:rPr lang="en-US" sz="1600" dirty="0">
                <a:latin typeface="Times New Roman" panose="02020603050405020304" pitchFamily="18" charset="0"/>
              </a:rPr>
              <a:t> is a doctor. Is it a red ball? — Yes, it is./No, it isn’t. )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Предложения с краткими глагольными формами (</a:t>
            </a:r>
            <a:r>
              <a:rPr lang="en-US" sz="1600" dirty="0">
                <a:latin typeface="Times New Roman" panose="02020603050405020304" pitchFamily="18" charset="0"/>
              </a:rPr>
              <a:t>She can’t swim. I don’t like porridge.).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Побудительные предложения в утвердительной форме (</a:t>
            </a:r>
            <a:r>
              <a:rPr lang="en-US" sz="1600" dirty="0">
                <a:latin typeface="Times New Roman" panose="02020603050405020304" pitchFamily="18" charset="0"/>
              </a:rPr>
              <a:t>Come in, please.).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Глаголы в </a:t>
            </a:r>
            <a:r>
              <a:rPr lang="en-US" sz="1600" dirty="0">
                <a:latin typeface="Times New Roman" panose="02020603050405020304" pitchFamily="18" charset="0"/>
              </a:rPr>
              <a:t>Present Simple Tense </a:t>
            </a:r>
            <a:r>
              <a:rPr lang="ru-RU" sz="1600" dirty="0">
                <a:latin typeface="Times New Roman" panose="02020603050405020304" pitchFamily="18" charset="0"/>
              </a:rPr>
              <a:t>в повествовательных (утвердительных и отрицательных) и вопросительных (общий и специальный вопросы) предложениях. </a:t>
            </a:r>
            <a:endParaRPr lang="ru-RU" sz="16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D303AD-B8AF-7B72-5FF9-73C6138DCEBF}"/>
              </a:ext>
            </a:extLst>
          </p:cNvPr>
          <p:cNvSpPr txBox="1"/>
          <p:nvPr/>
        </p:nvSpPr>
        <p:spPr>
          <a:xfrm>
            <a:off x="3896139" y="702365"/>
            <a:ext cx="1788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accent1"/>
                </a:solidFill>
              </a:rPr>
              <a:t>ФГОС </a:t>
            </a:r>
            <a:r>
              <a:rPr lang="en-US" dirty="0">
                <a:solidFill>
                  <a:schemeClr val="accent1"/>
                </a:solidFill>
              </a:rPr>
              <a:t> HOO 2021</a:t>
            </a:r>
          </a:p>
          <a:p>
            <a:endParaRPr lang="x-none" dirty="0">
              <a:solidFill>
                <a:schemeClr val="accent1"/>
              </a:solidFill>
            </a:endParaRPr>
          </a:p>
          <a:p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56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7" y="735652"/>
            <a:ext cx="5688633" cy="39119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40" y="105958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292661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2774211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67072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358" y="1105884"/>
            <a:ext cx="5272914" cy="36261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045188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564199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045749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05876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26" y="1155404"/>
            <a:ext cx="5200906" cy="35765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045188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564199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045749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42445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5435971" y="1835905"/>
            <a:ext cx="1556768" cy="1030136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104586" y="1833842"/>
            <a:ext cx="1558088" cy="1032118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3767371" y="1835345"/>
            <a:ext cx="1558088" cy="1030796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924818" y="983799"/>
            <a:ext cx="1883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latin typeface="Century Gothic" charset="0"/>
                <a:ea typeface="Century Gothic" charset="0"/>
                <a:cs typeface="Century Gothic" charset="0"/>
              </a:rPr>
              <a:t>Учебники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14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4586" y="3061830"/>
            <a:ext cx="652621" cy="872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3403" y="3065897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3720" y="3065897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0435" y="3065897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188" y="3065897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4208" y="3065898"/>
            <a:ext cx="660477" cy="87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4850" y="3061831"/>
            <a:ext cx="645370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580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71550"/>
            <a:ext cx="2848901" cy="391663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05958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342256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2823806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357857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394" y="771550"/>
            <a:ext cx="2828386" cy="38884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17" y="105958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250436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2731986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87898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92D724-6355-29A9-648B-47B610EC97ED}"/>
              </a:ext>
            </a:extLst>
          </p:cNvPr>
          <p:cNvSpPr/>
          <p:nvPr/>
        </p:nvSpPr>
        <p:spPr>
          <a:xfrm>
            <a:off x="0" y="1203598"/>
            <a:ext cx="9252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</a:rPr>
              <a:t>Смысловое чтение 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</a:rPr>
              <a:t>Чтение вслух учебных текстов, построенных на изученном языковом материале, с соблюдением правил чтения и соответствующей интонацией; понимание прочитанного.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Тексты для чтения вслух: диалог, рассказ, сказка.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Чтение про себя учебных текстов, построенных на изученном языковом материале, с различной глубиной проникновения в их содержание в зависимости от поставленной коммуникативной задачи: с пониманием основного содержания, с пониманием запрашиваемой информации.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Чтение с пониманием основного содержания текста предполагает определение основной темы и главных фактов/событий в прочитанном тексте с опорой на иллюстрации и с использованием языковой догадки.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Чтение с пониманием запрашиваемой информации предполагает нахождение в прочитанном тексте и понимание запрашиваемой информации фактического характера с опорой на иллюстрации и с использованием языковой догадки.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Тексты для чтения про себя: диалог, рассказ, сказка, электронное со-общение личного характера. </a:t>
            </a:r>
            <a:endParaRPr lang="ru-RU" sz="16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B71FBC-74EB-59E4-F832-6CB9E69662AD}"/>
              </a:ext>
            </a:extLst>
          </p:cNvPr>
          <p:cNvSpPr txBox="1"/>
          <p:nvPr/>
        </p:nvSpPr>
        <p:spPr>
          <a:xfrm>
            <a:off x="3207026" y="690250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2021</a:t>
            </a:r>
          </a:p>
        </p:txBody>
      </p:sp>
    </p:spTree>
    <p:extLst>
      <p:ext uri="{BB962C8B-B14F-4D97-AF65-F5344CB8AC3E}">
        <p14:creationId xmlns:p14="http://schemas.microsoft.com/office/powerpoint/2010/main" val="151985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1B56A40-2A97-354F-0CE9-AAEB2FEC30E8}"/>
              </a:ext>
            </a:extLst>
          </p:cNvPr>
          <p:cNvSpPr/>
          <p:nvPr/>
        </p:nvSpPr>
        <p:spPr>
          <a:xfrm>
            <a:off x="539552" y="1263987"/>
            <a:ext cx="82089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</a:rPr>
              <a:t>Говорение 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</a:rPr>
              <a:t>Коммуникативные умения </a:t>
            </a:r>
            <a:r>
              <a:rPr lang="ru-RU" sz="1600" b="1" i="1" dirty="0">
                <a:latin typeface="Times New Roman" panose="02020603050405020304" pitchFamily="18" charset="0"/>
              </a:rPr>
              <a:t>диалогической речи</a:t>
            </a:r>
            <a:r>
              <a:rPr lang="ru-RU" sz="1600" dirty="0">
                <a:latin typeface="Times New Roman" panose="02020603050405020304" pitchFamily="18" charset="0"/>
              </a:rPr>
              <a:t>: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Ведение с опорой на речевые ситуации, ключевые слова и/или </a:t>
            </a:r>
            <a:r>
              <a:rPr lang="ru-RU" sz="1600" dirty="0" err="1">
                <a:latin typeface="Times New Roman" panose="02020603050405020304" pitchFamily="18" charset="0"/>
              </a:rPr>
              <a:t>иллю-страции</a:t>
            </a:r>
            <a:r>
              <a:rPr lang="ru-RU" sz="1600" dirty="0">
                <a:latin typeface="Times New Roman" panose="02020603050405020304" pitchFamily="18" charset="0"/>
              </a:rPr>
              <a:t> с соблюдением норм речевого этикета, принятых в </a:t>
            </a:r>
            <a:r>
              <a:rPr lang="ru-RU" sz="1600" dirty="0" err="1">
                <a:latin typeface="Times New Roman" panose="02020603050405020304" pitchFamily="18" charset="0"/>
              </a:rPr>
              <a:t>стра</a:t>
            </a:r>
            <a:r>
              <a:rPr lang="ru-RU" sz="1600" dirty="0">
                <a:latin typeface="Times New Roman" panose="02020603050405020304" pitchFamily="18" charset="0"/>
              </a:rPr>
              <a:t>-не/странах изучаемого языка: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диалога этикетного характера: приветствие, начало и завершение разговора, знакомство с собеседником; поздравление с праздником; вы-</a:t>
            </a:r>
            <a:r>
              <a:rPr lang="ru-RU" sz="1600" dirty="0" err="1">
                <a:latin typeface="Times New Roman" panose="02020603050405020304" pitchFamily="18" charset="0"/>
              </a:rPr>
              <a:t>ражение</a:t>
            </a:r>
            <a:r>
              <a:rPr lang="ru-RU" sz="1600" dirty="0">
                <a:latin typeface="Times New Roman" panose="02020603050405020304" pitchFamily="18" charset="0"/>
              </a:rPr>
              <a:t> благодарности за поздравление; извинение;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диалога-расспроса: запрашивание интересующей информации; со-общение фактической информации, ответы на вопросы собеседника.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Коммуникативные умения </a:t>
            </a:r>
            <a:r>
              <a:rPr lang="ru-RU" sz="1600" b="1" i="1" dirty="0">
                <a:latin typeface="Times New Roman" panose="02020603050405020304" pitchFamily="18" charset="0"/>
              </a:rPr>
              <a:t>монологической речи</a:t>
            </a:r>
            <a:r>
              <a:rPr lang="ru-RU" sz="1600" dirty="0">
                <a:latin typeface="Times New Roman" panose="02020603050405020304" pitchFamily="18" charset="0"/>
              </a:rPr>
              <a:t>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Создание с опорой на ключевые слова, вопросы и/или иллюстрации устных монологических высказываний: описание предмета, реального человека или литературного персонажа; рассказ о себе, члене семьи, друге и т. д.</a:t>
            </a:r>
            <a:r>
              <a:rPr lang="ru-RU" dirty="0">
                <a:latin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E6E6C2-AFA6-5DF1-4441-ADFDADD75DB7}"/>
              </a:ext>
            </a:extLst>
          </p:cNvPr>
          <p:cNvSpPr txBox="1"/>
          <p:nvPr/>
        </p:nvSpPr>
        <p:spPr>
          <a:xfrm>
            <a:off x="2961409" y="762258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2021</a:t>
            </a:r>
          </a:p>
        </p:txBody>
      </p:sp>
    </p:spTree>
    <p:extLst>
      <p:ext uri="{BB962C8B-B14F-4D97-AF65-F5344CB8AC3E}">
        <p14:creationId xmlns:p14="http://schemas.microsoft.com/office/powerpoint/2010/main" val="2462698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186" y="771550"/>
            <a:ext cx="2828385" cy="38884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045188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564199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045749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043341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0615"/>
            <a:ext cx="5688632" cy="38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604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771550"/>
            <a:ext cx="57905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488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1550"/>
            <a:ext cx="5781063" cy="395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628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1550"/>
            <a:ext cx="568528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95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1550"/>
            <a:ext cx="5688632" cy="38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3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61" y="1131590"/>
            <a:ext cx="7707835" cy="352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D53C7-F5FA-8C04-9C9F-4CCAF6FB02DD}"/>
              </a:ext>
            </a:extLst>
          </p:cNvPr>
          <p:cNvSpPr txBox="1"/>
          <p:nvPr/>
        </p:nvSpPr>
        <p:spPr>
          <a:xfrm>
            <a:off x="3059832" y="762258"/>
            <a:ext cx="28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ВНИМАНИЕ! АПРОБАЦИЯ!</a:t>
            </a:r>
          </a:p>
        </p:txBody>
      </p:sp>
    </p:spTree>
    <p:extLst>
      <p:ext uri="{BB962C8B-B14F-4D97-AF65-F5344CB8AC3E}">
        <p14:creationId xmlns:p14="http://schemas.microsoft.com/office/powerpoint/2010/main" val="2703822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61" y="1131590"/>
            <a:ext cx="7707835" cy="352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D53C7-F5FA-8C04-9C9F-4CCAF6FB02DD}"/>
              </a:ext>
            </a:extLst>
          </p:cNvPr>
          <p:cNvSpPr txBox="1"/>
          <p:nvPr/>
        </p:nvSpPr>
        <p:spPr>
          <a:xfrm>
            <a:off x="3059832" y="762258"/>
            <a:ext cx="28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ВНИМАНИЕ! АПРОБАЦИЯ!</a:t>
            </a:r>
          </a:p>
        </p:txBody>
      </p:sp>
    </p:spTree>
    <p:extLst>
      <p:ext uri="{BB962C8B-B14F-4D97-AF65-F5344CB8AC3E}">
        <p14:creationId xmlns:p14="http://schemas.microsoft.com/office/powerpoint/2010/main" val="3513839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6" name="Рисунок 5" descr="Group 39883(1).png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</p:spPr>
        </p:pic>
        <p:pic>
          <p:nvPicPr>
            <p:cNvPr id="10" name="Рисунок 9" descr="Group 39887.png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</p:spPr>
        </p:pic>
        <p:pic>
          <p:nvPicPr>
            <p:cNvPr id="11" name="Рисунок 10" descr="Group 39886.png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</p:spPr>
        </p:pic>
        <p:pic>
          <p:nvPicPr>
            <p:cNvPr id="12" name="Рисунок 11" descr="Group 39890.png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Наши </a:t>
            </a:r>
          </a:p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социальные сети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7" name="Рисунок 16" descr="логошвц 1.png">
                <a:hlinkClick r:id="rId10"/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</p:spPr>
          </p:pic>
          <p:pic>
            <p:nvPicPr>
              <p:cNvPr id="18" name="Рисунок 17" descr="Group.png">
                <a:hlinkClick r:id="rId12"/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</p:spPr>
          </p:pic>
          <p:pic>
            <p:nvPicPr>
              <p:cNvPr id="19" name="Рисунок 18" descr="logo1вебинары 1.png">
                <a:hlinkClick r:id="rId14"/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0" name="Рисунок 19" descr="logo 3.png">
                <a:hlinkClick r:id="rId16"/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</p:spPr>
          </p:pic>
          <p:pic>
            <p:nvPicPr>
              <p:cNvPr id="21" name="Рисунок 20" descr="logo 2.png">
                <a:hlinkClick r:id="rId18"/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38" y="701766"/>
            <a:ext cx="6011508" cy="38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77A364-EB47-AF2D-CD21-9FEC16116967}"/>
              </a:ext>
            </a:extLst>
          </p:cNvPr>
          <p:cNvSpPr/>
          <p:nvPr/>
        </p:nvSpPr>
        <p:spPr>
          <a:xfrm>
            <a:off x="467544" y="1027638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ФГОС НОО (приказ Министерства просвещение РФ от 31 мая 2021 г. № 286) </a:t>
            </a:r>
          </a:p>
          <a:p>
            <a:endParaRPr lang="ru-RU" dirty="0"/>
          </a:p>
          <a:p>
            <a:r>
              <a:rPr lang="ru-RU" dirty="0"/>
              <a:t>Примерная основная образовательная программа начального общего образования (одобрена решением федерального учебно-методического объединения по общему образованию, протокол 1/22 от 18.03.2022 г.) </a:t>
            </a:r>
          </a:p>
          <a:p>
            <a:endParaRPr lang="ru-RU" dirty="0"/>
          </a:p>
          <a:p>
            <a:r>
              <a:rPr lang="ru-RU" dirty="0"/>
              <a:t>Особенности ФГОС 2021 г.: • дальнейшее углубление линии на личностное развитие обучающихся; • развитие их метапредметных умений; • детализация требований к предметным результатам обучения иностранному языку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CB396B-7517-98E0-3641-60BD81956EAF}"/>
              </a:ext>
            </a:extLst>
          </p:cNvPr>
          <p:cNvSpPr txBox="1"/>
          <p:nvPr/>
        </p:nvSpPr>
        <p:spPr>
          <a:xfrm>
            <a:off x="3536630" y="424284"/>
            <a:ext cx="163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  <a:p>
            <a:r>
              <a:rPr lang="x-none" dirty="0"/>
              <a:t>АКТУАЛЬНЫЕ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404901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32BE773-86C5-1A6A-4CC7-12B137C5C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57244"/>
            <a:ext cx="3344168" cy="118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F64A994-004D-5099-6C1B-5DB410B0E81F}"/>
              </a:ext>
            </a:extLst>
          </p:cNvPr>
          <p:cNvSpPr/>
          <p:nvPr/>
        </p:nvSpPr>
        <p:spPr>
          <a:xfrm>
            <a:off x="683568" y="1838226"/>
            <a:ext cx="71287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" pitchFamily="2" charset="0"/>
              </a:rPr>
              <a:t>Одобрена решением федерального</a:t>
            </a:r>
            <a:br>
              <a:rPr lang="ru-RU" sz="1600" dirty="0">
                <a:solidFill>
                  <a:srgbClr val="000000"/>
                </a:solidFill>
                <a:latin typeface="Times" pitchFamily="2" charset="0"/>
              </a:rPr>
            </a:br>
            <a:r>
              <a:rPr lang="ru-RU" sz="1600" dirty="0">
                <a:solidFill>
                  <a:srgbClr val="000000"/>
                </a:solidFill>
                <a:latin typeface="Times" pitchFamily="2" charset="0"/>
              </a:rPr>
              <a:t>учебно-методического объединения</a:t>
            </a:r>
            <a:br>
              <a:rPr lang="ru-RU" sz="1600" dirty="0">
                <a:solidFill>
                  <a:srgbClr val="000000"/>
                </a:solidFill>
                <a:latin typeface="Times" pitchFamily="2" charset="0"/>
              </a:rPr>
            </a:br>
            <a:r>
              <a:rPr lang="ru-RU" sz="1600" dirty="0">
                <a:solidFill>
                  <a:srgbClr val="000000"/>
                </a:solidFill>
                <a:latin typeface="Times" pitchFamily="2" charset="0"/>
              </a:rPr>
              <a:t>по общему образованию,</a:t>
            </a:r>
            <a:br>
              <a:rPr lang="ru-RU" sz="1600" dirty="0">
                <a:solidFill>
                  <a:srgbClr val="000000"/>
                </a:solidFill>
                <a:latin typeface="Times" pitchFamily="2" charset="0"/>
              </a:rPr>
            </a:br>
            <a:r>
              <a:rPr lang="ru-RU" sz="1600" dirty="0">
                <a:solidFill>
                  <a:srgbClr val="000000"/>
                </a:solidFill>
                <a:latin typeface="Times" pitchFamily="2" charset="0"/>
              </a:rPr>
              <a:t>протокол 1/22 от 18.03.2022 г.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000000"/>
                </a:solidFill>
                <a:latin typeface="Times" pitchFamily="2" charset="0"/>
              </a:rPr>
              <a:t>ПРИМЕРНАЯ ОСНОВНАЯ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000000"/>
                </a:solidFill>
                <a:latin typeface="Times" pitchFamily="2" charset="0"/>
              </a:rPr>
              <a:t>ОБРАЗОВАТЕЛЬНАЯ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>
                <a:solidFill>
                  <a:srgbClr val="000000"/>
                </a:solidFill>
                <a:latin typeface="Times" pitchFamily="2" charset="0"/>
              </a:rPr>
              <a:t>ПРОГРАММА</a:t>
            </a:r>
            <a:br>
              <a:rPr lang="ru-RU" sz="1600" b="1" dirty="0">
                <a:solidFill>
                  <a:srgbClr val="000000"/>
                </a:solidFill>
                <a:latin typeface="Times" pitchFamily="2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" pitchFamily="2" charset="0"/>
              </a:rPr>
              <a:t>НАЧАЛЬНОГО ОБЩЕГО</a:t>
            </a:r>
            <a:br>
              <a:rPr lang="ru-RU" sz="1600" b="1" dirty="0">
                <a:solidFill>
                  <a:srgbClr val="000000"/>
                </a:solidFill>
                <a:latin typeface="Times" pitchFamily="2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" pitchFamily="2" charset="0"/>
              </a:rPr>
              <a:t>ОБРАЗОВАНИЯ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" pitchFamily="2" charset="0"/>
              </a:rPr>
              <a:t>Москва</a:t>
            </a:r>
            <a:br>
              <a:rPr lang="ru-RU" sz="1600" dirty="0">
                <a:solidFill>
                  <a:srgbClr val="000000"/>
                </a:solidFill>
                <a:latin typeface="Times" pitchFamily="2" charset="0"/>
              </a:rPr>
            </a:br>
            <a:r>
              <a:rPr lang="ru-RU" sz="1600" dirty="0">
                <a:solidFill>
                  <a:srgbClr val="000000"/>
                </a:solidFill>
                <a:latin typeface="Times" pitchFamily="2" charset="0"/>
              </a:rPr>
              <a:t>2022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136459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A72785-9965-D711-AE57-F22C68A30624}"/>
              </a:ext>
            </a:extLst>
          </p:cNvPr>
          <p:cNvSpPr/>
          <p:nvPr/>
        </p:nvSpPr>
        <p:spPr>
          <a:xfrm>
            <a:off x="539552" y="1685002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Предметные результаты изучения предметной области "Иностранные языки" должны отражать: 1) приобретение начальных навыков общения в устной и письменной форме с носителями иностранного языка на основе своих речевых возможностей и потребностей; освоение правил речевого и неречевого поведения; 2) освоение начальных лингвистических представлений, необходимых для овладения на элементарном уровне устной и письменной речью на иностранном языке, расширение лингвистического кругозора; 3) формирование дружелюбного отношения и толерантности к носителям другого языка на основе знакомства с жизнью своих сверстников в других странах, с детским фольклором и доступными образцами детской художественной литературы</a:t>
            </a:r>
            <a:endParaRPr lang="x-none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F0BE82-F667-A994-FDB5-FA97CF115AF6}"/>
              </a:ext>
            </a:extLst>
          </p:cNvPr>
          <p:cNvSpPr txBox="1"/>
          <p:nvPr/>
        </p:nvSpPr>
        <p:spPr>
          <a:xfrm>
            <a:off x="2544417" y="978282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2009</a:t>
            </a:r>
          </a:p>
        </p:txBody>
      </p:sp>
    </p:spTree>
    <p:extLst>
      <p:ext uri="{BB962C8B-B14F-4D97-AF65-F5344CB8AC3E}">
        <p14:creationId xmlns:p14="http://schemas.microsoft.com/office/powerpoint/2010/main" val="36670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A1B085C-EF5A-8D74-6182-2679E565A662}"/>
              </a:ext>
            </a:extLst>
          </p:cNvPr>
          <p:cNvSpPr/>
          <p:nvPr/>
        </p:nvSpPr>
        <p:spPr>
          <a:xfrm>
            <a:off x="0" y="1018346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Предметные результаты по учебному предмету «Иностранный язык» предметной области «Иностранные языки» ориентированы на применение знаний, умений и навыков в учебных ситуациях и реальных жизненных условиях, должны отражать сформированность иноязычной коммуникативной компетенции на элементарном уровне в совокупности ее составляющих - речевой, языковой, социокультурной, компенсаторной, метапредметной (учебно-познавательной) ,обеспечивать: 1) овладение основными видами речевой деятельности в рамках следующего тематического содержания речи: … говорение: …; аудирование: … смысловое чтение: …; письменная речь: … 2) знание и понимание правил чтения и орфографии, интонации … 3) овладение фонетическими навыками …; орфографическими навыками 4) использование яз. средств, соответствующих учебно-познавательной задаче, ситуации повседневного общения … 5) овладение социокультурными знаниями и умениями… 6) овладение компенсаторными умениями 7) овладение умениями описывать, сравнивать и группировать объекты и явления в рамках изучаемой тематики; 8) приобретение базовых умений работы с доступной информацией … 9) выполнение простых проектных работ, включая задания межпредметного характера … 10) приобретение опыта практической деятельности в повседневной жизни</a:t>
            </a:r>
            <a:endParaRPr lang="x-none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EB4D4A-23B4-76BC-0B67-DCFF348BADB7}"/>
              </a:ext>
            </a:extLst>
          </p:cNvPr>
          <p:cNvSpPr txBox="1"/>
          <p:nvPr/>
        </p:nvSpPr>
        <p:spPr>
          <a:xfrm>
            <a:off x="4041913" y="690250"/>
            <a:ext cx="178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 </a:t>
            </a:r>
            <a:r>
              <a:rPr lang="ru-RU" dirty="0"/>
              <a:t>НОО </a:t>
            </a:r>
            <a:r>
              <a:rPr lang="x-none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817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22134E6-F95D-3180-095E-AFA478A8F898}"/>
              </a:ext>
            </a:extLst>
          </p:cNvPr>
          <p:cNvSpPr/>
          <p:nvPr/>
        </p:nvSpPr>
        <p:spPr>
          <a:xfrm>
            <a:off x="683568" y="1059582"/>
            <a:ext cx="71287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</a:rPr>
              <a:t>Тематическое содержание речи 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</a:rPr>
              <a:t>Мир моего «я»</a:t>
            </a:r>
            <a:r>
              <a:rPr lang="ru-RU" dirty="0">
                <a:latin typeface="Times New Roman" panose="02020603050405020304" pitchFamily="18" charset="0"/>
              </a:rPr>
              <a:t>. Приветствие. Знакомство. Моя семья. Мой день рож-</a:t>
            </a:r>
            <a:r>
              <a:rPr lang="ru-RU" dirty="0" err="1">
                <a:latin typeface="Times New Roman" panose="02020603050405020304" pitchFamily="18" charset="0"/>
              </a:rPr>
              <a:t>дения</a:t>
            </a:r>
            <a:r>
              <a:rPr lang="ru-RU" dirty="0">
                <a:latin typeface="Times New Roman" panose="02020603050405020304" pitchFamily="18" charset="0"/>
              </a:rPr>
              <a:t>. Моя любимая еда. </a:t>
            </a:r>
          </a:p>
          <a:p>
            <a:r>
              <a:rPr lang="ru-RU" i="1" dirty="0">
                <a:latin typeface="Times New Roman" panose="02020603050405020304" pitchFamily="18" charset="0"/>
              </a:rPr>
              <a:t>Мир моих увлечений</a:t>
            </a:r>
            <a:r>
              <a:rPr lang="ru-RU" dirty="0">
                <a:latin typeface="Times New Roman" panose="02020603050405020304" pitchFamily="18" charset="0"/>
              </a:rPr>
              <a:t>. Любимый цвет, игрушка. Любимые занятия. Мой питомец. Выходной день. </a:t>
            </a:r>
          </a:p>
          <a:p>
            <a:r>
              <a:rPr lang="ru-RU" i="1" dirty="0">
                <a:latin typeface="Times New Roman" panose="02020603050405020304" pitchFamily="18" charset="0"/>
              </a:rPr>
              <a:t>Мир вокруг меня</a:t>
            </a:r>
            <a:r>
              <a:rPr lang="ru-RU" dirty="0">
                <a:latin typeface="Times New Roman" panose="02020603050405020304" pitchFamily="18" charset="0"/>
              </a:rPr>
              <a:t>. Моя школа. Мои друзья. Моя малая родина (город, село). </a:t>
            </a:r>
          </a:p>
          <a:p>
            <a:r>
              <a:rPr lang="ru-RU" i="1" dirty="0">
                <a:latin typeface="Times New Roman" panose="02020603050405020304" pitchFamily="18" charset="0"/>
              </a:rPr>
              <a:t>Родная страна и страны изучаемого языка</a:t>
            </a:r>
            <a:r>
              <a:rPr lang="ru-RU" dirty="0">
                <a:latin typeface="Times New Roman" panose="02020603050405020304" pitchFamily="18" charset="0"/>
              </a:rPr>
              <a:t>. Названия родной страны и страны/стран изучаемого языка; их столиц. Произведения детского фольклора. Литературные персонажи детских книг. Праздники родной страны и страны/стран изучаемого языка (Новый год, Рождество). </a:t>
            </a:r>
            <a:endParaRPr lang="ru-RU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080B09-E779-9047-DFA9-F4A9CCA90FF0}"/>
              </a:ext>
            </a:extLst>
          </p:cNvPr>
          <p:cNvSpPr txBox="1"/>
          <p:nvPr/>
        </p:nvSpPr>
        <p:spPr>
          <a:xfrm>
            <a:off x="2743200" y="696191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2021</a:t>
            </a:r>
          </a:p>
        </p:txBody>
      </p:sp>
    </p:spTree>
    <p:extLst>
      <p:ext uri="{BB962C8B-B14F-4D97-AF65-F5344CB8AC3E}">
        <p14:creationId xmlns:p14="http://schemas.microsoft.com/office/powerpoint/2010/main" val="13422175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583</Words>
  <Application>Microsoft Office PowerPoint</Application>
  <PresentationFormat>Экран (16:9)</PresentationFormat>
  <Paragraphs>97</Paragraphs>
  <Slides>31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Как обучать английскому языку  во 2 классе в новом учебном году Марианна Юрьевна Кауфман  MA University of Essex Соавтор УМК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Степан Малиновский</cp:lastModifiedBy>
  <cp:revision>17</cp:revision>
  <dcterms:created xsi:type="dcterms:W3CDTF">2023-03-27T17:12:42Z</dcterms:created>
  <dcterms:modified xsi:type="dcterms:W3CDTF">2023-04-27T12:26:08Z</dcterms:modified>
</cp:coreProperties>
</file>