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4" r:id="rId1"/>
  </p:sldMasterIdLst>
  <p:notesMasterIdLst>
    <p:notesMasterId r:id="rId47"/>
  </p:notesMasterIdLst>
  <p:sldIdLst>
    <p:sldId id="346" r:id="rId2"/>
    <p:sldId id="295" r:id="rId3"/>
    <p:sldId id="285" r:id="rId4"/>
    <p:sldId id="297" r:id="rId5"/>
    <p:sldId id="298" r:id="rId6"/>
    <p:sldId id="300" r:id="rId7"/>
    <p:sldId id="299" r:id="rId8"/>
    <p:sldId id="347" r:id="rId9"/>
    <p:sldId id="301" r:id="rId10"/>
    <p:sldId id="348" r:id="rId11"/>
    <p:sldId id="294" r:id="rId12"/>
    <p:sldId id="303" r:id="rId13"/>
    <p:sldId id="304" r:id="rId14"/>
    <p:sldId id="308" r:id="rId15"/>
    <p:sldId id="309" r:id="rId16"/>
    <p:sldId id="293" r:id="rId17"/>
    <p:sldId id="307" r:id="rId18"/>
    <p:sldId id="343" r:id="rId19"/>
    <p:sldId id="291" r:id="rId20"/>
    <p:sldId id="342" r:id="rId21"/>
    <p:sldId id="344" r:id="rId22"/>
    <p:sldId id="336" r:id="rId23"/>
    <p:sldId id="345" r:id="rId24"/>
    <p:sldId id="341" r:id="rId25"/>
    <p:sldId id="292" r:id="rId26"/>
    <p:sldId id="329" r:id="rId27"/>
    <p:sldId id="328" r:id="rId28"/>
    <p:sldId id="339" r:id="rId29"/>
    <p:sldId id="310" r:id="rId30"/>
    <p:sldId id="314" r:id="rId31"/>
    <p:sldId id="327" r:id="rId32"/>
    <p:sldId id="326" r:id="rId33"/>
    <p:sldId id="325" r:id="rId34"/>
    <p:sldId id="332" r:id="rId35"/>
    <p:sldId id="337" r:id="rId36"/>
    <p:sldId id="316" r:id="rId37"/>
    <p:sldId id="330" r:id="rId38"/>
    <p:sldId id="317" r:id="rId39"/>
    <p:sldId id="319" r:id="rId40"/>
    <p:sldId id="335" r:id="rId41"/>
    <p:sldId id="349" r:id="rId42"/>
    <p:sldId id="322" r:id="rId43"/>
    <p:sldId id="315" r:id="rId44"/>
    <p:sldId id="312" r:id="rId45"/>
    <p:sldId id="270" r:id="rId46"/>
  </p:sldIdLst>
  <p:sldSz cx="18288000" cy="102885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  <p15:guide id="3" orient="horz" pos="32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51" autoAdjust="0"/>
    <p:restoredTop sz="94660"/>
  </p:normalViewPr>
  <p:slideViewPr>
    <p:cSldViewPr>
      <p:cViewPr>
        <p:scale>
          <a:sx n="41" d="100"/>
          <a:sy n="41" d="100"/>
        </p:scale>
        <p:origin x="-1488" y="-690"/>
      </p:cViewPr>
      <p:guideLst>
        <p:guide orient="horz" pos="3240"/>
        <p:guide orient="horz" pos="3241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45F063-C832-4611-A9D3-429F11CE79E9}" type="doc">
      <dgm:prSet loTypeId="urn:microsoft.com/office/officeart/2005/8/layout/default#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2083255-ADF8-439E-99EA-29FDE33B370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>
              <a:latin typeface="Arial" pitchFamily="34" charset="0"/>
              <a:cs typeface="Arial" pitchFamily="34" charset="0"/>
            </a:rPr>
            <a:t>Критическое и творческое мышление, способность думать и принимать решение под давлением обстоятельств и в кратчайшие сроки</a:t>
          </a:r>
        </a:p>
      </dgm:t>
    </dgm:pt>
    <dgm:pt modelId="{C2945304-BFDE-4EB5-9FA2-961AA5B85272}" type="parTrans" cxnId="{980C1B12-BA83-41AD-B627-32229558596F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E944529E-F906-4507-AEFF-8C0FCFC3214C}" type="sibTrans" cxnId="{980C1B12-BA83-41AD-B627-32229558596F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DF5F7A0B-0BDF-441C-845C-2CA2EC1FE90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>
              <a:latin typeface="Arial" pitchFamily="34" charset="0"/>
              <a:cs typeface="Arial" pitchFamily="34" charset="0"/>
            </a:rPr>
            <a:t>Обучение нестандартному мышлению</a:t>
          </a:r>
        </a:p>
      </dgm:t>
    </dgm:pt>
    <dgm:pt modelId="{752707F8-E611-4572-97DF-A080EFB2C171}" type="parTrans" cxnId="{54C67A79-3D03-4E58-82DF-17C3ABEE7652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D99ED468-6C65-404C-B89B-95E38469C928}" type="sibTrans" cxnId="{54C67A79-3D03-4E58-82DF-17C3ABEE7652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DD7D67B9-F477-44FD-A42C-528A9770B1F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>
              <a:latin typeface="Arial" pitchFamily="34" charset="0"/>
              <a:cs typeface="Arial" pitchFamily="34" charset="0"/>
            </a:rPr>
            <a:t>Единые для всего мира этические основы образования 21 века</a:t>
          </a:r>
        </a:p>
      </dgm:t>
    </dgm:pt>
    <dgm:pt modelId="{E2D6AA0F-2859-41CC-8280-7F8B78844C45}" type="parTrans" cxnId="{3F790D77-DDD6-4315-AF27-836AB12200FF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096138FB-CC05-4DBC-AB30-73BFE0EA198A}" type="sibTrans" cxnId="{3F790D77-DDD6-4315-AF27-836AB12200FF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B7244059-DE23-4E67-8F54-FEC03971CE68}">
      <dgm:prSet phldrT="[Текст]" custT="1"/>
      <dgm:spPr/>
      <dgm:t>
        <a:bodyPr/>
        <a:lstStyle/>
        <a:p>
          <a:r>
            <a:rPr lang="ru-RU" sz="2400" dirty="0">
              <a:latin typeface="Arial" pitchFamily="34" charset="0"/>
              <a:cs typeface="Arial" pitchFamily="34" charset="0"/>
            </a:rPr>
            <a:t>Использование ИКТ в образовании</a:t>
          </a:r>
        </a:p>
      </dgm:t>
    </dgm:pt>
    <dgm:pt modelId="{CE0BA9D0-714F-471A-8DD8-F3047C0BA66A}" type="parTrans" cxnId="{F713ABCC-D237-4590-8AB0-0E2DD37471C2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498C924E-70F7-4C3E-9DA2-15E00E9E5147}" type="sibTrans" cxnId="{F713ABCC-D237-4590-8AB0-0E2DD37471C2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27E2F850-23F0-4B0E-BD48-828E38DBA14E}">
      <dgm:prSet phldrT="[Текст]" custT="1"/>
      <dgm:spPr/>
      <dgm:t>
        <a:bodyPr/>
        <a:lstStyle/>
        <a:p>
          <a:r>
            <a:rPr lang="ru-RU" sz="2400" dirty="0">
              <a:latin typeface="Arial" pitchFamily="34" charset="0"/>
              <a:cs typeface="Arial" pitchFamily="34" charset="0"/>
            </a:rPr>
            <a:t>Билингвизм; </a:t>
          </a:r>
          <a:r>
            <a:rPr lang="ru-RU" sz="2400" dirty="0" err="1">
              <a:latin typeface="Arial" pitchFamily="34" charset="0"/>
              <a:cs typeface="Arial" pitchFamily="34" charset="0"/>
            </a:rPr>
            <a:t>полилингвизм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402D6BB8-81AB-460C-AD55-BEDF7065540B}" type="parTrans" cxnId="{C8F8BB72-6FEB-4CBD-A193-DBC03275B4C8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FA71DF1B-3D9E-402B-999B-6E9228AD56F3}" type="sibTrans" cxnId="{C8F8BB72-6FEB-4CBD-A193-DBC03275B4C8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E9831AB8-FC26-4814-9533-F802B502A7CC}">
      <dgm:prSet custT="1"/>
      <dgm:spPr/>
      <dgm:t>
        <a:bodyPr/>
        <a:lstStyle/>
        <a:p>
          <a:r>
            <a:rPr lang="ru-RU" sz="2000" dirty="0">
              <a:latin typeface="Arial" pitchFamily="34" charset="0"/>
              <a:cs typeface="Arial" pitchFamily="34" charset="0"/>
            </a:rPr>
            <a:t>Развитие «гибких» социальных навыков</a:t>
          </a:r>
        </a:p>
      </dgm:t>
    </dgm:pt>
    <dgm:pt modelId="{D14AF9C2-B93D-445D-8A05-736FA2429925}" type="parTrans" cxnId="{D86A92E6-01F9-4455-B609-0FE9E0F6923A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22E454E3-0CA9-49F0-AAF6-1FA7E94D359A}" type="sibTrans" cxnId="{D86A92E6-01F9-4455-B609-0FE9E0F6923A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C0BA9D01-1A78-427E-8452-2375180DCCAC}">
      <dgm:prSet custT="1"/>
      <dgm:spPr/>
      <dgm:t>
        <a:bodyPr/>
        <a:lstStyle/>
        <a:p>
          <a:r>
            <a:rPr lang="ru-RU" sz="2400" dirty="0">
              <a:latin typeface="Arial" pitchFamily="34" charset="0"/>
              <a:cs typeface="Arial" pitchFamily="34" charset="0"/>
            </a:rPr>
            <a:t>Учет когнитивных возможностей</a:t>
          </a:r>
        </a:p>
      </dgm:t>
    </dgm:pt>
    <dgm:pt modelId="{DDCA4D7E-0B52-434A-BAB1-F7031771E6CA}" type="parTrans" cxnId="{3D5F5718-B583-44AD-8930-5A619514F923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0002CD2B-52CA-48E1-99D0-83AF663D0A24}" type="sibTrans" cxnId="{3D5F5718-B583-44AD-8930-5A619514F923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7E4E97FA-7920-4698-BEC1-F4735B71E2E6}">
      <dgm:prSet custT="1"/>
      <dgm:spPr/>
      <dgm:t>
        <a:bodyPr/>
        <a:lstStyle/>
        <a:p>
          <a:r>
            <a:rPr lang="ru-RU" sz="2400" dirty="0">
              <a:latin typeface="Arial" pitchFamily="34" charset="0"/>
              <a:cs typeface="Arial" pitchFamily="34" charset="0"/>
            </a:rPr>
            <a:t>Инновационные подходы в обучении, основанные на исследовании человека</a:t>
          </a:r>
        </a:p>
      </dgm:t>
    </dgm:pt>
    <dgm:pt modelId="{5A4F85B7-EBD1-4C46-B393-CDE9264ACB07}" type="parTrans" cxnId="{B6EC4113-3DCF-4B75-B56C-F5BB7CFE0185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5855ED5C-B881-42ED-B21E-B847D15478A8}" type="sibTrans" cxnId="{B6EC4113-3DCF-4B75-B56C-F5BB7CFE0185}">
      <dgm:prSet/>
      <dgm:spPr/>
      <dgm:t>
        <a:bodyPr/>
        <a:lstStyle/>
        <a:p>
          <a:endParaRPr lang="ru-RU" sz="1400">
            <a:latin typeface="Arial" pitchFamily="34" charset="0"/>
            <a:cs typeface="Arial" pitchFamily="34" charset="0"/>
          </a:endParaRPr>
        </a:p>
      </dgm:t>
    </dgm:pt>
    <dgm:pt modelId="{80011215-0859-4644-973E-234D5FDBEC18}" type="pres">
      <dgm:prSet presAssocID="{B745F063-C832-4611-A9D3-429F11CE79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9F59B8-D85E-48F7-83F7-787F0F257AA4}" type="pres">
      <dgm:prSet presAssocID="{62083255-ADF8-439E-99EA-29FDE33B370C}" presName="node" presStyleLbl="node1" presStyleIdx="0" presStyleCnt="8" custScaleX="204759" custScaleY="340831" custLinFactNeighborX="-53089" custLinFactNeighborY="10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79C49-7392-4B88-884C-E4753BB1AE15}" type="pres">
      <dgm:prSet presAssocID="{E944529E-F906-4507-AEFF-8C0FCFC3214C}" presName="sibTrans" presStyleCnt="0"/>
      <dgm:spPr/>
    </dgm:pt>
    <dgm:pt modelId="{66DE02CD-A98E-4E85-B7E2-8A072DACF9B5}" type="pres">
      <dgm:prSet presAssocID="{DF5F7A0B-0BDF-441C-845C-2CA2EC1FE908}" presName="node" presStyleLbl="node1" presStyleIdx="1" presStyleCnt="8" custScaleX="123363" custScaleY="163825" custLinFactNeighborX="-31187" custLinFactNeighborY="-714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354E4-2C54-4852-99C6-E05BC6B82003}" type="pres">
      <dgm:prSet presAssocID="{D99ED468-6C65-404C-B89B-95E38469C928}" presName="sibTrans" presStyleCnt="0"/>
      <dgm:spPr/>
    </dgm:pt>
    <dgm:pt modelId="{32822F41-1358-4766-BB45-EE033193CC02}" type="pres">
      <dgm:prSet presAssocID="{DD7D67B9-F477-44FD-A42C-528A9770B1F5}" presName="node" presStyleLbl="node1" presStyleIdx="2" presStyleCnt="8" custScaleY="232344" custLinFactNeighborX="-8124" custLinFactNeighborY="20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D2C5E-E9C4-4565-925E-467075EDE048}" type="pres">
      <dgm:prSet presAssocID="{096138FB-CC05-4DBC-AB30-73BFE0EA198A}" presName="sibTrans" presStyleCnt="0"/>
      <dgm:spPr/>
    </dgm:pt>
    <dgm:pt modelId="{7C9B4A20-6C40-4F9F-96B5-6CF217F7625D}" type="pres">
      <dgm:prSet presAssocID="{B7244059-DE23-4E67-8F54-FEC03971CE68}" presName="node" presStyleLbl="node1" presStyleIdx="3" presStyleCnt="8" custScaleX="141922" custScaleY="160281" custLinFactNeighborX="18093" custLinFactNeighborY="-53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78AD2-C668-4C6C-BB70-21B9030125F7}" type="pres">
      <dgm:prSet presAssocID="{498C924E-70F7-4C3E-9DA2-15E00E9E5147}" presName="sibTrans" presStyleCnt="0"/>
      <dgm:spPr/>
    </dgm:pt>
    <dgm:pt modelId="{2F6EBAD7-273E-4E41-A119-ED82AAD3C82C}" type="pres">
      <dgm:prSet presAssocID="{27E2F850-23F0-4B0E-BD48-828E38DBA14E}" presName="node" presStyleLbl="node1" presStyleIdx="4" presStyleCnt="8" custScaleX="134411" custScaleY="166790" custLinFactNeighborX="84251" custLinFactNeighborY="-61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11496-CFCC-49DC-9CA6-23A491F638C6}" type="pres">
      <dgm:prSet presAssocID="{FA71DF1B-3D9E-402B-999B-6E9228AD56F3}" presName="sibTrans" presStyleCnt="0"/>
      <dgm:spPr/>
    </dgm:pt>
    <dgm:pt modelId="{DAD54E9D-65F4-450E-A896-1570E397D3E3}" type="pres">
      <dgm:prSet presAssocID="{7E4E97FA-7920-4698-BEC1-F4735B71E2E6}" presName="node" presStyleLbl="node1" presStyleIdx="5" presStyleCnt="8" custScaleX="222205" custScaleY="158194" custLinFactX="142309" custLinFactY="-43409" custLinFactNeighborX="2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70D23D-B70B-406E-9D29-BEBD69630CB3}" type="pres">
      <dgm:prSet presAssocID="{5855ED5C-B881-42ED-B21E-B847D15478A8}" presName="sibTrans" presStyleCnt="0"/>
      <dgm:spPr/>
    </dgm:pt>
    <dgm:pt modelId="{D2668FBD-82B4-4959-879F-EFC13C7AADD5}" type="pres">
      <dgm:prSet presAssocID="{C0BA9D01-1A78-427E-8452-2375180DCCAC}" presName="node" presStyleLbl="node1" presStyleIdx="6" presStyleCnt="8" custScaleX="140010" custScaleY="160474" custLinFactX="-72922" custLinFactY="-5155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669E4-0CC1-4459-A447-BA668890F364}" type="pres">
      <dgm:prSet presAssocID="{0002CD2B-52CA-48E1-99D0-83AF663D0A24}" presName="sibTrans" presStyleCnt="0"/>
      <dgm:spPr/>
    </dgm:pt>
    <dgm:pt modelId="{37D51983-BC32-4ED2-A85F-806CC7339E95}" type="pres">
      <dgm:prSet presAssocID="{E9831AB8-FC26-4814-9533-F802B502A7CC}" presName="node" presStyleLbl="node1" presStyleIdx="7" presStyleCnt="8" custScaleX="100622" custScaleY="160474" custLinFactX="-50463" custLinFactNeighborX="-100000" custLinFactNeighborY="-303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0C1B12-BA83-41AD-B627-32229558596F}" srcId="{B745F063-C832-4611-A9D3-429F11CE79E9}" destId="{62083255-ADF8-439E-99EA-29FDE33B370C}" srcOrd="0" destOrd="0" parTransId="{C2945304-BFDE-4EB5-9FA2-961AA5B85272}" sibTransId="{E944529E-F906-4507-AEFF-8C0FCFC3214C}"/>
    <dgm:cxn modelId="{3D5F5718-B583-44AD-8930-5A619514F923}" srcId="{B745F063-C832-4611-A9D3-429F11CE79E9}" destId="{C0BA9D01-1A78-427E-8452-2375180DCCAC}" srcOrd="6" destOrd="0" parTransId="{DDCA4D7E-0B52-434A-BAB1-F7031771E6CA}" sibTransId="{0002CD2B-52CA-48E1-99D0-83AF663D0A24}"/>
    <dgm:cxn modelId="{877F6C64-2402-496C-B2DC-B19ECE5FEB9A}" type="presOf" srcId="{B7244059-DE23-4E67-8F54-FEC03971CE68}" destId="{7C9B4A20-6C40-4F9F-96B5-6CF217F7625D}" srcOrd="0" destOrd="0" presId="urn:microsoft.com/office/officeart/2005/8/layout/default#1"/>
    <dgm:cxn modelId="{2878420F-097E-48B3-8F88-FF170C3BBA71}" type="presOf" srcId="{DF5F7A0B-0BDF-441C-845C-2CA2EC1FE908}" destId="{66DE02CD-A98E-4E85-B7E2-8A072DACF9B5}" srcOrd="0" destOrd="0" presId="urn:microsoft.com/office/officeart/2005/8/layout/default#1"/>
    <dgm:cxn modelId="{C992CC10-FD9F-4135-AEE5-FEF03D0028C7}" type="presOf" srcId="{7E4E97FA-7920-4698-BEC1-F4735B71E2E6}" destId="{DAD54E9D-65F4-450E-A896-1570E397D3E3}" srcOrd="0" destOrd="0" presId="urn:microsoft.com/office/officeart/2005/8/layout/default#1"/>
    <dgm:cxn modelId="{58DBC63C-E811-45CA-8A04-1D1E3E3CD901}" type="presOf" srcId="{62083255-ADF8-439E-99EA-29FDE33B370C}" destId="{189F59B8-D85E-48F7-83F7-787F0F257AA4}" srcOrd="0" destOrd="0" presId="urn:microsoft.com/office/officeart/2005/8/layout/default#1"/>
    <dgm:cxn modelId="{D86A92E6-01F9-4455-B609-0FE9E0F6923A}" srcId="{B745F063-C832-4611-A9D3-429F11CE79E9}" destId="{E9831AB8-FC26-4814-9533-F802B502A7CC}" srcOrd="7" destOrd="0" parTransId="{D14AF9C2-B93D-445D-8A05-736FA2429925}" sibTransId="{22E454E3-0CA9-49F0-AAF6-1FA7E94D359A}"/>
    <dgm:cxn modelId="{47B19B65-A147-4AD5-8DDC-1CA667D02E60}" type="presOf" srcId="{27E2F850-23F0-4B0E-BD48-828E38DBA14E}" destId="{2F6EBAD7-273E-4E41-A119-ED82AAD3C82C}" srcOrd="0" destOrd="0" presId="urn:microsoft.com/office/officeart/2005/8/layout/default#1"/>
    <dgm:cxn modelId="{B6EC4113-3DCF-4B75-B56C-F5BB7CFE0185}" srcId="{B745F063-C832-4611-A9D3-429F11CE79E9}" destId="{7E4E97FA-7920-4698-BEC1-F4735B71E2E6}" srcOrd="5" destOrd="0" parTransId="{5A4F85B7-EBD1-4C46-B393-CDE9264ACB07}" sibTransId="{5855ED5C-B881-42ED-B21E-B847D15478A8}"/>
    <dgm:cxn modelId="{BF62E9D1-561D-48DD-85B5-05DB4EA11BCD}" type="presOf" srcId="{B745F063-C832-4611-A9D3-429F11CE79E9}" destId="{80011215-0859-4644-973E-234D5FDBEC18}" srcOrd="0" destOrd="0" presId="urn:microsoft.com/office/officeart/2005/8/layout/default#1"/>
    <dgm:cxn modelId="{F713ABCC-D237-4590-8AB0-0E2DD37471C2}" srcId="{B745F063-C832-4611-A9D3-429F11CE79E9}" destId="{B7244059-DE23-4E67-8F54-FEC03971CE68}" srcOrd="3" destOrd="0" parTransId="{CE0BA9D0-714F-471A-8DD8-F3047C0BA66A}" sibTransId="{498C924E-70F7-4C3E-9DA2-15E00E9E5147}"/>
    <dgm:cxn modelId="{89CA4A4C-1D17-457E-9F7D-C6468032553B}" type="presOf" srcId="{C0BA9D01-1A78-427E-8452-2375180DCCAC}" destId="{D2668FBD-82B4-4959-879F-EFC13C7AADD5}" srcOrd="0" destOrd="0" presId="urn:microsoft.com/office/officeart/2005/8/layout/default#1"/>
    <dgm:cxn modelId="{FBDF7E94-B321-4483-B7AC-2D4E1C858E1A}" type="presOf" srcId="{DD7D67B9-F477-44FD-A42C-528A9770B1F5}" destId="{32822F41-1358-4766-BB45-EE033193CC02}" srcOrd="0" destOrd="0" presId="urn:microsoft.com/office/officeart/2005/8/layout/default#1"/>
    <dgm:cxn modelId="{3F790D77-DDD6-4315-AF27-836AB12200FF}" srcId="{B745F063-C832-4611-A9D3-429F11CE79E9}" destId="{DD7D67B9-F477-44FD-A42C-528A9770B1F5}" srcOrd="2" destOrd="0" parTransId="{E2D6AA0F-2859-41CC-8280-7F8B78844C45}" sibTransId="{096138FB-CC05-4DBC-AB30-73BFE0EA198A}"/>
    <dgm:cxn modelId="{70FB70C2-5F69-445B-A9B8-95591A2B8A7F}" type="presOf" srcId="{E9831AB8-FC26-4814-9533-F802B502A7CC}" destId="{37D51983-BC32-4ED2-A85F-806CC7339E95}" srcOrd="0" destOrd="0" presId="urn:microsoft.com/office/officeart/2005/8/layout/default#1"/>
    <dgm:cxn modelId="{C8F8BB72-6FEB-4CBD-A193-DBC03275B4C8}" srcId="{B745F063-C832-4611-A9D3-429F11CE79E9}" destId="{27E2F850-23F0-4B0E-BD48-828E38DBA14E}" srcOrd="4" destOrd="0" parTransId="{402D6BB8-81AB-460C-AD55-BEDF7065540B}" sibTransId="{FA71DF1B-3D9E-402B-999B-6E9228AD56F3}"/>
    <dgm:cxn modelId="{54C67A79-3D03-4E58-82DF-17C3ABEE7652}" srcId="{B745F063-C832-4611-A9D3-429F11CE79E9}" destId="{DF5F7A0B-0BDF-441C-845C-2CA2EC1FE908}" srcOrd="1" destOrd="0" parTransId="{752707F8-E611-4572-97DF-A080EFB2C171}" sibTransId="{D99ED468-6C65-404C-B89B-95E38469C928}"/>
    <dgm:cxn modelId="{F15EC459-8582-4F7E-A6B1-73F2777D919B}" type="presParOf" srcId="{80011215-0859-4644-973E-234D5FDBEC18}" destId="{189F59B8-D85E-48F7-83F7-787F0F257AA4}" srcOrd="0" destOrd="0" presId="urn:microsoft.com/office/officeart/2005/8/layout/default#1"/>
    <dgm:cxn modelId="{CFC0D371-FF13-4D8C-9087-126202A66990}" type="presParOf" srcId="{80011215-0859-4644-973E-234D5FDBEC18}" destId="{E8579C49-7392-4B88-884C-E4753BB1AE15}" srcOrd="1" destOrd="0" presId="urn:microsoft.com/office/officeart/2005/8/layout/default#1"/>
    <dgm:cxn modelId="{5F0F4CF8-6B05-40C7-9592-FE74F59207A4}" type="presParOf" srcId="{80011215-0859-4644-973E-234D5FDBEC18}" destId="{66DE02CD-A98E-4E85-B7E2-8A072DACF9B5}" srcOrd="2" destOrd="0" presId="urn:microsoft.com/office/officeart/2005/8/layout/default#1"/>
    <dgm:cxn modelId="{1F1B0D49-48A5-4625-9ED1-020F8554E590}" type="presParOf" srcId="{80011215-0859-4644-973E-234D5FDBEC18}" destId="{F32354E4-2C54-4852-99C6-E05BC6B82003}" srcOrd="3" destOrd="0" presId="urn:microsoft.com/office/officeart/2005/8/layout/default#1"/>
    <dgm:cxn modelId="{C30CA1A2-1CAE-4A2F-BF89-EABD96656FAF}" type="presParOf" srcId="{80011215-0859-4644-973E-234D5FDBEC18}" destId="{32822F41-1358-4766-BB45-EE033193CC02}" srcOrd="4" destOrd="0" presId="urn:microsoft.com/office/officeart/2005/8/layout/default#1"/>
    <dgm:cxn modelId="{A25BE701-DF67-4A58-A8A8-12A9790C5CEA}" type="presParOf" srcId="{80011215-0859-4644-973E-234D5FDBEC18}" destId="{E0ED2C5E-E9C4-4565-925E-467075EDE048}" srcOrd="5" destOrd="0" presId="urn:microsoft.com/office/officeart/2005/8/layout/default#1"/>
    <dgm:cxn modelId="{5FC89A1A-7468-42D6-97EF-EF25FAFEBA79}" type="presParOf" srcId="{80011215-0859-4644-973E-234D5FDBEC18}" destId="{7C9B4A20-6C40-4F9F-96B5-6CF217F7625D}" srcOrd="6" destOrd="0" presId="urn:microsoft.com/office/officeart/2005/8/layout/default#1"/>
    <dgm:cxn modelId="{B561C55C-0742-44D4-939B-88689B52E10C}" type="presParOf" srcId="{80011215-0859-4644-973E-234D5FDBEC18}" destId="{57678AD2-C668-4C6C-BB70-21B9030125F7}" srcOrd="7" destOrd="0" presId="urn:microsoft.com/office/officeart/2005/8/layout/default#1"/>
    <dgm:cxn modelId="{733E22E8-FA71-4C4A-89DB-DD5F01AC3EEF}" type="presParOf" srcId="{80011215-0859-4644-973E-234D5FDBEC18}" destId="{2F6EBAD7-273E-4E41-A119-ED82AAD3C82C}" srcOrd="8" destOrd="0" presId="urn:microsoft.com/office/officeart/2005/8/layout/default#1"/>
    <dgm:cxn modelId="{CCC73C8E-D6B5-4C7D-9F31-CFCF3B46D6A0}" type="presParOf" srcId="{80011215-0859-4644-973E-234D5FDBEC18}" destId="{4C211496-CFCC-49DC-9CA6-23A491F638C6}" srcOrd="9" destOrd="0" presId="urn:microsoft.com/office/officeart/2005/8/layout/default#1"/>
    <dgm:cxn modelId="{218781C1-E906-494F-BB56-0161209160F1}" type="presParOf" srcId="{80011215-0859-4644-973E-234D5FDBEC18}" destId="{DAD54E9D-65F4-450E-A896-1570E397D3E3}" srcOrd="10" destOrd="0" presId="urn:microsoft.com/office/officeart/2005/8/layout/default#1"/>
    <dgm:cxn modelId="{E94B58DE-D1CB-49C6-A189-594D89B86C4B}" type="presParOf" srcId="{80011215-0859-4644-973E-234D5FDBEC18}" destId="{E370D23D-B70B-406E-9D29-BEBD69630CB3}" srcOrd="11" destOrd="0" presId="urn:microsoft.com/office/officeart/2005/8/layout/default#1"/>
    <dgm:cxn modelId="{6A10A68D-6559-43B1-B5AA-C24DC7F6AD47}" type="presParOf" srcId="{80011215-0859-4644-973E-234D5FDBEC18}" destId="{D2668FBD-82B4-4959-879F-EFC13C7AADD5}" srcOrd="12" destOrd="0" presId="urn:microsoft.com/office/officeart/2005/8/layout/default#1"/>
    <dgm:cxn modelId="{2A4094D6-858C-4709-9403-87AE0847E514}" type="presParOf" srcId="{80011215-0859-4644-973E-234D5FDBEC18}" destId="{546669E4-0CC1-4459-A447-BA668890F364}" srcOrd="13" destOrd="0" presId="urn:microsoft.com/office/officeart/2005/8/layout/default#1"/>
    <dgm:cxn modelId="{A2291FAC-62E3-4646-AD08-5A6C67273772}" type="presParOf" srcId="{80011215-0859-4644-973E-234D5FDBEC18}" destId="{37D51983-BC32-4ED2-A85F-806CC7339E95}" srcOrd="1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FFA88E-7B92-4520-BC4C-BD73BF6ACA22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8520F909-0C70-4655-9AF0-994E7173BBA6}">
      <dgm:prSet phldrT="[Текст]"/>
      <dgm:spPr/>
      <dgm:t>
        <a:bodyPr/>
        <a:lstStyle/>
        <a:p>
          <a:r>
            <a:rPr lang="ru-RU" dirty="0"/>
            <a:t>Основная школа </a:t>
          </a:r>
        </a:p>
        <a:p>
          <a:r>
            <a:rPr lang="ru-RU" dirty="0"/>
            <a:t>50%-50%</a:t>
          </a:r>
        </a:p>
      </dgm:t>
    </dgm:pt>
    <dgm:pt modelId="{75204B70-559A-4F6E-9E50-72BB4B6A3537}" type="parTrans" cxnId="{11BAF542-E4B7-4FAA-B906-3B5D40E7DBAC}">
      <dgm:prSet/>
      <dgm:spPr/>
      <dgm:t>
        <a:bodyPr/>
        <a:lstStyle/>
        <a:p>
          <a:endParaRPr lang="ru-RU"/>
        </a:p>
      </dgm:t>
    </dgm:pt>
    <dgm:pt modelId="{D4784A9F-8A83-4E79-A131-715EAAC97800}" type="sibTrans" cxnId="{11BAF542-E4B7-4FAA-B906-3B5D40E7DBAC}">
      <dgm:prSet/>
      <dgm:spPr/>
      <dgm:t>
        <a:bodyPr/>
        <a:lstStyle/>
        <a:p>
          <a:endParaRPr lang="ru-RU"/>
        </a:p>
      </dgm:t>
    </dgm:pt>
    <dgm:pt modelId="{58C34B51-EDB0-4F19-9315-C8F042107CFC}">
      <dgm:prSet phldrT="[Текст]"/>
      <dgm:spPr/>
      <dgm:t>
        <a:bodyPr/>
        <a:lstStyle/>
        <a:p>
          <a:r>
            <a:rPr lang="ru-RU" dirty="0"/>
            <a:t>Старшая школа 40%-60%</a:t>
          </a:r>
        </a:p>
      </dgm:t>
    </dgm:pt>
    <dgm:pt modelId="{6BA3266C-6FF6-4A24-A812-23ADD8981DAC}" type="parTrans" cxnId="{1437F91E-6E57-4D32-AED4-AF0D8136D2A0}">
      <dgm:prSet/>
      <dgm:spPr/>
      <dgm:t>
        <a:bodyPr/>
        <a:lstStyle/>
        <a:p>
          <a:endParaRPr lang="ru-RU"/>
        </a:p>
      </dgm:t>
    </dgm:pt>
    <dgm:pt modelId="{4F900BAF-D5F8-4461-8C43-9943320C4853}" type="sibTrans" cxnId="{1437F91E-6E57-4D32-AED4-AF0D8136D2A0}">
      <dgm:prSet/>
      <dgm:spPr/>
      <dgm:t>
        <a:bodyPr/>
        <a:lstStyle/>
        <a:p>
          <a:endParaRPr lang="ru-RU"/>
        </a:p>
      </dgm:t>
    </dgm:pt>
    <dgm:pt modelId="{64A6B026-B603-46A9-81B3-3EAD99059486}">
      <dgm:prSet phldrT="[Текст]" custT="1"/>
      <dgm:spPr/>
      <dgm:t>
        <a:bodyPr/>
        <a:lstStyle/>
        <a:p>
          <a:r>
            <a:rPr lang="ru-RU" sz="2000" dirty="0"/>
            <a:t> </a:t>
          </a:r>
          <a:r>
            <a:rPr lang="ru-RU" sz="2800" b="0" dirty="0"/>
            <a:t>Начальная школа </a:t>
          </a:r>
        </a:p>
        <a:p>
          <a:r>
            <a:rPr lang="ru-RU" sz="2800" b="0" dirty="0"/>
            <a:t>80%-20%</a:t>
          </a:r>
        </a:p>
      </dgm:t>
    </dgm:pt>
    <dgm:pt modelId="{80B8A201-8BD1-43AE-A759-8FF89B81CD65}" type="sibTrans" cxnId="{93F4A92C-8E33-4B5F-B45D-44BC124BC4CA}">
      <dgm:prSet/>
      <dgm:spPr/>
      <dgm:t>
        <a:bodyPr/>
        <a:lstStyle/>
        <a:p>
          <a:endParaRPr lang="ru-RU"/>
        </a:p>
      </dgm:t>
    </dgm:pt>
    <dgm:pt modelId="{7CD01E62-C1BC-4448-AD72-818E64E86490}" type="parTrans" cxnId="{93F4A92C-8E33-4B5F-B45D-44BC124BC4CA}">
      <dgm:prSet/>
      <dgm:spPr/>
      <dgm:t>
        <a:bodyPr/>
        <a:lstStyle/>
        <a:p>
          <a:endParaRPr lang="ru-RU"/>
        </a:p>
      </dgm:t>
    </dgm:pt>
    <dgm:pt modelId="{4473F816-7020-4F6F-9F9E-458509D2FF54}" type="pres">
      <dgm:prSet presAssocID="{EDFFA88E-7B92-4520-BC4C-BD73BF6ACA22}" presName="linearFlow" presStyleCnt="0">
        <dgm:presLayoutVars>
          <dgm:resizeHandles val="exact"/>
        </dgm:presLayoutVars>
      </dgm:prSet>
      <dgm:spPr/>
    </dgm:pt>
    <dgm:pt modelId="{A13AA963-6F25-4DB7-AAB9-10BE5ED96987}" type="pres">
      <dgm:prSet presAssocID="{64A6B026-B603-46A9-81B3-3EAD99059486}" presName="node" presStyleLbl="node1" presStyleIdx="0" presStyleCnt="3" custLinFactNeighborX="1526" custLinFactNeighborY="17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3E66B-9068-4B73-9AF3-DE67600C8A9E}" type="pres">
      <dgm:prSet presAssocID="{80B8A201-8BD1-43AE-A759-8FF89B81CD65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25586DC-FB53-409C-A655-D1FBB7AA947F}" type="pres">
      <dgm:prSet presAssocID="{80B8A201-8BD1-43AE-A759-8FF89B81CD65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D3BD0995-D3B9-4E87-BC4C-6BB0D90BAA2B}" type="pres">
      <dgm:prSet presAssocID="{8520F909-0C70-4655-9AF0-994E7173BBA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D9F988-61AD-4F63-B192-9FF6028C63FB}" type="pres">
      <dgm:prSet presAssocID="{D4784A9F-8A83-4E79-A131-715EAAC97800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16B7E2F-86A8-46E4-92C6-5C2F226D1AFD}" type="pres">
      <dgm:prSet presAssocID="{D4784A9F-8A83-4E79-A131-715EAAC97800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2BEC593-2AE2-463A-9FA5-1A4CB0AE4516}" type="pres">
      <dgm:prSet presAssocID="{58C34B51-EDB0-4F19-9315-C8F042107CFC}" presName="node" presStyleLbl="node1" presStyleIdx="2" presStyleCnt="3" custLinFactNeighborX="2011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FFFED6-DA3F-4ADE-9982-5E13009BE5D8}" type="presOf" srcId="{D4784A9F-8A83-4E79-A131-715EAAC97800}" destId="{116B7E2F-86A8-46E4-92C6-5C2F226D1AFD}" srcOrd="1" destOrd="0" presId="urn:microsoft.com/office/officeart/2005/8/layout/process2"/>
    <dgm:cxn modelId="{FA4634F0-A6F6-47C3-8F05-B2524F89519C}" type="presOf" srcId="{EDFFA88E-7B92-4520-BC4C-BD73BF6ACA22}" destId="{4473F816-7020-4F6F-9F9E-458509D2FF54}" srcOrd="0" destOrd="0" presId="urn:microsoft.com/office/officeart/2005/8/layout/process2"/>
    <dgm:cxn modelId="{11BAF542-E4B7-4FAA-B906-3B5D40E7DBAC}" srcId="{EDFFA88E-7B92-4520-BC4C-BD73BF6ACA22}" destId="{8520F909-0C70-4655-9AF0-994E7173BBA6}" srcOrd="1" destOrd="0" parTransId="{75204B70-559A-4F6E-9E50-72BB4B6A3537}" sibTransId="{D4784A9F-8A83-4E79-A131-715EAAC97800}"/>
    <dgm:cxn modelId="{93F4A92C-8E33-4B5F-B45D-44BC124BC4CA}" srcId="{EDFFA88E-7B92-4520-BC4C-BD73BF6ACA22}" destId="{64A6B026-B603-46A9-81B3-3EAD99059486}" srcOrd="0" destOrd="0" parTransId="{7CD01E62-C1BC-4448-AD72-818E64E86490}" sibTransId="{80B8A201-8BD1-43AE-A759-8FF89B81CD65}"/>
    <dgm:cxn modelId="{FC387CD7-13AC-4B35-B41F-FDF10491C2D8}" type="presOf" srcId="{80B8A201-8BD1-43AE-A759-8FF89B81CD65}" destId="{99E3E66B-9068-4B73-9AF3-DE67600C8A9E}" srcOrd="0" destOrd="0" presId="urn:microsoft.com/office/officeart/2005/8/layout/process2"/>
    <dgm:cxn modelId="{9E7F1543-88F9-414E-86D5-4F677CA85EA5}" type="presOf" srcId="{64A6B026-B603-46A9-81B3-3EAD99059486}" destId="{A13AA963-6F25-4DB7-AAB9-10BE5ED96987}" srcOrd="0" destOrd="0" presId="urn:microsoft.com/office/officeart/2005/8/layout/process2"/>
    <dgm:cxn modelId="{F1C326F5-9FB6-4238-8462-BBCFB1A6A2AB}" type="presOf" srcId="{58C34B51-EDB0-4F19-9315-C8F042107CFC}" destId="{02BEC593-2AE2-463A-9FA5-1A4CB0AE4516}" srcOrd="0" destOrd="0" presId="urn:microsoft.com/office/officeart/2005/8/layout/process2"/>
    <dgm:cxn modelId="{1437F91E-6E57-4D32-AED4-AF0D8136D2A0}" srcId="{EDFFA88E-7B92-4520-BC4C-BD73BF6ACA22}" destId="{58C34B51-EDB0-4F19-9315-C8F042107CFC}" srcOrd="2" destOrd="0" parTransId="{6BA3266C-6FF6-4A24-A812-23ADD8981DAC}" sibTransId="{4F900BAF-D5F8-4461-8C43-9943320C4853}"/>
    <dgm:cxn modelId="{B5C333FE-C189-4A9C-8C6E-0B43255111B7}" type="presOf" srcId="{80B8A201-8BD1-43AE-A759-8FF89B81CD65}" destId="{B25586DC-FB53-409C-A655-D1FBB7AA947F}" srcOrd="1" destOrd="0" presId="urn:microsoft.com/office/officeart/2005/8/layout/process2"/>
    <dgm:cxn modelId="{25A9E60A-B81F-46B7-8725-39F8C97B7F06}" type="presOf" srcId="{8520F909-0C70-4655-9AF0-994E7173BBA6}" destId="{D3BD0995-D3B9-4E87-BC4C-6BB0D90BAA2B}" srcOrd="0" destOrd="0" presId="urn:microsoft.com/office/officeart/2005/8/layout/process2"/>
    <dgm:cxn modelId="{01683380-2347-4A36-93C2-6013683DFA60}" type="presOf" srcId="{D4784A9F-8A83-4E79-A131-715EAAC97800}" destId="{13D9F988-61AD-4F63-B192-9FF6028C63FB}" srcOrd="0" destOrd="0" presId="urn:microsoft.com/office/officeart/2005/8/layout/process2"/>
    <dgm:cxn modelId="{9BD455FE-C9F8-479A-88B5-BCC34E27F08A}" type="presParOf" srcId="{4473F816-7020-4F6F-9F9E-458509D2FF54}" destId="{A13AA963-6F25-4DB7-AAB9-10BE5ED96987}" srcOrd="0" destOrd="0" presId="urn:microsoft.com/office/officeart/2005/8/layout/process2"/>
    <dgm:cxn modelId="{4E2C61F4-D4BB-4B4C-B061-ECABDC1A3204}" type="presParOf" srcId="{4473F816-7020-4F6F-9F9E-458509D2FF54}" destId="{99E3E66B-9068-4B73-9AF3-DE67600C8A9E}" srcOrd="1" destOrd="0" presId="urn:microsoft.com/office/officeart/2005/8/layout/process2"/>
    <dgm:cxn modelId="{96F8C0D1-6FD2-4A3A-A4B3-A144F4F5C11B}" type="presParOf" srcId="{99E3E66B-9068-4B73-9AF3-DE67600C8A9E}" destId="{B25586DC-FB53-409C-A655-D1FBB7AA947F}" srcOrd="0" destOrd="0" presId="urn:microsoft.com/office/officeart/2005/8/layout/process2"/>
    <dgm:cxn modelId="{6C27F4C5-6372-403F-AF65-74ACC5DDCFAE}" type="presParOf" srcId="{4473F816-7020-4F6F-9F9E-458509D2FF54}" destId="{D3BD0995-D3B9-4E87-BC4C-6BB0D90BAA2B}" srcOrd="2" destOrd="0" presId="urn:microsoft.com/office/officeart/2005/8/layout/process2"/>
    <dgm:cxn modelId="{36E70B16-73E6-41F5-9E91-CCCCC569FCF7}" type="presParOf" srcId="{4473F816-7020-4F6F-9F9E-458509D2FF54}" destId="{13D9F988-61AD-4F63-B192-9FF6028C63FB}" srcOrd="3" destOrd="0" presId="urn:microsoft.com/office/officeart/2005/8/layout/process2"/>
    <dgm:cxn modelId="{F7AEDD1C-3330-49EF-912D-059BD735B3AD}" type="presParOf" srcId="{13D9F988-61AD-4F63-B192-9FF6028C63FB}" destId="{116B7E2F-86A8-46E4-92C6-5C2F226D1AFD}" srcOrd="0" destOrd="0" presId="urn:microsoft.com/office/officeart/2005/8/layout/process2"/>
    <dgm:cxn modelId="{ACB61941-23D2-4686-8F7F-31FFE8575340}" type="presParOf" srcId="{4473F816-7020-4F6F-9F9E-458509D2FF54}" destId="{02BEC593-2AE2-463A-9FA5-1A4CB0AE4516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FFA88E-7B92-4520-BC4C-BD73BF6ACA22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8520F909-0C70-4655-9AF0-994E7173BBA6}">
      <dgm:prSet phldrT="[Текст]"/>
      <dgm:spPr/>
      <dgm:t>
        <a:bodyPr/>
        <a:lstStyle/>
        <a:p>
          <a:r>
            <a:rPr lang="ru-RU" dirty="0"/>
            <a:t>Основная школа </a:t>
          </a:r>
        </a:p>
        <a:p>
          <a:r>
            <a:rPr lang="ru-RU" dirty="0"/>
            <a:t>60%-40%</a:t>
          </a:r>
        </a:p>
      </dgm:t>
    </dgm:pt>
    <dgm:pt modelId="{75204B70-559A-4F6E-9E50-72BB4B6A3537}" type="parTrans" cxnId="{11BAF542-E4B7-4FAA-B906-3B5D40E7DBAC}">
      <dgm:prSet/>
      <dgm:spPr/>
      <dgm:t>
        <a:bodyPr/>
        <a:lstStyle/>
        <a:p>
          <a:endParaRPr lang="ru-RU"/>
        </a:p>
      </dgm:t>
    </dgm:pt>
    <dgm:pt modelId="{D4784A9F-8A83-4E79-A131-715EAAC97800}" type="sibTrans" cxnId="{11BAF542-E4B7-4FAA-B906-3B5D40E7DBAC}">
      <dgm:prSet/>
      <dgm:spPr/>
      <dgm:t>
        <a:bodyPr/>
        <a:lstStyle/>
        <a:p>
          <a:endParaRPr lang="ru-RU"/>
        </a:p>
      </dgm:t>
    </dgm:pt>
    <dgm:pt modelId="{58C34B51-EDB0-4F19-9315-C8F042107CFC}">
      <dgm:prSet phldrT="[Текст]"/>
      <dgm:spPr/>
      <dgm:t>
        <a:bodyPr/>
        <a:lstStyle/>
        <a:p>
          <a:r>
            <a:rPr lang="ru-RU"/>
            <a:t>Старшая школа 80%-20%</a:t>
          </a:r>
        </a:p>
      </dgm:t>
    </dgm:pt>
    <dgm:pt modelId="{6BA3266C-6FF6-4A24-A812-23ADD8981DAC}" type="parTrans" cxnId="{1437F91E-6E57-4D32-AED4-AF0D8136D2A0}">
      <dgm:prSet/>
      <dgm:spPr/>
      <dgm:t>
        <a:bodyPr/>
        <a:lstStyle/>
        <a:p>
          <a:endParaRPr lang="ru-RU"/>
        </a:p>
      </dgm:t>
    </dgm:pt>
    <dgm:pt modelId="{4F900BAF-D5F8-4461-8C43-9943320C4853}" type="sibTrans" cxnId="{1437F91E-6E57-4D32-AED4-AF0D8136D2A0}">
      <dgm:prSet/>
      <dgm:spPr/>
      <dgm:t>
        <a:bodyPr/>
        <a:lstStyle/>
        <a:p>
          <a:endParaRPr lang="ru-RU"/>
        </a:p>
      </dgm:t>
    </dgm:pt>
    <dgm:pt modelId="{64A6B026-B603-46A9-81B3-3EAD99059486}">
      <dgm:prSet phldrT="[Текст]" custT="1"/>
      <dgm:spPr/>
      <dgm:t>
        <a:bodyPr/>
        <a:lstStyle/>
        <a:p>
          <a:r>
            <a:rPr lang="ru-RU" sz="2200" dirty="0"/>
            <a:t> </a:t>
          </a:r>
          <a:r>
            <a:rPr lang="ru-RU" sz="2800" dirty="0"/>
            <a:t>Начальная школа </a:t>
          </a:r>
        </a:p>
        <a:p>
          <a:r>
            <a:rPr lang="ru-RU" sz="2800" dirty="0"/>
            <a:t>50%-50%</a:t>
          </a:r>
        </a:p>
      </dgm:t>
    </dgm:pt>
    <dgm:pt modelId="{80B8A201-8BD1-43AE-A759-8FF89B81CD65}" type="sibTrans" cxnId="{93F4A92C-8E33-4B5F-B45D-44BC124BC4CA}">
      <dgm:prSet/>
      <dgm:spPr/>
      <dgm:t>
        <a:bodyPr/>
        <a:lstStyle/>
        <a:p>
          <a:endParaRPr lang="ru-RU"/>
        </a:p>
      </dgm:t>
    </dgm:pt>
    <dgm:pt modelId="{7CD01E62-C1BC-4448-AD72-818E64E86490}" type="parTrans" cxnId="{93F4A92C-8E33-4B5F-B45D-44BC124BC4CA}">
      <dgm:prSet/>
      <dgm:spPr/>
      <dgm:t>
        <a:bodyPr/>
        <a:lstStyle/>
        <a:p>
          <a:endParaRPr lang="ru-RU"/>
        </a:p>
      </dgm:t>
    </dgm:pt>
    <dgm:pt modelId="{4473F816-7020-4F6F-9F9E-458509D2FF54}" type="pres">
      <dgm:prSet presAssocID="{EDFFA88E-7B92-4520-BC4C-BD73BF6ACA22}" presName="linearFlow" presStyleCnt="0">
        <dgm:presLayoutVars>
          <dgm:resizeHandles val="exact"/>
        </dgm:presLayoutVars>
      </dgm:prSet>
      <dgm:spPr/>
    </dgm:pt>
    <dgm:pt modelId="{A13AA963-6F25-4DB7-AAB9-10BE5ED96987}" type="pres">
      <dgm:prSet presAssocID="{64A6B026-B603-46A9-81B3-3EAD99059486}" presName="node" presStyleLbl="node1" presStyleIdx="0" presStyleCnt="3" custLinFactNeighborX="1526" custLinFactNeighborY="17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3E66B-9068-4B73-9AF3-DE67600C8A9E}" type="pres">
      <dgm:prSet presAssocID="{80B8A201-8BD1-43AE-A759-8FF89B81CD65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25586DC-FB53-409C-A655-D1FBB7AA947F}" type="pres">
      <dgm:prSet presAssocID="{80B8A201-8BD1-43AE-A759-8FF89B81CD65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D3BD0995-D3B9-4E87-BC4C-6BB0D90BAA2B}" type="pres">
      <dgm:prSet presAssocID="{8520F909-0C70-4655-9AF0-994E7173BBA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D9F988-61AD-4F63-B192-9FF6028C63FB}" type="pres">
      <dgm:prSet presAssocID="{D4784A9F-8A83-4E79-A131-715EAAC97800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16B7E2F-86A8-46E4-92C6-5C2F226D1AFD}" type="pres">
      <dgm:prSet presAssocID="{D4784A9F-8A83-4E79-A131-715EAAC97800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2BEC593-2AE2-463A-9FA5-1A4CB0AE4516}" type="pres">
      <dgm:prSet presAssocID="{58C34B51-EDB0-4F19-9315-C8F042107CFC}" presName="node" presStyleLbl="node1" presStyleIdx="2" presStyleCnt="3" custLinFactNeighborX="2011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0C7D4A-F271-41CC-B860-F512BE6145B9}" type="presOf" srcId="{EDFFA88E-7B92-4520-BC4C-BD73BF6ACA22}" destId="{4473F816-7020-4F6F-9F9E-458509D2FF54}" srcOrd="0" destOrd="0" presId="urn:microsoft.com/office/officeart/2005/8/layout/process2"/>
    <dgm:cxn modelId="{F98BB3F3-45D7-4B43-A110-743FFD1A5690}" type="presOf" srcId="{80B8A201-8BD1-43AE-A759-8FF89B81CD65}" destId="{99E3E66B-9068-4B73-9AF3-DE67600C8A9E}" srcOrd="0" destOrd="0" presId="urn:microsoft.com/office/officeart/2005/8/layout/process2"/>
    <dgm:cxn modelId="{11BAF542-E4B7-4FAA-B906-3B5D40E7DBAC}" srcId="{EDFFA88E-7B92-4520-BC4C-BD73BF6ACA22}" destId="{8520F909-0C70-4655-9AF0-994E7173BBA6}" srcOrd="1" destOrd="0" parTransId="{75204B70-559A-4F6E-9E50-72BB4B6A3537}" sibTransId="{D4784A9F-8A83-4E79-A131-715EAAC97800}"/>
    <dgm:cxn modelId="{107F282B-AB19-4ED2-B80B-1C39760CB6B3}" type="presOf" srcId="{64A6B026-B603-46A9-81B3-3EAD99059486}" destId="{A13AA963-6F25-4DB7-AAB9-10BE5ED96987}" srcOrd="0" destOrd="0" presId="urn:microsoft.com/office/officeart/2005/8/layout/process2"/>
    <dgm:cxn modelId="{93F4A92C-8E33-4B5F-B45D-44BC124BC4CA}" srcId="{EDFFA88E-7B92-4520-BC4C-BD73BF6ACA22}" destId="{64A6B026-B603-46A9-81B3-3EAD99059486}" srcOrd="0" destOrd="0" parTransId="{7CD01E62-C1BC-4448-AD72-818E64E86490}" sibTransId="{80B8A201-8BD1-43AE-A759-8FF89B81CD65}"/>
    <dgm:cxn modelId="{1437F91E-6E57-4D32-AED4-AF0D8136D2A0}" srcId="{EDFFA88E-7B92-4520-BC4C-BD73BF6ACA22}" destId="{58C34B51-EDB0-4F19-9315-C8F042107CFC}" srcOrd="2" destOrd="0" parTransId="{6BA3266C-6FF6-4A24-A812-23ADD8981DAC}" sibTransId="{4F900BAF-D5F8-4461-8C43-9943320C4853}"/>
    <dgm:cxn modelId="{EA95CDCA-9557-40C6-B3D7-776ABB27ED3A}" type="presOf" srcId="{8520F909-0C70-4655-9AF0-994E7173BBA6}" destId="{D3BD0995-D3B9-4E87-BC4C-6BB0D90BAA2B}" srcOrd="0" destOrd="0" presId="urn:microsoft.com/office/officeart/2005/8/layout/process2"/>
    <dgm:cxn modelId="{D290EB3D-7704-4E36-A038-3AF825D481F9}" type="presOf" srcId="{80B8A201-8BD1-43AE-A759-8FF89B81CD65}" destId="{B25586DC-FB53-409C-A655-D1FBB7AA947F}" srcOrd="1" destOrd="0" presId="urn:microsoft.com/office/officeart/2005/8/layout/process2"/>
    <dgm:cxn modelId="{CCE890A5-0866-4770-B814-AC074E80E9F6}" type="presOf" srcId="{D4784A9F-8A83-4E79-A131-715EAAC97800}" destId="{116B7E2F-86A8-46E4-92C6-5C2F226D1AFD}" srcOrd="1" destOrd="0" presId="urn:microsoft.com/office/officeart/2005/8/layout/process2"/>
    <dgm:cxn modelId="{220874F0-7085-4F04-B4D7-727EB443D1CF}" type="presOf" srcId="{D4784A9F-8A83-4E79-A131-715EAAC97800}" destId="{13D9F988-61AD-4F63-B192-9FF6028C63FB}" srcOrd="0" destOrd="0" presId="urn:microsoft.com/office/officeart/2005/8/layout/process2"/>
    <dgm:cxn modelId="{10527AE8-776A-4C0C-8D72-1C3D477E5F43}" type="presOf" srcId="{58C34B51-EDB0-4F19-9315-C8F042107CFC}" destId="{02BEC593-2AE2-463A-9FA5-1A4CB0AE4516}" srcOrd="0" destOrd="0" presId="urn:microsoft.com/office/officeart/2005/8/layout/process2"/>
    <dgm:cxn modelId="{1541B46A-666F-483A-BDCE-6BC1B5335A26}" type="presParOf" srcId="{4473F816-7020-4F6F-9F9E-458509D2FF54}" destId="{A13AA963-6F25-4DB7-AAB9-10BE5ED96987}" srcOrd="0" destOrd="0" presId="urn:microsoft.com/office/officeart/2005/8/layout/process2"/>
    <dgm:cxn modelId="{6B2AE8F1-13F2-4373-B8CC-7A7B56BE5920}" type="presParOf" srcId="{4473F816-7020-4F6F-9F9E-458509D2FF54}" destId="{99E3E66B-9068-4B73-9AF3-DE67600C8A9E}" srcOrd="1" destOrd="0" presId="urn:microsoft.com/office/officeart/2005/8/layout/process2"/>
    <dgm:cxn modelId="{87471014-12DF-4076-95E6-29BE0045F4F7}" type="presParOf" srcId="{99E3E66B-9068-4B73-9AF3-DE67600C8A9E}" destId="{B25586DC-FB53-409C-A655-D1FBB7AA947F}" srcOrd="0" destOrd="0" presId="urn:microsoft.com/office/officeart/2005/8/layout/process2"/>
    <dgm:cxn modelId="{1D18A8B0-C3C0-497B-87B0-62836D6E992C}" type="presParOf" srcId="{4473F816-7020-4F6F-9F9E-458509D2FF54}" destId="{D3BD0995-D3B9-4E87-BC4C-6BB0D90BAA2B}" srcOrd="2" destOrd="0" presId="urn:microsoft.com/office/officeart/2005/8/layout/process2"/>
    <dgm:cxn modelId="{A1155C64-571E-45C8-BE5F-68558D698925}" type="presParOf" srcId="{4473F816-7020-4F6F-9F9E-458509D2FF54}" destId="{13D9F988-61AD-4F63-B192-9FF6028C63FB}" srcOrd="3" destOrd="0" presId="urn:microsoft.com/office/officeart/2005/8/layout/process2"/>
    <dgm:cxn modelId="{AA857A2E-F3CC-4BD8-8830-22A5495417B0}" type="presParOf" srcId="{13D9F988-61AD-4F63-B192-9FF6028C63FB}" destId="{116B7E2F-86A8-46E4-92C6-5C2F226D1AFD}" srcOrd="0" destOrd="0" presId="urn:microsoft.com/office/officeart/2005/8/layout/process2"/>
    <dgm:cxn modelId="{22BDF8F5-8461-4A3C-838C-09B7C80C4DF4}" type="presParOf" srcId="{4473F816-7020-4F6F-9F9E-458509D2FF54}" destId="{02BEC593-2AE2-463A-9FA5-1A4CB0AE4516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F59B8-D85E-48F7-83F7-787F0F257AA4}">
      <dsp:nvSpPr>
        <dsp:cNvPr id="0" name=""/>
        <dsp:cNvSpPr/>
      </dsp:nvSpPr>
      <dsp:spPr>
        <a:xfrm>
          <a:off x="474823" y="115605"/>
          <a:ext cx="3699250" cy="36945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latin typeface="Arial" pitchFamily="34" charset="0"/>
              <a:cs typeface="Arial" pitchFamily="34" charset="0"/>
            </a:rPr>
            <a:t>Критическое и творческое мышление, способность думать и принимать решение под давлением обстоятельств и в кратчайшие сроки</a:t>
          </a:r>
        </a:p>
      </dsp:txBody>
      <dsp:txXfrm>
        <a:off x="474823" y="115605"/>
        <a:ext cx="3699250" cy="3694545"/>
      </dsp:txXfrm>
    </dsp:sp>
    <dsp:sp modelId="{66DE02CD-A98E-4E85-B7E2-8A072DACF9B5}">
      <dsp:nvSpPr>
        <dsp:cNvPr id="0" name=""/>
        <dsp:cNvSpPr/>
      </dsp:nvSpPr>
      <dsp:spPr>
        <a:xfrm>
          <a:off x="4750426" y="186281"/>
          <a:ext cx="2228720" cy="17758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>
              <a:latin typeface="Arial" pitchFamily="34" charset="0"/>
              <a:cs typeface="Arial" pitchFamily="34" charset="0"/>
            </a:rPr>
            <a:t>Обучение нестандартному мышлению</a:t>
          </a:r>
        </a:p>
      </dsp:txBody>
      <dsp:txXfrm>
        <a:off x="4750426" y="186281"/>
        <a:ext cx="2228720" cy="1775833"/>
      </dsp:txXfrm>
    </dsp:sp>
    <dsp:sp modelId="{32822F41-1358-4766-BB45-EE033193CC02}">
      <dsp:nvSpPr>
        <dsp:cNvPr id="0" name=""/>
        <dsp:cNvSpPr/>
      </dsp:nvSpPr>
      <dsp:spPr>
        <a:xfrm>
          <a:off x="7576475" y="809272"/>
          <a:ext cx="1806636" cy="2518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>
              <a:latin typeface="Arial" pitchFamily="34" charset="0"/>
              <a:cs typeface="Arial" pitchFamily="34" charset="0"/>
            </a:rPr>
            <a:t>Единые для всего мира этические основы образования 21 века</a:t>
          </a:r>
        </a:p>
      </dsp:txBody>
      <dsp:txXfrm>
        <a:off x="7576475" y="809272"/>
        <a:ext cx="1806636" cy="2518566"/>
      </dsp:txXfrm>
    </dsp:sp>
    <dsp:sp modelId="{7C9B4A20-6C40-4F9F-96B5-6CF217F7625D}">
      <dsp:nvSpPr>
        <dsp:cNvPr id="0" name=""/>
        <dsp:cNvSpPr/>
      </dsp:nvSpPr>
      <dsp:spPr>
        <a:xfrm>
          <a:off x="10037420" y="404215"/>
          <a:ext cx="2564014" cy="17374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Arial" pitchFamily="34" charset="0"/>
              <a:cs typeface="Arial" pitchFamily="34" charset="0"/>
            </a:rPr>
            <a:t>Использование ИКТ в образовании</a:t>
          </a:r>
        </a:p>
      </dsp:txBody>
      <dsp:txXfrm>
        <a:off x="10037420" y="404215"/>
        <a:ext cx="2564014" cy="1737416"/>
      </dsp:txXfrm>
    </dsp:sp>
    <dsp:sp modelId="{2F6EBAD7-273E-4E41-A119-ED82AAD3C82C}">
      <dsp:nvSpPr>
        <dsp:cNvPr id="0" name=""/>
        <dsp:cNvSpPr/>
      </dsp:nvSpPr>
      <dsp:spPr>
        <a:xfrm>
          <a:off x="13889172" y="280137"/>
          <a:ext cx="2428317" cy="18079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Arial" pitchFamily="34" charset="0"/>
              <a:cs typeface="Arial" pitchFamily="34" charset="0"/>
            </a:rPr>
            <a:t>Билингвизм; </a:t>
          </a:r>
          <a:r>
            <a:rPr lang="ru-RU" sz="2400" kern="1200" dirty="0" err="1">
              <a:latin typeface="Arial" pitchFamily="34" charset="0"/>
              <a:cs typeface="Arial" pitchFamily="34" charset="0"/>
            </a:rPr>
            <a:t>полилингвизм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13889172" y="280137"/>
        <a:ext cx="2428317" cy="1807973"/>
      </dsp:txXfrm>
    </dsp:sp>
    <dsp:sp modelId="{DAD54E9D-65F4-450E-A896-1570E397D3E3}">
      <dsp:nvSpPr>
        <dsp:cNvPr id="0" name=""/>
        <dsp:cNvSpPr/>
      </dsp:nvSpPr>
      <dsp:spPr>
        <a:xfrm>
          <a:off x="9981469" y="2333992"/>
          <a:ext cx="4014435" cy="17147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Arial" pitchFamily="34" charset="0"/>
              <a:cs typeface="Arial" pitchFamily="34" charset="0"/>
            </a:rPr>
            <a:t>Инновационные подходы в обучении, основанные на исследовании человека</a:t>
          </a:r>
        </a:p>
      </dsp:txBody>
      <dsp:txXfrm>
        <a:off x="9981469" y="2333992"/>
        <a:ext cx="4014435" cy="1714794"/>
      </dsp:txXfrm>
    </dsp:sp>
    <dsp:sp modelId="{D2668FBD-82B4-4959-879F-EFC13C7AADD5}">
      <dsp:nvSpPr>
        <dsp:cNvPr id="0" name=""/>
        <dsp:cNvSpPr/>
      </dsp:nvSpPr>
      <dsp:spPr>
        <a:xfrm>
          <a:off x="4868219" y="2736301"/>
          <a:ext cx="2529471" cy="173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Arial" pitchFamily="34" charset="0"/>
              <a:cs typeface="Arial" pitchFamily="34" charset="0"/>
            </a:rPr>
            <a:t>Учет когнитивных возможностей</a:t>
          </a:r>
        </a:p>
      </dsp:txBody>
      <dsp:txXfrm>
        <a:off x="4868219" y="2736301"/>
        <a:ext cx="2529471" cy="1739508"/>
      </dsp:txXfrm>
    </dsp:sp>
    <dsp:sp modelId="{37D51983-BC32-4ED2-A85F-806CC7339E95}">
      <dsp:nvSpPr>
        <dsp:cNvPr id="0" name=""/>
        <dsp:cNvSpPr/>
      </dsp:nvSpPr>
      <dsp:spPr>
        <a:xfrm>
          <a:off x="7984106" y="3547282"/>
          <a:ext cx="1817873" cy="173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itchFamily="34" charset="0"/>
              <a:cs typeface="Arial" pitchFamily="34" charset="0"/>
            </a:rPr>
            <a:t>Развитие «гибких» социальных навыков</a:t>
          </a:r>
        </a:p>
      </dsp:txBody>
      <dsp:txXfrm>
        <a:off x="7984106" y="3547282"/>
        <a:ext cx="1817873" cy="1739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816468" marR="0" lvl="1" indent="-3667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632936" marR="0" lvl="2" indent="-7335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2449403" marR="0" lvl="3" indent="-11003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265870" marR="0" lvl="4" indent="-1970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082339" marR="0" lvl="5" indent="-5639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4898807" marR="0" lvl="6" indent="-9307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5715274" marR="0" lvl="7" indent="-274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531741" marR="0" lvl="8" indent="-3941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816468" marR="0" lvl="1" indent="-3667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632936" marR="0" lvl="2" indent="-7335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2449403" marR="0" lvl="3" indent="-11003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265870" marR="0" lvl="4" indent="-1970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082339" marR="0" lvl="5" indent="-5639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4898807" marR="0" lvl="6" indent="-9307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5715274" marR="0" lvl="7" indent="-274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531741" marR="0" lvl="8" indent="-3941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687388" y="1143000"/>
            <a:ext cx="5483225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816468" marR="0" lvl="1" indent="-3667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632936" marR="0" lvl="2" indent="-7335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2449403" marR="0" lvl="3" indent="-11003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265870" marR="0" lvl="4" indent="-1970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082339" marR="0" lvl="5" indent="-5639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4898807" marR="0" lvl="6" indent="-9307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5715274" marR="0" lvl="7" indent="-274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531741" marR="0" lvl="8" indent="-3941" algn="l" rtl="0">
              <a:spcBef>
                <a:spcPts val="0"/>
              </a:spcBef>
              <a:buNone/>
              <a:defRPr sz="2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816468" marR="0" lvl="1" indent="-3667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632936" marR="0" lvl="2" indent="-7335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2449403" marR="0" lvl="3" indent="-11003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3265870" marR="0" lvl="4" indent="-1970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082339" marR="0" lvl="5" indent="-5639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4898807" marR="0" lvl="6" indent="-9307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5715274" marR="0" lvl="7" indent="-274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531741" marR="0" lvl="8" indent="-3941" algn="l" rtl="0">
              <a:spcBef>
                <a:spcPts val="0"/>
              </a:spcBef>
              <a:buNone/>
              <a:defRPr sz="3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28351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81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421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61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701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842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82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122" algn="l" defTabSz="9142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2244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4109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="" xmlns:a16="http://schemas.microsoft.com/office/drawing/2014/main" id="{11D14D55-1100-4EBC-AD7C-436390A689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5950" y="877888"/>
            <a:ext cx="5624513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3" name="Rectangle 2">
            <a:extLst>
              <a:ext uri="{FF2B5EF4-FFF2-40B4-BE49-F238E27FC236}">
                <a16:creationId xmlns="" xmlns:a16="http://schemas.microsoft.com/office/drawing/2014/main" id="{F5DCCAF8-BF04-453C-A8CD-0963BC7684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0450" y="4349750"/>
            <a:ext cx="4741863" cy="35131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66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42954"/>
            <a:ext cx="15544800" cy="6859057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5700" spc="-143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202011"/>
            <a:ext cx="13716000" cy="1371812"/>
          </a:xfrm>
        </p:spPr>
        <p:txBody>
          <a:bodyPr/>
          <a:lstStyle>
            <a:lvl1pPr marL="0" indent="0" algn="l">
              <a:buNone/>
              <a:defRPr b="0" cap="all" spc="214" baseline="0">
                <a:solidFill>
                  <a:schemeClr val="tx2"/>
                </a:solidFill>
                <a:latin typeface="+mj-lt"/>
              </a:defRPr>
            </a:lvl1pPr>
            <a:lvl2pPr marL="816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5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18002248" y="7270602"/>
            <a:ext cx="285752" cy="3017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94" tIns="81647" rIns="163294" bIns="81647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002248" y="0"/>
            <a:ext cx="285752" cy="72706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94" tIns="81647" rIns="163294" bIns="81647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412022"/>
            <a:ext cx="4114800" cy="877864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12022"/>
            <a:ext cx="12039600" cy="877864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371600" y="914541"/>
            <a:ext cx="15544800" cy="823087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9B75F-D284-43FE-97D9-E25B6CAF5F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05162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338"/>
            <a:ext cx="18072992" cy="1264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37865"/>
            <a:ext cx="18072992" cy="1264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72036"/>
            <a:ext cx="15544800" cy="648276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15700" b="0" cap="all" spc="-143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42954"/>
            <a:ext cx="15544800" cy="1600447"/>
          </a:xfrm>
        </p:spPr>
        <p:txBody>
          <a:bodyPr anchor="b"/>
          <a:lstStyle>
            <a:lvl1pPr marL="0" indent="0">
              <a:buNone/>
              <a:defRPr sz="3600" b="0" cap="all" spc="214" baseline="0">
                <a:solidFill>
                  <a:schemeClr val="tx2"/>
                </a:solidFill>
                <a:latin typeface="+mj-lt"/>
              </a:defRPr>
            </a:lvl1pPr>
            <a:lvl2pPr marL="816468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936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40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87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3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80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527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74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61360" y="2362565"/>
            <a:ext cx="6583680" cy="6789993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80320" y="2362565"/>
            <a:ext cx="6583680" cy="6789993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5264" y="2359516"/>
            <a:ext cx="6583680" cy="959791"/>
          </a:xfrm>
        </p:spPr>
        <p:txBody>
          <a:bodyPr anchor="b">
            <a:noAutofit/>
          </a:bodyPr>
          <a:lstStyle>
            <a:lvl1pPr marL="0" indent="0">
              <a:buNone/>
              <a:defRPr sz="3200" b="0" cap="all" spc="179" baseline="0">
                <a:solidFill>
                  <a:schemeClr val="tx1"/>
                </a:solidFill>
                <a:latin typeface="+mj-lt"/>
              </a:defRPr>
            </a:lvl1pPr>
            <a:lvl2pPr marL="816468" indent="0">
              <a:buNone/>
              <a:defRPr sz="3600" b="1"/>
            </a:lvl2pPr>
            <a:lvl3pPr marL="1632936" indent="0">
              <a:buNone/>
              <a:defRPr sz="3200" b="1"/>
            </a:lvl3pPr>
            <a:lvl4pPr marL="2449403" indent="0">
              <a:buNone/>
              <a:defRPr sz="2900" b="1"/>
            </a:lvl4pPr>
            <a:lvl5pPr marL="3265871" indent="0">
              <a:buNone/>
              <a:defRPr sz="2900" b="1"/>
            </a:lvl5pPr>
            <a:lvl6pPr marL="4082339" indent="0">
              <a:buNone/>
              <a:defRPr sz="2900" b="1"/>
            </a:lvl6pPr>
            <a:lvl7pPr marL="4898807" indent="0">
              <a:buNone/>
              <a:defRPr sz="2900" b="1"/>
            </a:lvl7pPr>
            <a:lvl8pPr marL="5715274" indent="0">
              <a:buNone/>
              <a:defRPr sz="2900" b="1"/>
            </a:lvl8pPr>
            <a:lvl9pPr marL="6531742" indent="0">
              <a:buNone/>
              <a:defRPr sz="2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55264" y="3389572"/>
            <a:ext cx="6583680" cy="5761609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86416" y="2359516"/>
            <a:ext cx="6583680" cy="959791"/>
          </a:xfrm>
        </p:spPr>
        <p:txBody>
          <a:bodyPr anchor="b">
            <a:noAutofit/>
          </a:bodyPr>
          <a:lstStyle>
            <a:lvl1pPr marL="0" indent="0">
              <a:buNone/>
              <a:defRPr lang="en-US" sz="3200" b="0" kern="1200" cap="all" spc="179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816468" indent="0">
              <a:buNone/>
              <a:defRPr sz="3600" b="1"/>
            </a:lvl2pPr>
            <a:lvl3pPr marL="1632936" indent="0">
              <a:buNone/>
              <a:defRPr sz="3200" b="1"/>
            </a:lvl3pPr>
            <a:lvl4pPr marL="2449403" indent="0">
              <a:buNone/>
              <a:defRPr sz="2900" b="1"/>
            </a:lvl4pPr>
            <a:lvl5pPr marL="3265871" indent="0">
              <a:buNone/>
              <a:defRPr sz="2900" b="1"/>
            </a:lvl5pPr>
            <a:lvl6pPr marL="4082339" indent="0">
              <a:buNone/>
              <a:defRPr sz="2900" b="1"/>
            </a:lvl6pPr>
            <a:lvl7pPr marL="4898807" indent="0">
              <a:buNone/>
              <a:defRPr sz="2900" b="1"/>
            </a:lvl7pPr>
            <a:lvl8pPr marL="5715274" indent="0">
              <a:buNone/>
              <a:defRPr sz="2900" b="1"/>
            </a:lvl8pPr>
            <a:lvl9pPr marL="6531742" indent="0">
              <a:buNone/>
              <a:defRPr sz="2900" b="1"/>
            </a:lvl9pPr>
          </a:lstStyle>
          <a:p>
            <a:pPr marL="0" lvl="0" indent="0" algn="l" defTabSz="1632936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86416" y="3389572"/>
            <a:ext cx="6583680" cy="5761609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2400671"/>
            <a:ext cx="10223500" cy="6721877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400671"/>
            <a:ext cx="6016626" cy="6721877"/>
          </a:xfrm>
        </p:spPr>
        <p:txBody>
          <a:bodyPr>
            <a:normAutofit/>
          </a:bodyPr>
          <a:lstStyle>
            <a:lvl1pPr marL="0" indent="0">
              <a:buNone/>
              <a:defRPr sz="2900"/>
            </a:lvl1pPr>
            <a:lvl2pPr marL="816468" indent="0">
              <a:buNone/>
              <a:defRPr sz="2100"/>
            </a:lvl2pPr>
            <a:lvl3pPr marL="1632936" indent="0">
              <a:buNone/>
              <a:defRPr sz="1800"/>
            </a:lvl3pPr>
            <a:lvl4pPr marL="2449403" indent="0">
              <a:buNone/>
              <a:defRPr sz="1600"/>
            </a:lvl4pPr>
            <a:lvl5pPr marL="3265871" indent="0">
              <a:buNone/>
              <a:defRPr sz="1600"/>
            </a:lvl5pPr>
            <a:lvl6pPr marL="4082339" indent="0">
              <a:buNone/>
              <a:defRPr sz="1600"/>
            </a:lvl6pPr>
            <a:lvl7pPr marL="4898807" indent="0">
              <a:buNone/>
              <a:defRPr sz="1600"/>
            </a:lvl7pPr>
            <a:lvl8pPr marL="5715274" indent="0">
              <a:buNone/>
              <a:defRPr sz="1600"/>
            </a:lvl8pPr>
            <a:lvl9pPr marL="6531742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002248" y="7270602"/>
            <a:ext cx="285752" cy="3017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94" tIns="81647" rIns="163294" bIns="81647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8001754" cy="7270602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5700"/>
            </a:lvl1pPr>
            <a:lvl2pPr marL="816468" indent="0">
              <a:buNone/>
              <a:defRPr sz="5000"/>
            </a:lvl2pPr>
            <a:lvl3pPr marL="1632936" indent="0">
              <a:buNone/>
              <a:defRPr sz="4300"/>
            </a:lvl3pPr>
            <a:lvl4pPr marL="2449403" indent="0">
              <a:buNone/>
              <a:defRPr sz="3600"/>
            </a:lvl4pPr>
            <a:lvl5pPr marL="3265871" indent="0">
              <a:buNone/>
              <a:defRPr sz="3600"/>
            </a:lvl5pPr>
            <a:lvl6pPr marL="4082339" indent="0">
              <a:buNone/>
              <a:defRPr sz="3600"/>
            </a:lvl6pPr>
            <a:lvl7pPr marL="4898807" indent="0">
              <a:buNone/>
              <a:defRPr sz="3600"/>
            </a:lvl7pPr>
            <a:lvl8pPr marL="5715274" indent="0">
              <a:buNone/>
              <a:defRPr sz="3600"/>
            </a:lvl8pPr>
            <a:lvl9pPr marL="6531742" indent="0">
              <a:buNone/>
              <a:defRPr sz="36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8573823"/>
            <a:ext cx="16306800" cy="685906"/>
          </a:xfrm>
        </p:spPr>
        <p:txBody>
          <a:bodyPr/>
          <a:lstStyle>
            <a:lvl1pPr marL="0" indent="0">
              <a:buNone/>
              <a:defRPr sz="2900"/>
            </a:lvl1pPr>
            <a:lvl2pPr marL="816468" indent="0">
              <a:buNone/>
              <a:defRPr sz="2100"/>
            </a:lvl2pPr>
            <a:lvl3pPr marL="1632936" indent="0">
              <a:buNone/>
              <a:defRPr sz="1800"/>
            </a:lvl3pPr>
            <a:lvl4pPr marL="2449403" indent="0">
              <a:buNone/>
              <a:defRPr sz="1600"/>
            </a:lvl4pPr>
            <a:lvl5pPr marL="3265871" indent="0">
              <a:buNone/>
              <a:defRPr sz="1600"/>
            </a:lvl5pPr>
            <a:lvl6pPr marL="4082339" indent="0">
              <a:buNone/>
              <a:defRPr sz="1600"/>
            </a:lvl6pPr>
            <a:lvl7pPr marL="4898807" indent="0">
              <a:buNone/>
              <a:defRPr sz="1600"/>
            </a:lvl7pPr>
            <a:lvl8pPr marL="5715274" indent="0">
              <a:buNone/>
              <a:defRPr sz="1600"/>
            </a:lvl8pPr>
            <a:lvl9pPr marL="6531742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14400" y="7430647"/>
            <a:ext cx="16306800" cy="1143176"/>
          </a:xfrm>
        </p:spPr>
        <p:txBody>
          <a:bodyPr anchor="t">
            <a:normAutofit/>
          </a:bodyPr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002248" y="0"/>
            <a:ext cx="285752" cy="72706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94" tIns="81647" rIns="163294" bIns="81647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9112"/>
            <a:ext cx="11582400" cy="2057718"/>
          </a:xfrm>
          <a:prstGeom prst="rect">
            <a:avLst/>
          </a:prstGeom>
        </p:spPr>
        <p:txBody>
          <a:bodyPr vert="horz" lIns="163294" tIns="81647" rIns="163294" bIns="81647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629307"/>
            <a:ext cx="15240000" cy="6561357"/>
          </a:xfrm>
          <a:prstGeom prst="rect">
            <a:avLst/>
          </a:prstGeom>
        </p:spPr>
        <p:txBody>
          <a:bodyPr vert="horz" lIns="163294" tIns="81647" rIns="163294" bIns="8164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9259730"/>
            <a:ext cx="6858000" cy="457271"/>
          </a:xfrm>
          <a:prstGeom prst="rect">
            <a:avLst/>
          </a:prstGeom>
        </p:spPr>
        <p:txBody>
          <a:bodyPr vert="horz" lIns="163294" tIns="81647" rIns="163294" bIns="0" rtlCol="0" anchor="b"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9740817"/>
            <a:ext cx="6858000" cy="425833"/>
          </a:xfrm>
          <a:prstGeom prst="rect">
            <a:avLst/>
          </a:prstGeom>
        </p:spPr>
        <p:txBody>
          <a:bodyPr vert="horz" lIns="163294" tIns="81647" rIns="163294" bIns="81647" rtlCol="0" anchor="t"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6783533" y="8738370"/>
            <a:ext cx="1973886" cy="730250"/>
          </a:xfrm>
          <a:prstGeom prst="rect">
            <a:avLst/>
          </a:prstGeom>
        </p:spPr>
        <p:txBody>
          <a:bodyPr vert="horz" lIns="163294" tIns="81647" rIns="163294" bIns="81647" rtlCol="0" anchor="ctr"/>
          <a:lstStyle>
            <a:lvl1pPr algn="l">
              <a:defRPr sz="4300" b="1">
                <a:solidFill>
                  <a:schemeClr val="tx2"/>
                </a:solidFill>
              </a:defRPr>
            </a:lvl1pPr>
          </a:lstStyle>
          <a:p>
            <a:pPr algn="r">
              <a:buSzPct val="25000"/>
            </a:pPr>
            <a:fld id="{00000000-1234-1234-1234-123412341234}" type="slidenum">
              <a:rPr lang="ru-RU" sz="18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ru-RU" sz="18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02248" y="0"/>
            <a:ext cx="285752" cy="20577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94" tIns="81647" rIns="163294" bIns="81647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002248" y="2057718"/>
            <a:ext cx="285752" cy="82308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94" tIns="81647" rIns="163294" bIns="81647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7" r:id="rId12"/>
  </p:sldLayoutIdLst>
  <p:hf sldNum="0" hdr="0" ftr="0" dt="0"/>
  <p:txStyles>
    <p:titleStyle>
      <a:lvl1pPr algn="l" defTabSz="1632936" rtl="0" eaLnBrk="1" latinLnBrk="0" hangingPunct="1">
        <a:spcBef>
          <a:spcPct val="0"/>
        </a:spcBef>
        <a:buNone/>
        <a:defRPr sz="6400" kern="1200" cap="all" spc="-107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632936" rtl="0" eaLnBrk="1" latinLnBrk="0" hangingPunct="1">
        <a:spcBef>
          <a:spcPct val="20000"/>
        </a:spcBef>
        <a:spcAft>
          <a:spcPts val="1071"/>
        </a:spcAft>
        <a:buFont typeface="Arial" pitchFamily="34" charset="0"/>
        <a:buNone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16468" indent="-326587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169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637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74105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490573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040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508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976" indent="-408234" algn="l" defTabSz="1632936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68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936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403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871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339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807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5274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742" algn="l" defTabSz="1632936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lGg5JJwQlE&amp;feature=youtu.be" TargetMode="External"/><Relationship Id="rId2" Type="http://schemas.openxmlformats.org/officeDocument/2006/relationships/hyperlink" Target="https://www.youtube.com/watch?v=SFix_JRP9Sc&amp;feature=youtu.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s9KSI6dd2vo&amp;feature=youtu.be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9453" y="5530468"/>
            <a:ext cx="15553728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/>
            </a:r>
            <a:b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/>
            </a:r>
            <a:br>
              <a:rPr 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/>
            </a:r>
            <a:b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/>
            </a:r>
            <a:b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/>
            </a:r>
            <a:br>
              <a:rPr lang="ru-RU" sz="60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/>
            </a:r>
            <a:br>
              <a:rPr lang="ru-RU" sz="60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3100" i="1" dirty="0" smtClean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XXI </a:t>
            </a:r>
            <a:r>
              <a:rPr lang="ru-RU" sz="3100" i="1" dirty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век будет веком гуманитарных наук или его не </a:t>
            </a:r>
            <a:r>
              <a:rPr lang="ru-RU" sz="3100" i="1" dirty="0" smtClean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будет. </a:t>
            </a:r>
            <a:br>
              <a:rPr lang="ru-RU" sz="3100" i="1" dirty="0" smtClean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</a:br>
            <a:r>
              <a:rPr lang="ru-RU" sz="3100" i="1" dirty="0" smtClean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К</a:t>
            </a:r>
            <a:r>
              <a:rPr lang="ru-RU" sz="3100" i="1" dirty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. </a:t>
            </a:r>
            <a:r>
              <a:rPr lang="ru-RU" sz="3100" i="1" dirty="0" smtClean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Леви-</a:t>
            </a:r>
            <a:r>
              <a:rPr lang="ru-RU" sz="3100" i="1" dirty="0" err="1" smtClean="0">
                <a:solidFill>
                  <a:schemeClr val="tx1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Стросс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69513" y="3776142"/>
            <a:ext cx="14473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Русский </a:t>
            </a:r>
            <a:r>
              <a:rPr lang="ru-RU" sz="54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язык как </a:t>
            </a:r>
            <a:r>
              <a:rPr lang="ru-RU" sz="54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язык познания: </a:t>
            </a:r>
            <a:endParaRPr lang="ru-RU" sz="5400" b="1" dirty="0" smtClean="0">
              <a:solidFill>
                <a:srgbClr val="C00000"/>
              </a:solidFill>
              <a:latin typeface="Calibri" panose="020F0502020204030204" pitchFamily="34" charset="0"/>
              <a:ea typeface="Arial Black"/>
              <a:cs typeface="Calibri" panose="020F0502020204030204" pitchFamily="34" charset="0"/>
              <a:sym typeface="Arial Black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современные </a:t>
            </a:r>
            <a:r>
              <a:rPr lang="ru-RU" sz="5400" b="1" dirty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технологии </a:t>
            </a:r>
            <a:r>
              <a:rPr lang="ru-RU" sz="5400" b="1" dirty="0" smtClean="0">
                <a:solidFill>
                  <a:srgbClr val="C00000"/>
                </a:solidFill>
                <a:latin typeface="Calibri" panose="020F0502020204030204" pitchFamily="34" charset="0"/>
                <a:ea typeface="Arial Black"/>
                <a:cs typeface="Calibri" panose="020F0502020204030204" pitchFamily="34" charset="0"/>
                <a:sym typeface="Arial Black"/>
              </a:rPr>
              <a:t>обучения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901661" y="7691934"/>
            <a:ext cx="11809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>
                <a:solidFill>
                  <a:schemeClr val="tx1"/>
                </a:solidFill>
                <a:ea typeface="Arial Black"/>
                <a:cs typeface="Calibri" panose="020F0502020204030204" pitchFamily="34" charset="0"/>
                <a:sym typeface="Arial Black"/>
              </a:rPr>
              <a:t>Автор: </a:t>
            </a:r>
            <a:r>
              <a:rPr lang="ru-RU" sz="3200" dirty="0" err="1">
                <a:solidFill>
                  <a:schemeClr val="tx1"/>
                </a:solidFill>
              </a:rPr>
              <a:t>Хамраева</a:t>
            </a:r>
            <a:r>
              <a:rPr lang="ru-RU" sz="3200" dirty="0">
                <a:solidFill>
                  <a:schemeClr val="tx1"/>
                </a:solidFill>
              </a:rPr>
              <a:t> Елизавета Александровна</a:t>
            </a:r>
            <a:endParaRPr lang="ru-RU" sz="3200" dirty="0"/>
          </a:p>
        </p:txBody>
      </p:sp>
      <p:pic>
        <p:nvPicPr>
          <p:cNvPr id="5" name="Picture 3" descr="C:\!VIDEO\!!!!!Вебинары\2018\03_март\заставка грант без фона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67736" y="1975942"/>
            <a:ext cx="3648047" cy="122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59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056" y="1471885"/>
            <a:ext cx="16705856" cy="1157421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err="1"/>
              <a:t>онтолингвистический</a:t>
            </a:r>
            <a:r>
              <a:rPr lang="ru-RU" sz="3600" b="1" dirty="0"/>
              <a:t> подход и «</a:t>
            </a:r>
            <a:r>
              <a:rPr lang="ru-RU" sz="3600" dirty="0" err="1">
                <a:solidFill>
                  <a:srgbClr val="C00000"/>
                </a:solidFill>
              </a:rPr>
              <a:t>Heritage</a:t>
            </a:r>
            <a:r>
              <a:rPr lang="ru-RU" sz="3600" dirty="0">
                <a:solidFill>
                  <a:srgbClr val="C00000"/>
                </a:solidFill>
              </a:rPr>
              <a:t> </a:t>
            </a:r>
            <a:r>
              <a:rPr lang="ru-RU" sz="3600" dirty="0" err="1">
                <a:solidFill>
                  <a:srgbClr val="C00000"/>
                </a:solidFill>
              </a:rPr>
              <a:t>Language</a:t>
            </a:r>
            <a:r>
              <a:rPr lang="ru-RU" sz="3600" dirty="0">
                <a:solidFill>
                  <a:srgbClr val="C00000"/>
                </a:solidFill>
              </a:rPr>
              <a:t>» (наследный язык)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000" y="2629307"/>
            <a:ext cx="17569952" cy="6259403"/>
          </a:xfrm>
        </p:spPr>
        <p:txBody>
          <a:bodyPr>
            <a:normAutofit fontScale="92500" lnSpcReduction="20000"/>
          </a:bodyPr>
          <a:lstStyle/>
          <a:p>
            <a:pPr indent="457200" algn="just">
              <a:lnSpc>
                <a:spcPct val="120000"/>
              </a:lnSpc>
            </a:pPr>
            <a:r>
              <a:rPr lang="ru-RU" b="0" dirty="0"/>
              <a:t>Различие методик РКИ и </a:t>
            </a:r>
            <a:r>
              <a:rPr lang="ru-RU" b="0" i="1" dirty="0" err="1"/>
              <a:t>Heritage</a:t>
            </a:r>
            <a:r>
              <a:rPr lang="ru-RU" b="0" i="1" dirty="0"/>
              <a:t> </a:t>
            </a:r>
            <a:r>
              <a:rPr lang="ru-RU" b="0" i="1" dirty="0" err="1"/>
              <a:t>Language</a:t>
            </a:r>
            <a:r>
              <a:rPr lang="ru-RU" b="0" dirty="0"/>
              <a:t>   в том, что наследный язык предполагает применение методики, выравнивающей достаточно узкий и отчасти </a:t>
            </a:r>
            <a:r>
              <a:rPr lang="ru-RU" b="0" dirty="0" err="1"/>
              <a:t>маргинализированный</a:t>
            </a:r>
            <a:r>
              <a:rPr lang="ru-RU" b="0" dirty="0"/>
              <a:t> язык человека, как правило, не читающего и не пишущего на данном языке. </a:t>
            </a:r>
            <a:endParaRPr lang="ru-RU" b="0" dirty="0" smtClean="0"/>
          </a:p>
          <a:p>
            <a:pPr indent="457200" algn="just">
              <a:lnSpc>
                <a:spcPct val="120000"/>
              </a:lnSpc>
            </a:pPr>
            <a:r>
              <a:rPr lang="ru-RU" b="0" dirty="0" err="1" smtClean="0"/>
              <a:t>Heritage</a:t>
            </a:r>
            <a:r>
              <a:rPr lang="ru-RU" b="0" dirty="0" smtClean="0"/>
              <a:t> </a:t>
            </a:r>
            <a:r>
              <a:rPr lang="ru-RU" b="0" dirty="0" err="1"/>
              <a:t>Language</a:t>
            </a:r>
            <a:r>
              <a:rPr lang="ru-RU" b="0" dirty="0"/>
              <a:t> обозначает любой язык, который ребенок слышал или на котором говорил в детстве, однако уровни его языковой и речевой компетенций существенно отличаются от сверстников-носителей языка и сформированы только фрагментарно. </a:t>
            </a:r>
          </a:p>
          <a:p>
            <a:pPr indent="457200" algn="just">
              <a:lnSpc>
                <a:spcPct val="120000"/>
              </a:lnSpc>
            </a:pPr>
            <a:r>
              <a:rPr lang="ru-RU" b="0" dirty="0"/>
              <a:t>У представителей </a:t>
            </a:r>
            <a:r>
              <a:rPr lang="ru-RU" b="0" i="1" dirty="0" err="1"/>
              <a:t>Heritage</a:t>
            </a:r>
            <a:r>
              <a:rPr lang="ru-RU" b="0" i="1" dirty="0"/>
              <a:t> </a:t>
            </a:r>
            <a:r>
              <a:rPr lang="ru-RU" b="0" i="1" dirty="0" err="1"/>
              <a:t>Language</a:t>
            </a:r>
            <a:r>
              <a:rPr lang="ru-RU" b="0" dirty="0"/>
              <a:t>  «наследный» язык существует в предельно бытовом варианте, коммуникативная компетенция потребует специальной работы по ее формированию (методика РКИ).</a:t>
            </a:r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92960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5048" y="1399878"/>
            <a:ext cx="16455652" cy="100811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</a:rPr>
              <a:t>Зачем нужны разные языки в детстве?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1072" y="2624014"/>
            <a:ext cx="17278267" cy="6192688"/>
          </a:xfrm>
        </p:spPr>
        <p:txBody>
          <a:bodyPr>
            <a:normAutofit fontScale="92500"/>
          </a:bodyPr>
          <a:lstStyle/>
          <a:p>
            <a:pPr indent="457200">
              <a:lnSpc>
                <a:spcPct val="110000"/>
              </a:lnSpc>
              <a:buNone/>
            </a:pPr>
            <a:r>
              <a:rPr lang="ru-RU" b="0" dirty="0"/>
              <a:t>В изучении нескольких языков с детства </a:t>
            </a:r>
            <a:r>
              <a:rPr lang="ru-RU" b="0" dirty="0" smtClean="0"/>
              <a:t>видят </a:t>
            </a:r>
            <a:r>
              <a:rPr lang="ru-RU" b="0" dirty="0"/>
              <a:t>универсальное средство становления когнитивного развития </a:t>
            </a:r>
            <a:r>
              <a:rPr lang="ru-RU" b="0" dirty="0" smtClean="0"/>
              <a:t>ребенка.</a:t>
            </a:r>
          </a:p>
          <a:p>
            <a:pPr indent="457200">
              <a:lnSpc>
                <a:spcPct val="110000"/>
              </a:lnSpc>
              <a:buNone/>
            </a:pPr>
            <a:r>
              <a:rPr lang="ru-RU" b="0" dirty="0" smtClean="0"/>
              <a:t>Считается, </a:t>
            </a:r>
            <a:r>
              <a:rPr lang="ru-RU" b="0" dirty="0"/>
              <a:t>что изучать следует редкие, малоиспользуемые языки, что даст толчок интеллектуальному совершенствованию и конкурентные преимущества в будущем. </a:t>
            </a:r>
          </a:p>
          <a:p>
            <a:pPr indent="457200">
              <a:lnSpc>
                <a:spcPct val="110000"/>
              </a:lnSpc>
              <a:buNone/>
            </a:pPr>
            <a:r>
              <a:rPr lang="ru-RU" b="0" dirty="0"/>
              <a:t>Если еще 20-30 лет назад злободневным казался вопрос о </a:t>
            </a:r>
            <a:r>
              <a:rPr lang="ru-RU" b="0" dirty="0" err="1"/>
              <a:t>полуязычии</a:t>
            </a:r>
            <a:r>
              <a:rPr lang="ru-RU" b="0" dirty="0"/>
              <a:t>, то сегодня он больше не встает: принято говорить о соотношении уровней владения первым и вторым языками, о различных умениях на каждом из них. </a:t>
            </a:r>
          </a:p>
          <a:p>
            <a:pPr indent="457200">
              <a:lnSpc>
                <a:spcPct val="110000"/>
              </a:lnSpc>
              <a:buNone/>
            </a:pPr>
            <a:r>
              <a:rPr lang="ru-RU" b="0" dirty="0"/>
              <a:t>Двуязычное образование все больше персонализировано и соотносится с типом личности обучающегося.</a:t>
            </a:r>
          </a:p>
        </p:txBody>
      </p:sp>
    </p:spTree>
    <p:extLst>
      <p:ext uri="{BB962C8B-B14F-4D97-AF65-F5344CB8AC3E}">
        <p14:creationId xmlns:p14="http://schemas.microsoft.com/office/powerpoint/2010/main" val="1452641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215008" y="1543895"/>
            <a:ext cx="17714218" cy="1440160"/>
          </a:xfrm>
        </p:spPr>
        <p:txBody>
          <a:bodyPr>
            <a:noAutofit/>
          </a:bodyPr>
          <a:lstStyle/>
          <a:p>
            <a:pPr algn="r" eaLnBrk="1"/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ru-RU" altLang="ru-RU" sz="2800" dirty="0">
                <a:solidFill>
                  <a:schemeClr val="tx1"/>
                </a:solidFill>
                <a:latin typeface="+mn-lt"/>
              </a:rPr>
              <a:t/>
            </a:r>
            <a:br>
              <a:rPr lang="ru-RU" altLang="ru-RU" sz="2800" dirty="0">
                <a:solidFill>
                  <a:schemeClr val="tx1"/>
                </a:solidFill>
                <a:latin typeface="+mn-lt"/>
              </a:rPr>
            </a:br>
            <a:endParaRPr lang="ru-RU" altLang="ru-RU" sz="28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хема 3">
            <a:extLst/>
          </p:cNvPr>
          <p:cNvGraphicFramePr/>
          <p:nvPr>
            <p:extLst>
              <p:ext uri="{D42A27DB-BD31-4B8C-83A1-F6EECF244321}">
                <p14:modId xmlns:p14="http://schemas.microsoft.com/office/powerpoint/2010/main" val="2863054506"/>
              </p:ext>
            </p:extLst>
          </p:nvPr>
        </p:nvGraphicFramePr>
        <p:xfrm>
          <a:off x="1035422" y="3344094"/>
          <a:ext cx="1631749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1032" y="1543895"/>
            <a:ext cx="174981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Сегодня мы готовим учащихся к рабочим местам, которые еще не существуют, технологиям, которые еще не изобретены для того, чтобы решать проблемы, о существовании которых мы еще не знаем. </a:t>
            </a:r>
          </a:p>
          <a:p>
            <a:pPr algn="r"/>
            <a:r>
              <a:rPr lang="ru-RU" sz="2800" i="1" dirty="0"/>
              <a:t>Ричард </a:t>
            </a:r>
            <a:r>
              <a:rPr lang="ru-RU" sz="2800" i="1" dirty="0" err="1"/>
              <a:t>Райли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1401051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0" y="1399878"/>
            <a:ext cx="15973872" cy="1265630"/>
          </a:xfrm>
        </p:spPr>
        <p:txBody>
          <a:bodyPr>
            <a:normAutofit fontScale="90000"/>
          </a:bodyPr>
          <a:lstStyle/>
          <a:p>
            <a:pPr algn="ctr" eaLnBrk="1"/>
            <a:r>
              <a:rPr lang="ru-RU" altLang="ru-RU" sz="4400" dirty="0">
                <a:solidFill>
                  <a:srgbClr val="C00000"/>
                </a:solidFill>
              </a:rPr>
              <a:t>Почему язык – </a:t>
            </a:r>
            <a:br>
              <a:rPr lang="ru-RU" altLang="ru-RU" sz="4400" dirty="0">
                <a:solidFill>
                  <a:srgbClr val="C00000"/>
                </a:solidFill>
              </a:rPr>
            </a:br>
            <a:r>
              <a:rPr lang="ru-RU" altLang="ru-RU" sz="4400" dirty="0">
                <a:solidFill>
                  <a:srgbClr val="C00000"/>
                </a:solidFill>
              </a:rPr>
              <a:t>двигатель интеллектуальных процессов?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719064" y="2629307"/>
            <a:ext cx="16777864" cy="6259403"/>
          </a:xfrm>
        </p:spPr>
        <p:txBody>
          <a:bodyPr/>
          <a:lstStyle/>
          <a:p>
            <a:pPr marL="716082" indent="-571500" algn="just">
              <a:lnSpc>
                <a:spcPct val="150000"/>
              </a:lnSpc>
              <a:buSzPct val="45000"/>
              <a:buFont typeface="Wingdings" panose="05000000000000000000" pitchFamily="2" charset="2"/>
              <a:buChar char="Ø"/>
              <a:tabLst>
                <a:tab pos="969555" algn="l"/>
                <a:tab pos="1939111" algn="l"/>
                <a:tab pos="2908666" algn="l"/>
                <a:tab pos="3878222" algn="l"/>
                <a:tab pos="4847777" algn="l"/>
                <a:tab pos="5817333" algn="l"/>
                <a:tab pos="6786888" algn="l"/>
                <a:tab pos="7756444" algn="l"/>
                <a:tab pos="8725999" algn="l"/>
                <a:tab pos="9695555" algn="l"/>
              </a:tabLst>
            </a:pPr>
            <a:r>
              <a:rPr lang="ru-RU" altLang="ru-RU" b="0" dirty="0"/>
              <a:t>Теория когнитивного </a:t>
            </a:r>
            <a:r>
              <a:rPr lang="ru-RU" altLang="ru-RU" b="0" dirty="0" smtClean="0"/>
              <a:t>развития (</a:t>
            </a:r>
            <a:r>
              <a:rPr lang="ru-RU" altLang="ru-RU" b="0" dirty="0" err="1" smtClean="0"/>
              <a:t>cognitive</a:t>
            </a:r>
            <a:r>
              <a:rPr lang="ru-RU" altLang="ru-RU" b="0" dirty="0" smtClean="0"/>
              <a:t> </a:t>
            </a:r>
            <a:r>
              <a:rPr lang="ru-RU" altLang="ru-RU" b="0" dirty="0" err="1"/>
              <a:t>development</a:t>
            </a:r>
            <a:r>
              <a:rPr lang="ru-RU" altLang="ru-RU" b="0" dirty="0"/>
              <a:t>)  Жана Пиаже основана на  понимании процессов познания ведущими в  развитии ребёнка и  становлении его личности.  </a:t>
            </a:r>
          </a:p>
          <a:p>
            <a:pPr marL="716082" indent="-571500" algn="just">
              <a:lnSpc>
                <a:spcPct val="150000"/>
              </a:lnSpc>
              <a:buSzPct val="45000"/>
              <a:buFont typeface="Wingdings" panose="05000000000000000000" pitchFamily="2" charset="2"/>
              <a:buChar char="Ø"/>
              <a:tabLst>
                <a:tab pos="969555" algn="l"/>
                <a:tab pos="1939111" algn="l"/>
                <a:tab pos="2908666" algn="l"/>
                <a:tab pos="3878222" algn="l"/>
                <a:tab pos="4847777" algn="l"/>
                <a:tab pos="5817333" algn="l"/>
                <a:tab pos="6786888" algn="l"/>
                <a:tab pos="7756444" algn="l"/>
                <a:tab pos="8725999" algn="l"/>
                <a:tab pos="9695555" algn="l"/>
              </a:tabLst>
            </a:pPr>
            <a:r>
              <a:rPr lang="ru-RU" altLang="ru-RU" b="0" dirty="0"/>
              <a:t>Языковое развитие влияет на интеллектуальное развитие ребёнка и тесно с ним  взаимосвязано, а родной (</a:t>
            </a:r>
            <a:r>
              <a:rPr lang="ru-RU" altLang="ru-RU" b="0" dirty="0" smtClean="0"/>
              <a:t>первый) </a:t>
            </a:r>
            <a:r>
              <a:rPr lang="ru-RU" altLang="ru-RU" b="0" dirty="0"/>
              <a:t>язык обеспечивает «запуск» познавательных механизмов.</a:t>
            </a:r>
          </a:p>
          <a:p>
            <a:pPr marL="578331" indent="-433749">
              <a:tabLst>
                <a:tab pos="969555" algn="l"/>
                <a:tab pos="1939111" algn="l"/>
                <a:tab pos="2908666" algn="l"/>
                <a:tab pos="3878222" algn="l"/>
                <a:tab pos="4847777" algn="l"/>
                <a:tab pos="5817333" algn="l"/>
                <a:tab pos="6786888" algn="l"/>
                <a:tab pos="7756444" algn="l"/>
                <a:tab pos="8725999" algn="l"/>
                <a:tab pos="9695555" algn="l"/>
              </a:tabLst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90343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19064" y="1687910"/>
            <a:ext cx="16777864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5300" dirty="0" smtClean="0">
                <a:solidFill>
                  <a:srgbClr val="C00000"/>
                </a:solidFill>
              </a:rPr>
              <a:t>Методика </a:t>
            </a:r>
            <a:r>
              <a:rPr lang="ru-RU" altLang="ru-RU" sz="5300" dirty="0">
                <a:solidFill>
                  <a:srgbClr val="C00000"/>
                </a:solidFill>
              </a:rPr>
              <a:t>русского языка как неродного 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024" y="3416102"/>
            <a:ext cx="16705856" cy="5472608"/>
          </a:xfrm>
        </p:spPr>
        <p:txBody>
          <a:bodyPr>
            <a:normAutofit/>
          </a:bodyPr>
          <a:lstStyle/>
          <a:p>
            <a:r>
              <a:rPr lang="ru-RU" altLang="ru-RU" b="0" dirty="0"/>
              <a:t>это обучение </a:t>
            </a:r>
            <a:r>
              <a:rPr lang="ru-RU" altLang="ru-RU" b="0" dirty="0" err="1"/>
              <a:t>инофона</a:t>
            </a:r>
            <a:r>
              <a:rPr lang="ru-RU" altLang="ru-RU" b="0" dirty="0"/>
              <a:t> (чаще всего ребёнка-билингва), сформировавшегося  под частичным  влиянием русской языковой среды, в контексте радио- и телепередач на русском языке, звучащей живой речи («язык соседей, знакомых» и пр.). </a:t>
            </a:r>
          </a:p>
          <a:p>
            <a:r>
              <a:rPr lang="ru-RU" altLang="ru-RU" b="0" dirty="0">
                <a:solidFill>
                  <a:schemeClr val="tx2"/>
                </a:solidFill>
              </a:rPr>
              <a:t>Главное условие – получение образования на русском языке </a:t>
            </a:r>
            <a:r>
              <a:rPr lang="ru-RU" altLang="ru-RU" b="0" dirty="0"/>
              <a:t>(в том числе, и частично на русском языке), включение языка в когнитивную сферу в целях познания. </a:t>
            </a:r>
          </a:p>
        </p:txBody>
      </p:sp>
    </p:spTree>
    <p:extLst>
      <p:ext uri="{BB962C8B-B14F-4D97-AF65-F5344CB8AC3E}">
        <p14:creationId xmlns:p14="http://schemas.microsoft.com/office/powerpoint/2010/main" val="4278461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647056" y="1543894"/>
            <a:ext cx="1598577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600" b="1" dirty="0"/>
              <a:t>«Взрослый» модуль в РКИ – это </a:t>
            </a:r>
            <a:r>
              <a:rPr lang="ru-RU" altLang="ru-RU" sz="3600" b="1" dirty="0" err="1"/>
              <a:t>деятельностный</a:t>
            </a:r>
            <a:r>
              <a:rPr lang="ru-RU" altLang="ru-RU" sz="3600" b="1" dirty="0"/>
              <a:t> подход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647056" y="2912045"/>
            <a:ext cx="16489832" cy="5904657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50000"/>
              </a:lnSpc>
            </a:pPr>
            <a:r>
              <a:rPr lang="ru-RU" altLang="ru-RU" sz="3200" b="0" dirty="0"/>
              <a:t>В отличие от систематичного, </a:t>
            </a:r>
            <a:r>
              <a:rPr lang="ru-RU" altLang="ru-RU" sz="3200" b="0" dirty="0" err="1"/>
              <a:t>когнитивно</a:t>
            </a:r>
            <a:r>
              <a:rPr lang="ru-RU" altLang="ru-RU" sz="3200" b="0" dirty="0"/>
              <a:t>-коммуникативного, личностно-ориентированного, </a:t>
            </a:r>
            <a:r>
              <a:rPr lang="ru-RU" altLang="ru-RU" sz="3200" b="0" dirty="0" err="1"/>
              <a:t>компетентностного</a:t>
            </a:r>
            <a:r>
              <a:rPr lang="ru-RU" altLang="ru-RU" sz="3200" b="0" dirty="0"/>
              <a:t> и других подходов, </a:t>
            </a:r>
            <a:r>
              <a:rPr lang="ru-RU" altLang="ru-RU" sz="3200" b="0" dirty="0" err="1"/>
              <a:t>деятельностный</a:t>
            </a:r>
            <a:r>
              <a:rPr lang="ru-RU" altLang="ru-RU" sz="3200" b="0" dirty="0"/>
              <a:t> ставит </a:t>
            </a:r>
            <a:r>
              <a:rPr lang="ru-RU" altLang="ru-RU" sz="3200" b="0" dirty="0">
                <a:solidFill>
                  <a:srgbClr val="C00000"/>
                </a:solidFill>
              </a:rPr>
              <a:t>главным результатом </a:t>
            </a:r>
            <a:r>
              <a:rPr lang="ru-RU" altLang="ru-RU" sz="3200" b="0" dirty="0"/>
              <a:t>формирование различных видов речевой деятельности. </a:t>
            </a:r>
          </a:p>
          <a:p>
            <a:pPr indent="457200" algn="just">
              <a:lnSpc>
                <a:spcPct val="150000"/>
              </a:lnSpc>
            </a:pPr>
            <a:r>
              <a:rPr lang="ru-RU" altLang="ru-RU" sz="3200" b="0" dirty="0"/>
              <a:t>В центре внимания </a:t>
            </a:r>
            <a:r>
              <a:rPr lang="ru-RU" altLang="ru-RU" sz="3200" b="0" dirty="0" smtClean="0"/>
              <a:t>- механизмы</a:t>
            </a:r>
            <a:r>
              <a:rPr lang="ru-RU" altLang="ru-RU" sz="3200" b="0" dirty="0"/>
              <a:t>, обеспечивающие процесс формирования и развития </a:t>
            </a:r>
            <a:r>
              <a:rPr lang="ru-RU" altLang="ru-RU" sz="3200" b="0" dirty="0">
                <a:solidFill>
                  <a:srgbClr val="C00000"/>
                </a:solidFill>
              </a:rPr>
              <a:t>социокультурных навыков </a:t>
            </a:r>
            <a:r>
              <a:rPr lang="ru-RU" altLang="ru-RU" sz="3200" b="0" dirty="0"/>
              <a:t>с последующей реализацией их в процессе коммуникации, т. е. «процесс передачи речемыслительных высказываний от одного участника к другому в результате первичной </a:t>
            </a:r>
            <a:r>
              <a:rPr lang="ru-RU" altLang="ru-RU" sz="3200" b="0" dirty="0" err="1"/>
              <a:t>коммуникатиной</a:t>
            </a:r>
            <a:r>
              <a:rPr lang="ru-RU" altLang="ru-RU" sz="3200" b="0" dirty="0"/>
              <a:t> деятельности (продуцирование речи) и вторичной </a:t>
            </a:r>
            <a:r>
              <a:rPr lang="ru-RU" altLang="ru-RU" sz="3200" b="0" dirty="0" err="1"/>
              <a:t>коммуникатиной</a:t>
            </a:r>
            <a:r>
              <a:rPr lang="ru-RU" altLang="ru-RU" sz="3200" b="0" dirty="0"/>
              <a:t> деятельности (восприятие речи)».</a:t>
            </a:r>
          </a:p>
        </p:txBody>
      </p:sp>
    </p:spTree>
    <p:extLst>
      <p:ext uri="{BB962C8B-B14F-4D97-AF65-F5344CB8AC3E}">
        <p14:creationId xmlns:p14="http://schemas.microsoft.com/office/powerpoint/2010/main" val="1114889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3"/>
          <p:cNvGrpSpPr>
            <a:grpSpLocks/>
          </p:cNvGrpSpPr>
          <p:nvPr/>
        </p:nvGrpSpPr>
        <p:grpSpPr bwMode="auto">
          <a:xfrm>
            <a:off x="19050" y="2383"/>
            <a:ext cx="18151476" cy="10293351"/>
            <a:chOff x="6" y="1"/>
            <a:chExt cx="5717" cy="4322"/>
          </a:xfrm>
        </p:grpSpPr>
        <p:sp>
          <p:nvSpPr>
            <p:cNvPr id="4103" name="Rectangle 4"/>
            <p:cNvSpPr>
              <a:spLocks noChangeArrowheads="1"/>
            </p:cNvSpPr>
            <p:nvPr/>
          </p:nvSpPr>
          <p:spPr bwMode="auto">
            <a:xfrm>
              <a:off x="6" y="1"/>
              <a:ext cx="5717" cy="4322"/>
            </a:xfrm>
            <a:prstGeom prst="rect">
              <a:avLst/>
            </a:prstGeom>
            <a:noFill/>
            <a:ln w="190500">
              <a:solidFill>
                <a:srgbClr val="558EC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104" name="Rectangle 5"/>
            <p:cNvSpPr>
              <a:spLocks noChangeArrowheads="1"/>
            </p:cNvSpPr>
            <p:nvPr/>
          </p:nvSpPr>
          <p:spPr bwMode="auto">
            <a:xfrm>
              <a:off x="177" y="182"/>
              <a:ext cx="5375" cy="3960"/>
            </a:xfrm>
            <a:prstGeom prst="rect">
              <a:avLst/>
            </a:prstGeom>
            <a:noFill/>
            <a:ln w="57150">
              <a:solidFill>
                <a:srgbClr val="558EC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82" name="Group 166"/>
          <p:cNvGrpSpPr>
            <a:grpSpLocks/>
          </p:cNvGrpSpPr>
          <p:nvPr/>
        </p:nvGrpSpPr>
        <p:grpSpPr bwMode="auto">
          <a:xfrm>
            <a:off x="-321805" y="341947"/>
            <a:ext cx="18931609" cy="11214029"/>
            <a:chOff x="301" y="270"/>
            <a:chExt cx="5168" cy="2545"/>
          </a:xfrm>
        </p:grpSpPr>
        <p:sp>
          <p:nvSpPr>
            <p:cNvPr id="84" name="Oval 119"/>
            <p:cNvSpPr>
              <a:spLocks noChangeArrowheads="1"/>
            </p:cNvSpPr>
            <p:nvPr/>
          </p:nvSpPr>
          <p:spPr bwMode="auto">
            <a:xfrm>
              <a:off x="4138" y="475"/>
              <a:ext cx="1260" cy="969"/>
            </a:xfrm>
            <a:prstGeom prst="ellipse">
              <a:avLst/>
            </a:prstGeom>
            <a:solidFill>
              <a:srgbClr val="5BFFD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ru-RU" b="0" dirty="0">
                  <a:cs typeface="Arial" pitchFamily="34" charset="0"/>
                </a:rPr>
                <a:t>били</a:t>
              </a:r>
            </a:p>
          </p:txBody>
        </p:sp>
        <p:sp>
          <p:nvSpPr>
            <p:cNvPr id="85" name="Oval 113"/>
            <p:cNvSpPr>
              <a:spLocks noChangeArrowheads="1"/>
            </p:cNvSpPr>
            <p:nvPr/>
          </p:nvSpPr>
          <p:spPr bwMode="auto">
            <a:xfrm>
              <a:off x="4209" y="1407"/>
              <a:ext cx="1260" cy="1009"/>
            </a:xfrm>
            <a:prstGeom prst="ellipse">
              <a:avLst/>
            </a:prstGeom>
            <a:solidFill>
              <a:srgbClr val="FFB21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88" name="Oval 116"/>
            <p:cNvSpPr>
              <a:spLocks noChangeArrowheads="1"/>
            </p:cNvSpPr>
            <p:nvPr/>
          </p:nvSpPr>
          <p:spPr bwMode="auto">
            <a:xfrm>
              <a:off x="3198" y="325"/>
              <a:ext cx="1260" cy="837"/>
            </a:xfrm>
            <a:prstGeom prst="ellipse">
              <a:avLst/>
            </a:prstGeom>
            <a:solidFill>
              <a:srgbClr val="97BA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89" name="Oval 89"/>
            <p:cNvSpPr>
              <a:spLocks noChangeArrowheads="1"/>
            </p:cNvSpPr>
            <p:nvPr/>
          </p:nvSpPr>
          <p:spPr bwMode="auto">
            <a:xfrm>
              <a:off x="2221" y="270"/>
              <a:ext cx="1260" cy="1009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92" name="Oval 89"/>
            <p:cNvSpPr>
              <a:spLocks noChangeArrowheads="1"/>
            </p:cNvSpPr>
            <p:nvPr/>
          </p:nvSpPr>
          <p:spPr bwMode="auto">
            <a:xfrm>
              <a:off x="301" y="1249"/>
              <a:ext cx="1260" cy="1009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93" name="Oval 84"/>
            <p:cNvSpPr>
              <a:spLocks noChangeArrowheads="1"/>
            </p:cNvSpPr>
            <p:nvPr/>
          </p:nvSpPr>
          <p:spPr bwMode="auto">
            <a:xfrm>
              <a:off x="1202" y="335"/>
              <a:ext cx="1260" cy="1009"/>
            </a:xfrm>
            <a:prstGeom prst="ellipse">
              <a:avLst/>
            </a:prstGeom>
            <a:solidFill>
              <a:srgbClr val="65FF65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95" name="Oval 88"/>
            <p:cNvSpPr>
              <a:spLocks noChangeArrowheads="1"/>
            </p:cNvSpPr>
            <p:nvPr/>
          </p:nvSpPr>
          <p:spPr bwMode="auto">
            <a:xfrm>
              <a:off x="1256" y="1779"/>
              <a:ext cx="1260" cy="761"/>
            </a:xfrm>
            <a:prstGeom prst="ellipse">
              <a:avLst/>
            </a:prstGeom>
            <a:solidFill>
              <a:srgbClr val="FFD6C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96" name="Oval 116"/>
            <p:cNvSpPr>
              <a:spLocks noChangeArrowheads="1"/>
            </p:cNvSpPr>
            <p:nvPr/>
          </p:nvSpPr>
          <p:spPr bwMode="auto">
            <a:xfrm>
              <a:off x="1257" y="1026"/>
              <a:ext cx="1260" cy="1009"/>
            </a:xfrm>
            <a:prstGeom prst="ellipse">
              <a:avLst/>
            </a:prstGeom>
            <a:solidFill>
              <a:srgbClr val="97BA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97" name="Oval 89"/>
            <p:cNvSpPr>
              <a:spLocks noChangeArrowheads="1"/>
            </p:cNvSpPr>
            <p:nvPr/>
          </p:nvSpPr>
          <p:spPr bwMode="auto">
            <a:xfrm>
              <a:off x="3145" y="1698"/>
              <a:ext cx="1260" cy="817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98" name="Oval 84"/>
            <p:cNvSpPr>
              <a:spLocks noChangeArrowheads="1"/>
            </p:cNvSpPr>
            <p:nvPr/>
          </p:nvSpPr>
          <p:spPr bwMode="auto">
            <a:xfrm>
              <a:off x="3128" y="1036"/>
              <a:ext cx="1260" cy="969"/>
            </a:xfrm>
            <a:prstGeom prst="ellipse">
              <a:avLst/>
            </a:prstGeom>
            <a:solidFill>
              <a:srgbClr val="65FF65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101" name="Oval 86"/>
            <p:cNvSpPr>
              <a:spLocks noChangeArrowheads="1"/>
            </p:cNvSpPr>
            <p:nvPr/>
          </p:nvSpPr>
          <p:spPr bwMode="auto">
            <a:xfrm>
              <a:off x="2255" y="907"/>
              <a:ext cx="1260" cy="776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102" name="Text Box 87"/>
            <p:cNvSpPr txBox="1">
              <a:spLocks noChangeArrowheads="1"/>
            </p:cNvSpPr>
            <p:nvPr/>
          </p:nvSpPr>
          <p:spPr bwMode="auto">
            <a:xfrm>
              <a:off x="1335" y="1984"/>
              <a:ext cx="1044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11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dirty="0">
                  <a:cs typeface="Arial" pitchFamily="34" charset="0"/>
                </a:rPr>
                <a:t>Метод </a:t>
              </a:r>
            </a:p>
            <a:p>
              <a:pPr algn="ctr"/>
              <a:r>
                <a:rPr lang="ru-RU" dirty="0">
                  <a:cs typeface="Arial" pitchFamily="34" charset="0"/>
                </a:rPr>
                <a:t>проектов</a:t>
              </a:r>
            </a:p>
          </p:txBody>
        </p:sp>
        <p:sp>
          <p:nvSpPr>
            <p:cNvPr id="103" name="Text Box 87"/>
            <p:cNvSpPr txBox="1">
              <a:spLocks noChangeArrowheads="1"/>
            </p:cNvSpPr>
            <p:nvPr/>
          </p:nvSpPr>
          <p:spPr bwMode="auto">
            <a:xfrm>
              <a:off x="351" y="1504"/>
              <a:ext cx="1044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11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solidFill>
                    <a:srgbClr val="EE6000"/>
                  </a:solidFill>
                  <a:cs typeface="Arial" pitchFamily="34" charset="0"/>
                </a:rPr>
                <a:t>Система                       В.В. Давыдова–Д.Б. Эльконина</a:t>
              </a:r>
            </a:p>
          </p:txBody>
        </p:sp>
        <p:sp>
          <p:nvSpPr>
            <p:cNvPr id="104" name="Text Box 87"/>
            <p:cNvSpPr txBox="1">
              <a:spLocks noChangeArrowheads="1"/>
            </p:cNvSpPr>
            <p:nvPr/>
          </p:nvSpPr>
          <p:spPr bwMode="auto">
            <a:xfrm>
              <a:off x="2363" y="524"/>
              <a:ext cx="1044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9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cs typeface="Arial" pitchFamily="34" charset="0"/>
                </a:rPr>
                <a:t>Проблемное</a:t>
              </a:r>
              <a:r>
                <a:rPr lang="ru-RU" dirty="0">
                  <a:cs typeface="Arial" pitchFamily="34" charset="0"/>
                </a:rPr>
                <a:t> обучение</a:t>
              </a:r>
            </a:p>
          </p:txBody>
        </p:sp>
        <p:sp>
          <p:nvSpPr>
            <p:cNvPr id="108" name="Text Box 87"/>
            <p:cNvSpPr txBox="1">
              <a:spLocks noChangeArrowheads="1"/>
            </p:cNvSpPr>
            <p:nvPr/>
          </p:nvSpPr>
          <p:spPr bwMode="auto">
            <a:xfrm>
              <a:off x="1395" y="524"/>
              <a:ext cx="1044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11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solidFill>
                    <a:srgbClr val="008000"/>
                  </a:solidFill>
                  <a:cs typeface="Arial" pitchFamily="34" charset="0"/>
                </a:rPr>
                <a:t>«</a:t>
              </a:r>
              <a:r>
                <a:rPr lang="ru-RU" sz="3200" dirty="0">
                  <a:cs typeface="Arial" pitchFamily="34" charset="0"/>
                </a:rPr>
                <a:t>Школа России»</a:t>
              </a:r>
            </a:p>
          </p:txBody>
        </p:sp>
        <p:sp>
          <p:nvSpPr>
            <p:cNvPr id="109" name="Oval 88"/>
            <p:cNvSpPr>
              <a:spLocks noChangeArrowheads="1"/>
            </p:cNvSpPr>
            <p:nvPr/>
          </p:nvSpPr>
          <p:spPr bwMode="auto">
            <a:xfrm>
              <a:off x="302" y="475"/>
              <a:ext cx="1260" cy="1009"/>
            </a:xfrm>
            <a:prstGeom prst="ellipse">
              <a:avLst/>
            </a:prstGeom>
            <a:solidFill>
              <a:srgbClr val="FFD6C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>
                <a:cs typeface="Arial" pitchFamily="34" charset="0"/>
              </a:endParaRPr>
            </a:p>
          </p:txBody>
        </p:sp>
        <p:sp>
          <p:nvSpPr>
            <p:cNvPr id="110" name="Text Box 87"/>
            <p:cNvSpPr txBox="1">
              <a:spLocks noChangeArrowheads="1"/>
            </p:cNvSpPr>
            <p:nvPr/>
          </p:nvSpPr>
          <p:spPr bwMode="auto">
            <a:xfrm>
              <a:off x="431" y="754"/>
              <a:ext cx="1044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11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cs typeface="Arial" pitchFamily="34" charset="0"/>
                </a:rPr>
                <a:t>Система              Л.В. Занкова</a:t>
              </a:r>
            </a:p>
          </p:txBody>
        </p:sp>
        <p:sp>
          <p:nvSpPr>
            <p:cNvPr id="115" name="Text Box 87"/>
            <p:cNvSpPr txBox="1">
              <a:spLocks noChangeArrowheads="1"/>
            </p:cNvSpPr>
            <p:nvPr/>
          </p:nvSpPr>
          <p:spPr bwMode="auto">
            <a:xfrm>
              <a:off x="4285" y="754"/>
              <a:ext cx="1044" cy="2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9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dirty="0">
                  <a:solidFill>
                    <a:srgbClr val="CC0000"/>
                  </a:solidFill>
                  <a:cs typeface="Arial" pitchFamily="34" charset="0"/>
                </a:rPr>
                <a:t>Диалог культур</a:t>
              </a: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endParaRPr lang="ru-RU" dirty="0">
                <a:solidFill>
                  <a:srgbClr val="CC0000"/>
                </a:solidFill>
                <a:cs typeface="Arial" pitchFamily="34" charset="0"/>
              </a:endParaRPr>
            </a:p>
            <a:p>
              <a:pPr algn="ctr"/>
              <a:r>
                <a:rPr lang="ru-RU" dirty="0" err="1">
                  <a:solidFill>
                    <a:srgbClr val="CC0000"/>
                  </a:solidFill>
                  <a:cs typeface="Arial" pitchFamily="34" charset="0"/>
                </a:rPr>
                <a:t>Билингвальное</a:t>
              </a:r>
              <a:r>
                <a:rPr lang="ru-RU" dirty="0">
                  <a:solidFill>
                    <a:srgbClr val="CC0000"/>
                  </a:solidFill>
                  <a:cs typeface="Arial" pitchFamily="34" charset="0"/>
                </a:rPr>
                <a:t> образование</a:t>
              </a:r>
            </a:p>
          </p:txBody>
        </p:sp>
        <p:sp>
          <p:nvSpPr>
            <p:cNvPr id="117" name="Text Box 87"/>
            <p:cNvSpPr txBox="1">
              <a:spLocks noChangeArrowheads="1"/>
            </p:cNvSpPr>
            <p:nvPr/>
          </p:nvSpPr>
          <p:spPr bwMode="auto">
            <a:xfrm>
              <a:off x="2343" y="1070"/>
              <a:ext cx="1044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3200" dirty="0">
                  <a:cs typeface="Arial" pitchFamily="34" charset="0"/>
                </a:rPr>
                <a:t>Метод </a:t>
              </a:r>
            </a:p>
            <a:p>
              <a:pPr algn="ctr"/>
              <a:r>
                <a:rPr lang="ru-RU" sz="3200" dirty="0">
                  <a:cs typeface="Arial" pitchFamily="34" charset="0"/>
                </a:rPr>
                <a:t>проектов</a:t>
              </a:r>
            </a:p>
          </p:txBody>
        </p:sp>
        <p:sp>
          <p:nvSpPr>
            <p:cNvPr id="118" name="Text Box 87"/>
            <p:cNvSpPr txBox="1">
              <a:spLocks noChangeArrowheads="1"/>
            </p:cNvSpPr>
            <p:nvPr/>
          </p:nvSpPr>
          <p:spPr bwMode="auto">
            <a:xfrm>
              <a:off x="1198" y="1265"/>
              <a:ext cx="1224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1100" dirty="0">
                <a:solidFill>
                  <a:srgbClr val="003399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solidFill>
                    <a:srgbClr val="003399"/>
                  </a:solidFill>
                  <a:cs typeface="Arial" pitchFamily="34" charset="0"/>
                </a:rPr>
                <a:t>Система                        А.С. Макаренко</a:t>
              </a:r>
            </a:p>
          </p:txBody>
        </p:sp>
        <p:sp>
          <p:nvSpPr>
            <p:cNvPr id="119" name="Text Box 87"/>
            <p:cNvSpPr txBox="1">
              <a:spLocks noChangeArrowheads="1"/>
            </p:cNvSpPr>
            <p:nvPr/>
          </p:nvSpPr>
          <p:spPr bwMode="auto">
            <a:xfrm>
              <a:off x="3316" y="569"/>
              <a:ext cx="104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900" dirty="0">
                <a:solidFill>
                  <a:srgbClr val="003399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cs typeface="Arial" pitchFamily="34" charset="0"/>
                </a:rPr>
                <a:t>«Перспектива»</a:t>
              </a:r>
              <a:endParaRPr lang="ru-RU" sz="2900" dirty="0">
                <a:cs typeface="Arial" pitchFamily="34" charset="0"/>
              </a:endParaRPr>
            </a:p>
          </p:txBody>
        </p:sp>
        <p:sp>
          <p:nvSpPr>
            <p:cNvPr id="121" name="Text Box 87"/>
            <p:cNvSpPr txBox="1">
              <a:spLocks noChangeArrowheads="1"/>
            </p:cNvSpPr>
            <p:nvPr/>
          </p:nvSpPr>
          <p:spPr bwMode="auto">
            <a:xfrm>
              <a:off x="4270" y="1685"/>
              <a:ext cx="1044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900" dirty="0">
                <a:solidFill>
                  <a:srgbClr val="01A3A3"/>
                </a:solidFill>
                <a:cs typeface="Arial" pitchFamily="34" charset="0"/>
              </a:endParaRPr>
            </a:p>
          </p:txBody>
        </p:sp>
        <p:sp>
          <p:nvSpPr>
            <p:cNvPr id="122" name="Text Box 87"/>
            <p:cNvSpPr txBox="1">
              <a:spLocks noChangeArrowheads="1"/>
            </p:cNvSpPr>
            <p:nvPr/>
          </p:nvSpPr>
          <p:spPr bwMode="auto">
            <a:xfrm>
              <a:off x="3316" y="2119"/>
              <a:ext cx="1044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dirty="0">
                  <a:cs typeface="Arial" pitchFamily="34" charset="0"/>
                </a:rPr>
                <a:t>Планета</a:t>
              </a:r>
            </a:p>
            <a:p>
              <a:pPr algn="ctr"/>
              <a:r>
                <a:rPr lang="ru-RU" dirty="0">
                  <a:cs typeface="Arial" pitchFamily="34" charset="0"/>
                </a:rPr>
                <a:t>   знаний	</a:t>
              </a:r>
            </a:p>
          </p:txBody>
        </p:sp>
        <p:sp>
          <p:nvSpPr>
            <p:cNvPr id="124" name="Oval 119"/>
            <p:cNvSpPr>
              <a:spLocks noChangeArrowheads="1"/>
            </p:cNvSpPr>
            <p:nvPr/>
          </p:nvSpPr>
          <p:spPr bwMode="auto">
            <a:xfrm>
              <a:off x="2197" y="1525"/>
              <a:ext cx="1411" cy="719"/>
            </a:xfrm>
            <a:prstGeom prst="ellipse">
              <a:avLst/>
            </a:prstGeom>
            <a:solidFill>
              <a:srgbClr val="5BFFD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b="0" dirty="0">
                <a:cs typeface="Arial" pitchFamily="34" charset="0"/>
              </a:endParaRPr>
            </a:p>
          </p:txBody>
        </p:sp>
        <p:sp>
          <p:nvSpPr>
            <p:cNvPr id="125" name="Text Box 87"/>
            <p:cNvSpPr txBox="1">
              <a:spLocks noChangeArrowheads="1"/>
            </p:cNvSpPr>
            <p:nvPr/>
          </p:nvSpPr>
          <p:spPr bwMode="auto">
            <a:xfrm>
              <a:off x="3328" y="1243"/>
              <a:ext cx="1044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900" dirty="0">
                <a:solidFill>
                  <a:srgbClr val="01A3A3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cs typeface="Arial" pitchFamily="34" charset="0"/>
                </a:rPr>
                <a:t>ТРИЗ-технологии</a:t>
              </a:r>
            </a:p>
          </p:txBody>
        </p:sp>
        <p:sp>
          <p:nvSpPr>
            <p:cNvPr id="126" name="Text Box 87"/>
            <p:cNvSpPr txBox="1">
              <a:spLocks noChangeArrowheads="1"/>
            </p:cNvSpPr>
            <p:nvPr/>
          </p:nvSpPr>
          <p:spPr bwMode="auto">
            <a:xfrm>
              <a:off x="2243" y="1724"/>
              <a:ext cx="1365" cy="1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ru-RU" sz="900" dirty="0">
                <a:solidFill>
                  <a:srgbClr val="FF7C80"/>
                </a:solidFill>
                <a:cs typeface="Arial" pitchFamily="34" charset="0"/>
              </a:endParaRPr>
            </a:p>
            <a:p>
              <a:pPr algn="ctr"/>
              <a:r>
                <a:rPr lang="ru-RU" sz="3200" dirty="0">
                  <a:cs typeface="Arial" pitchFamily="34" charset="0"/>
                </a:rPr>
                <a:t>Исследовательский метод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15363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818766" y="1471887"/>
            <a:ext cx="1689418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5700" b="1" i="1" dirty="0">
                <a:solidFill>
                  <a:schemeClr val="accent2"/>
                </a:solidFill>
              </a:rPr>
              <a:t/>
            </a:r>
            <a:br>
              <a:rPr lang="ru-RU" altLang="ru-RU" sz="5700" b="1" i="1" dirty="0">
                <a:solidFill>
                  <a:schemeClr val="accent2"/>
                </a:solidFill>
              </a:rPr>
            </a:br>
            <a:r>
              <a:rPr lang="ru-RU" altLang="ru-RU" sz="5700" b="1" i="1" dirty="0" smtClean="0">
                <a:solidFill>
                  <a:schemeClr val="accent2"/>
                </a:solidFill>
              </a:rPr>
              <a:t/>
            </a:r>
            <a:br>
              <a:rPr lang="ru-RU" altLang="ru-RU" sz="5700" b="1" i="1" dirty="0" smtClean="0">
                <a:solidFill>
                  <a:schemeClr val="accent2"/>
                </a:solidFill>
              </a:rPr>
            </a:br>
            <a:r>
              <a:rPr lang="ru-RU" altLang="ru-RU" sz="5700" b="1" i="1" dirty="0">
                <a:solidFill>
                  <a:schemeClr val="accent2"/>
                </a:solidFill>
              </a:rPr>
              <a:t/>
            </a:r>
            <a:br>
              <a:rPr lang="ru-RU" altLang="ru-RU" sz="5700" b="1" i="1" dirty="0">
                <a:solidFill>
                  <a:schemeClr val="accent2"/>
                </a:solidFill>
              </a:rPr>
            </a:br>
            <a:r>
              <a:rPr lang="ru-RU" altLang="ru-RU" sz="4400" dirty="0" smtClean="0">
                <a:solidFill>
                  <a:srgbClr val="C00000"/>
                </a:solidFill>
              </a:rPr>
              <a:t>современные </a:t>
            </a:r>
            <a:r>
              <a:rPr lang="ru-RU" altLang="ru-RU" sz="4400" dirty="0">
                <a:solidFill>
                  <a:srgbClr val="C00000"/>
                </a:solidFill>
              </a:rPr>
              <a:t>педагогические </a:t>
            </a:r>
            <a:r>
              <a:rPr lang="ru-RU" altLang="ru-RU" sz="4400" dirty="0" smtClean="0">
                <a:solidFill>
                  <a:srgbClr val="C00000"/>
                </a:solidFill>
              </a:rPr>
              <a:t>Технологии</a:t>
            </a:r>
            <a:endParaRPr lang="ru-RU" altLang="ru-RU" sz="4400" dirty="0">
              <a:solidFill>
                <a:srgbClr val="C00000"/>
              </a:solidFill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040" y="2696021"/>
            <a:ext cx="17209912" cy="5976665"/>
          </a:xfrm>
        </p:spPr>
        <p:txBody>
          <a:bodyPr>
            <a:normAutofit fontScale="70000" lnSpcReduction="20000"/>
          </a:bodyPr>
          <a:lstStyle/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Информационные </a:t>
            </a:r>
            <a:r>
              <a:rPr lang="ru-RU" altLang="ru-RU" sz="5000" b="0" dirty="0" smtClean="0"/>
              <a:t>технологии</a:t>
            </a:r>
            <a:endParaRPr lang="ru-RU" altLang="ru-RU" sz="5000" b="0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Адаптированная система обучения (АСО) – работа в группах и в </a:t>
            </a:r>
            <a:r>
              <a:rPr lang="ru-RU" altLang="ru-RU" sz="5000" b="0" dirty="0" smtClean="0"/>
              <a:t>парах</a:t>
            </a:r>
            <a:endParaRPr lang="ru-RU" altLang="ru-RU" sz="5000" b="0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Проблемно-развивающая </a:t>
            </a:r>
            <a:r>
              <a:rPr lang="ru-RU" altLang="ru-RU" sz="5000" b="0" dirty="0" smtClean="0"/>
              <a:t>технология</a:t>
            </a:r>
            <a:endParaRPr lang="ru-RU" altLang="ru-RU" sz="5000" b="0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Рейтинговая </a:t>
            </a:r>
            <a:r>
              <a:rPr lang="ru-RU" altLang="ru-RU" sz="5000" b="0" dirty="0" smtClean="0"/>
              <a:t>технология</a:t>
            </a:r>
            <a:endParaRPr lang="ru-RU" altLang="ru-RU" sz="5000" b="0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Технология модульного </a:t>
            </a:r>
            <a:r>
              <a:rPr lang="ru-RU" altLang="ru-RU" sz="5000" b="0" dirty="0" smtClean="0"/>
              <a:t>обучения</a:t>
            </a:r>
            <a:endParaRPr lang="ru-RU" altLang="ru-RU" sz="5000" b="0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Технология коллективного способа </a:t>
            </a:r>
            <a:r>
              <a:rPr lang="ru-RU" altLang="ru-RU" sz="5000" b="0" dirty="0" smtClean="0"/>
              <a:t>обучения</a:t>
            </a:r>
            <a:endParaRPr lang="ru-RU" altLang="ru-RU" sz="5000" b="0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5000" b="0" dirty="0"/>
              <a:t>Технология развития критического мышления через чтение и </a:t>
            </a:r>
            <a:r>
              <a:rPr lang="ru-RU" altLang="ru-RU" sz="5000" b="0" dirty="0" smtClean="0"/>
              <a:t>письмо</a:t>
            </a:r>
            <a:endParaRPr lang="ru-RU" altLang="ru-RU" sz="5000" b="0" i="1" dirty="0"/>
          </a:p>
        </p:txBody>
      </p:sp>
    </p:spTree>
    <p:extLst>
      <p:ext uri="{BB962C8B-B14F-4D97-AF65-F5344CB8AC3E}">
        <p14:creationId xmlns:p14="http://schemas.microsoft.com/office/powerpoint/2010/main" val="1846798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9DFB00B-951D-4F9F-BEB3-C4409DAC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56" y="1543894"/>
            <a:ext cx="16201800" cy="88695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400" dirty="0" smtClean="0"/>
              <a:t>СМЕШАННОЕ ОБУЧЕНИЕ</a:t>
            </a:r>
            <a:endParaRPr lang="ru-RU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04EB9A1-48F7-4950-9D54-A12746BC1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032" y="2629307"/>
            <a:ext cx="15723368" cy="5683339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  <a:defRPr/>
            </a:pPr>
            <a:r>
              <a:rPr lang="ru-RU" sz="2700" b="0" dirty="0">
                <a:latin typeface="Arial Black" panose="020B0A04020102020204" pitchFamily="34" charset="0"/>
              </a:rPr>
              <a:t> 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интеграция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методов дистанционного и очного 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образования; 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eaLnBrk="1" hangingPunct="1">
              <a:buFont typeface="Wingdings" panose="05000000000000000000" pitchFamily="2" charset="2"/>
              <a:buChar char="Ø"/>
              <a:defRPr/>
            </a:pP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, позволяющая  развивать внутреннюю мотивацию учащихся и их способность к 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самообразованию; 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eaLnBrk="1" hangingPunct="1">
              <a:buFont typeface="Wingdings" panose="05000000000000000000" pitchFamily="2" charset="2"/>
              <a:buChar char="Ø"/>
              <a:defRPr/>
            </a:pP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онлайн-сервисы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, программы и технические приспособления, разработанные для учебных заведений, делающие модель обучения гибкой.</a:t>
            </a:r>
          </a:p>
          <a:p>
            <a:pPr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95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>
            <a:extLst>
              <a:ext uri="{FF2B5EF4-FFF2-40B4-BE49-F238E27FC236}">
                <a16:creationId xmlns="" xmlns:a16="http://schemas.microsoft.com/office/drawing/2014/main" id="{0587C61F-8B20-44B1-AC72-BF951D61D4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9220" y="500140"/>
            <a:ext cx="11691359" cy="197674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6001"/>
              <a:t/>
            </a:r>
            <a:br>
              <a:rPr lang="ru-RU" altLang="ru-RU" sz="6001"/>
            </a:br>
            <a:r>
              <a:rPr lang="ru-RU" altLang="ru-RU" sz="6001"/>
              <a:t/>
            </a:r>
            <a:br>
              <a:rPr lang="ru-RU" altLang="ru-RU" sz="6001"/>
            </a:br>
            <a:endParaRPr lang="ru-RU" altLang="ru-RU" sz="6001"/>
          </a:p>
        </p:txBody>
      </p:sp>
      <p:sp>
        <p:nvSpPr>
          <p:cNvPr id="13315" name="Rectangle 9">
            <a:extLst>
              <a:ext uri="{FF2B5EF4-FFF2-40B4-BE49-F238E27FC236}">
                <a16:creationId xmlns="" xmlns:a16="http://schemas.microsoft.com/office/drawing/2014/main" id="{B8407DC6-4803-4144-A812-A8BAEC709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3080" y="2629307"/>
            <a:ext cx="15985776" cy="6043379"/>
          </a:xfrm>
        </p:spPr>
        <p:txBody>
          <a:bodyPr>
            <a:normAutofit fontScale="92500"/>
          </a:bodyPr>
          <a:lstStyle/>
          <a:p>
            <a:pPr indent="4572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ru-RU" altLang="ru-RU" sz="3200" b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altLang="ru-RU" sz="32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Blended Learning</a:t>
            </a:r>
            <a:r>
              <a:rPr lang="ru-RU" altLang="ru-RU" sz="32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altLang="ru-RU" sz="3200" b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умение самостоятельно учиться, т.е. способность ученика к саморазвитию и самосовершенствованию.</a:t>
            </a:r>
          </a:p>
          <a:p>
            <a:pPr indent="4572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узком </a:t>
            </a: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значении этот термин можно определить как это </a:t>
            </a:r>
            <a:r>
              <a:rPr lang="ru-RU" altLang="ru-RU" sz="32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концепция</a:t>
            </a: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, в рамках которой студент/школьник получает знания и самостоятельно онлайн, и очно с преподавателем. </a:t>
            </a:r>
            <a:r>
              <a:rPr lang="ru-RU" altLang="ru-RU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Такой </a:t>
            </a: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подход дает </a:t>
            </a:r>
            <a:r>
              <a:rPr lang="ru-RU" altLang="ru-RU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возможность:</a:t>
            </a:r>
          </a:p>
          <a:p>
            <a:pPr marL="457200" indent="4572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контролировать </a:t>
            </a: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время, место, темп и путь изучения </a:t>
            </a:r>
            <a:r>
              <a:rPr lang="ru-RU" altLang="ru-RU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материала;</a:t>
            </a:r>
          </a:p>
          <a:p>
            <a:pPr marL="457200" indent="4572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altLang="ru-RU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позволяет </a:t>
            </a:r>
            <a:r>
              <a:rPr lang="ru-RU" altLang="ru-RU" sz="3200" b="0" dirty="0">
                <a:latin typeface="Arial" panose="020B0604020202020204" pitchFamily="34" charset="0"/>
                <a:cs typeface="Arial" panose="020B0604020202020204" pitchFamily="34" charset="0"/>
              </a:rPr>
              <a:t>совмещать традиционные методики и актуальные технологии, обеспечивающие самостоятельное усвоение новых знаний, формирование умений, включая организацию этого процесса. </a:t>
            </a:r>
          </a:p>
          <a:p>
            <a:pPr eaLnBrk="1" hangingPunct="1">
              <a:lnSpc>
                <a:spcPct val="90000"/>
              </a:lnSpc>
            </a:pPr>
            <a:endParaRPr lang="ru-RU" altLang="ru-RU" dirty="0"/>
          </a:p>
        </p:txBody>
      </p:sp>
      <p:sp>
        <p:nvSpPr>
          <p:cNvPr id="13316" name="Rectangle 7">
            <a:extLst>
              <a:ext uri="{FF2B5EF4-FFF2-40B4-BE49-F238E27FC236}">
                <a16:creationId xmlns="" xmlns:a16="http://schemas.microsoft.com/office/drawing/2014/main" id="{44A6C623-678F-440C-9F93-2DC5F4813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056" y="1687910"/>
            <a:ext cx="16705856" cy="83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801" b="1" dirty="0">
                <a:solidFill>
                  <a:schemeClr val="tx2"/>
                </a:solidFill>
              </a:rPr>
              <a:t>Почему именно «смешанное» обучение? </a:t>
            </a:r>
          </a:p>
        </p:txBody>
      </p:sp>
    </p:spTree>
    <p:extLst>
      <p:ext uri="{BB962C8B-B14F-4D97-AF65-F5344CB8AC3E}">
        <p14:creationId xmlns:p14="http://schemas.microsoft.com/office/powerpoint/2010/main" val="189214474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09" r="21777"/>
          <a:stretch>
            <a:fillRect/>
          </a:stretch>
        </p:blipFill>
        <p:spPr bwMode="auto">
          <a:xfrm>
            <a:off x="11880304" y="1552815"/>
            <a:ext cx="5616624" cy="7182959"/>
          </a:xfrm>
          <a:prstGeom prst="rect">
            <a:avLst/>
          </a:pr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575048" y="1552814"/>
            <a:ext cx="10150102" cy="1863287"/>
          </a:xfrm>
        </p:spPr>
        <p:txBody>
          <a:bodyPr>
            <a:normAutofit fontScale="90000"/>
          </a:bodyPr>
          <a:lstStyle/>
          <a:p>
            <a:pPr eaLnBrk="1"/>
            <a:r>
              <a:rPr lang="ru-RU" alt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Глобализация сегодня и завтра</a:t>
            </a:r>
          </a:p>
        </p:txBody>
      </p:sp>
      <p:sp>
        <p:nvSpPr>
          <p:cNvPr id="6148" name="Объект 2"/>
          <p:cNvSpPr>
            <a:spLocks noGrp="1"/>
          </p:cNvSpPr>
          <p:nvPr>
            <p:ph idx="1"/>
          </p:nvPr>
        </p:nvSpPr>
        <p:spPr>
          <a:xfrm>
            <a:off x="791072" y="3704133"/>
            <a:ext cx="10729192" cy="5031641"/>
          </a:xfrm>
        </p:spPr>
        <p:txBody>
          <a:bodyPr>
            <a:normAutofit fontScale="77500" lnSpcReduction="20000"/>
          </a:bodyPr>
          <a:lstStyle/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>
                <a:cs typeface="Arial" charset="0"/>
              </a:rPr>
              <a:t>Ускорение исторического времени</a:t>
            </a:r>
          </a:p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>
                <a:cs typeface="Arial" charset="0"/>
              </a:rPr>
              <a:t>Глобальный демографический дисбаланс</a:t>
            </a:r>
          </a:p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>
                <a:cs typeface="Arial" charset="0"/>
              </a:rPr>
              <a:t>Продовольственная неравномерность: от голода до пресыщения</a:t>
            </a:r>
          </a:p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 err="1">
                <a:cs typeface="Arial" charset="0"/>
              </a:rPr>
              <a:t>Исчерпаемость</a:t>
            </a:r>
            <a:r>
              <a:rPr lang="ru-RU" altLang="ru-RU" b="0" dirty="0">
                <a:cs typeface="Arial" charset="0"/>
              </a:rPr>
              <a:t> природных ресурсов</a:t>
            </a:r>
          </a:p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>
                <a:cs typeface="Arial" charset="0"/>
              </a:rPr>
              <a:t>Нарастающая социальная нестабильность</a:t>
            </a:r>
          </a:p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>
                <a:cs typeface="Arial" charset="0"/>
              </a:rPr>
              <a:t>Новый миграционный кризис</a:t>
            </a:r>
          </a:p>
          <a:p>
            <a:pPr marL="571500" indent="-571500" eaLnBrk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ru-RU" altLang="ru-RU" b="0" dirty="0">
                <a:cs typeface="Arial" charset="0"/>
              </a:rPr>
              <a:t>Кризис ценностей цивилизации</a:t>
            </a:r>
          </a:p>
          <a:p>
            <a:pPr marL="571500" indent="-571500" eaLnBrk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ru-RU" altLang="ru-RU" dirty="0">
              <a:cs typeface="Arial" charset="0"/>
            </a:endParaRPr>
          </a:p>
          <a:p>
            <a:pPr eaLnBrk="1">
              <a:lnSpc>
                <a:spcPct val="80000"/>
              </a:lnSpc>
            </a:pPr>
            <a:endParaRPr lang="ru-RU" altLang="ru-RU" sz="1800" dirty="0"/>
          </a:p>
        </p:txBody>
      </p:sp>
    </p:spTree>
    <p:extLst>
      <p:ext uri="{BB962C8B-B14F-4D97-AF65-F5344CB8AC3E}">
        <p14:creationId xmlns:p14="http://schemas.microsoft.com/office/powerpoint/2010/main" val="298061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Прямоугольник 5">
            <a:extLst>
              <a:ext uri="{FF2B5EF4-FFF2-40B4-BE49-F238E27FC236}">
                <a16:creationId xmlns="" xmlns:a16="http://schemas.microsoft.com/office/drawing/2014/main" id="{848A6EB3-1B63-403D-B738-3344A97E3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008" y="175742"/>
            <a:ext cx="1578805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None/>
            </a:pPr>
            <a:r>
              <a:rPr lang="ru-RU" altLang="ru-RU" sz="3000" b="1" dirty="0">
                <a:solidFill>
                  <a:schemeClr val="tx2"/>
                </a:solidFill>
                <a:latin typeface="+mn-lt"/>
              </a:rPr>
              <a:t>Учебные пособия нового типа, подготовленные для планшетных компьютеров </a:t>
            </a:r>
            <a:r>
              <a:rPr lang="ru-RU" altLang="ru-RU" sz="3000" b="1" dirty="0" smtClean="0">
                <a:solidFill>
                  <a:schemeClr val="tx2"/>
                </a:solidFill>
                <a:latin typeface="+mn-lt"/>
              </a:rPr>
              <a:t>(</a:t>
            </a:r>
            <a:r>
              <a:rPr lang="ru-RU" altLang="ru-RU" sz="3000" b="1" dirty="0" err="1" smtClean="0">
                <a:solidFill>
                  <a:schemeClr val="tx2"/>
                </a:solidFill>
                <a:latin typeface="+mn-lt"/>
              </a:rPr>
              <a:t>iPad</a:t>
            </a:r>
            <a:r>
              <a:rPr lang="ru-RU" altLang="ru-RU" sz="3000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3000" b="1" dirty="0">
                <a:solidFill>
                  <a:schemeClr val="tx2"/>
                </a:solidFill>
                <a:latin typeface="+mn-lt"/>
              </a:rPr>
              <a:t>,  </a:t>
            </a:r>
            <a:r>
              <a:rPr lang="ru-RU" altLang="ru-RU" sz="3000" b="1" dirty="0" err="1">
                <a:solidFill>
                  <a:schemeClr val="tx2"/>
                </a:solidFill>
                <a:latin typeface="+mn-lt"/>
              </a:rPr>
              <a:t>iPhone</a:t>
            </a:r>
            <a:r>
              <a:rPr lang="ru-RU" altLang="ru-RU" sz="3000" b="1" dirty="0">
                <a:solidFill>
                  <a:schemeClr val="tx2"/>
                </a:solidFill>
                <a:latin typeface="+mn-lt"/>
              </a:rPr>
              <a:t> и </a:t>
            </a:r>
            <a:r>
              <a:rPr lang="ru-RU" altLang="ru-RU" sz="3000" b="1" dirty="0" err="1">
                <a:solidFill>
                  <a:schemeClr val="tx2"/>
                </a:solidFill>
                <a:latin typeface="+mn-lt"/>
              </a:rPr>
              <a:t>iPod</a:t>
            </a:r>
            <a:r>
              <a:rPr lang="ru-RU" altLang="ru-RU" sz="3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3000" b="1" dirty="0" err="1" smtClean="0">
                <a:solidFill>
                  <a:schemeClr val="tx2"/>
                </a:solidFill>
                <a:latin typeface="+mn-lt"/>
              </a:rPr>
              <a:t>Touch</a:t>
            </a:r>
            <a:r>
              <a:rPr lang="ru-RU" altLang="ru-RU" sz="3000" b="1" dirty="0" smtClean="0">
                <a:solidFill>
                  <a:schemeClr val="tx2"/>
                </a:solidFill>
                <a:latin typeface="+mn-lt"/>
              </a:rPr>
              <a:t>) </a:t>
            </a:r>
            <a:endParaRPr lang="ru-RU" altLang="ru-RU" sz="3000" b="1" dirty="0">
              <a:solidFill>
                <a:schemeClr val="tx2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endParaRPr lang="ru-RU" altLang="ru-RU" sz="3000" dirty="0" smtClean="0">
              <a:latin typeface="+mn-lt"/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3000" dirty="0" smtClean="0">
                <a:latin typeface="+mn-lt"/>
              </a:rPr>
              <a:t>Обучение </a:t>
            </a:r>
            <a:r>
              <a:rPr lang="ru-RU" altLang="ru-RU" sz="3000" dirty="0">
                <a:latin typeface="+mn-lt"/>
              </a:rPr>
              <a:t>по интерактивному электронному учебнику (Хамраева Е.А., Иванова Э.И.; Гусева И.С</a:t>
            </a:r>
            <a:r>
              <a:rPr lang="ru-RU" altLang="ru-RU" sz="3000" dirty="0" smtClean="0">
                <a:latin typeface="+mn-lt"/>
              </a:rPr>
              <a:t>.): </a:t>
            </a:r>
            <a:endParaRPr lang="ru-RU" altLang="ru-RU" sz="3000" dirty="0"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ru-RU" altLang="ru-RU" sz="3000" dirty="0">
                <a:latin typeface="+mn-lt"/>
              </a:rPr>
              <a:t>снимается психологический барьер в овладении </a:t>
            </a:r>
            <a:r>
              <a:rPr lang="ru-RU" altLang="ru-RU" sz="3000" dirty="0" smtClean="0">
                <a:latin typeface="+mn-lt"/>
              </a:rPr>
              <a:t>языком;</a:t>
            </a:r>
            <a:endParaRPr lang="ru-RU" altLang="ru-RU" sz="3000" dirty="0"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ru-RU" altLang="ru-RU" sz="3000" dirty="0">
                <a:latin typeface="+mn-lt"/>
              </a:rPr>
              <a:t>русский язык  в  новейших мультимедиа-средствах мотивирует, вызывает особый   </a:t>
            </a:r>
            <a:r>
              <a:rPr lang="ru-RU" altLang="ru-RU" sz="3000" dirty="0" smtClean="0">
                <a:latin typeface="+mn-lt"/>
              </a:rPr>
              <a:t>интерес.</a:t>
            </a:r>
            <a:endParaRPr lang="ru-RU" altLang="ru-RU" sz="3000" dirty="0">
              <a:latin typeface="+mn-lt"/>
            </a:endParaRPr>
          </a:p>
        </p:txBody>
      </p:sp>
      <p:pic>
        <p:nvPicPr>
          <p:cNvPr id="9222" name="Picture 7" descr="C:\Documents and Settings\koroleva\Рабочий стол\Без имени-1.jpg">
            <a:extLst>
              <a:ext uri="{FF2B5EF4-FFF2-40B4-BE49-F238E27FC236}">
                <a16:creationId xmlns="" xmlns:a16="http://schemas.microsoft.com/office/drawing/2014/main" id="{FB4FAAF1-18AE-446E-BC42-C6F34C6C2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08" y="5344902"/>
            <a:ext cx="3100934" cy="426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8" descr="C:\Documents and Settings\koroleva\Рабочий стол\Без имени-2.jpg">
            <a:extLst>
              <a:ext uri="{FF2B5EF4-FFF2-40B4-BE49-F238E27FC236}">
                <a16:creationId xmlns="" xmlns:a16="http://schemas.microsoft.com/office/drawing/2014/main" id="{393563C1-89BA-4C49-BB04-5776032DA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645" y="6082199"/>
            <a:ext cx="2817709" cy="3876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0" descr="C:\Documents and Settings\koroleva\Рабочий стол\Без имени-4.jpg">
            <a:extLst>
              <a:ext uri="{FF2B5EF4-FFF2-40B4-BE49-F238E27FC236}">
                <a16:creationId xmlns="" xmlns:a16="http://schemas.microsoft.com/office/drawing/2014/main" id="{B8692ADB-E752-46C1-984F-F8A749F33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021" y="6080398"/>
            <a:ext cx="2858740" cy="394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13" descr="C:\Documents and Settings\koroleva\Рабочий стол\Без имени-3.jpg">
            <a:extLst>
              <a:ext uri="{FF2B5EF4-FFF2-40B4-BE49-F238E27FC236}">
                <a16:creationId xmlns="" xmlns:a16="http://schemas.microsoft.com/office/drawing/2014/main" id="{CCCCE510-7E1D-4FA2-A5D7-E43221A67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365" y="4019180"/>
            <a:ext cx="3143333" cy="314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4" descr="C:\Documents and Settings\koroleva\Рабочий стол\Без имени-6.jpg">
            <a:extLst>
              <a:ext uri="{FF2B5EF4-FFF2-40B4-BE49-F238E27FC236}">
                <a16:creationId xmlns="" xmlns:a16="http://schemas.microsoft.com/office/drawing/2014/main" id="{35E35472-0BF1-42D5-9BCD-149C4C396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9335" y="3961394"/>
            <a:ext cx="3103890" cy="3114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 descr="C:\Documents and Settings\koroleva\Рабочий стол\Без имени-5.jpg">
            <a:extLst>
              <a:ext uri="{FF2B5EF4-FFF2-40B4-BE49-F238E27FC236}">
                <a16:creationId xmlns="" xmlns:a16="http://schemas.microsoft.com/office/drawing/2014/main" id="{BA6B3EF0-2EA5-491D-94A1-2AAF2B3D2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3330" y="6080398"/>
            <a:ext cx="2561751" cy="3529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698550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E35D16-5E2D-4F74-8812-E63AEE204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024" y="1615902"/>
            <a:ext cx="17425936" cy="1800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801" b="1" dirty="0"/>
              <a:t>«Русский ассистент» – вариант смешанного обучения, созданный кафедрой РКИ в МПГУ</a:t>
            </a:r>
          </a:p>
        </p:txBody>
      </p:sp>
      <p:sp>
        <p:nvSpPr>
          <p:cNvPr id="21507" name="Объект 2">
            <a:extLst>
              <a:ext uri="{FF2B5EF4-FFF2-40B4-BE49-F238E27FC236}">
                <a16:creationId xmlns="" xmlns:a16="http://schemas.microsoft.com/office/drawing/2014/main" id="{28C2F754-9CED-4C67-A110-AE3774D0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024" y="3920158"/>
            <a:ext cx="15795376" cy="4752528"/>
          </a:xfrm>
        </p:spPr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altLang="ru-RU" sz="3200" b="0" dirty="0"/>
              <a:t>уникальный проект, предлагающий индивидуальную образовательную траекторию для каждого </a:t>
            </a:r>
            <a:r>
              <a:rPr lang="ru-RU" altLang="ru-RU" sz="3200" b="0" dirty="0" smtClean="0"/>
              <a:t>участника;</a:t>
            </a:r>
            <a:endParaRPr lang="ru-RU" altLang="ru-RU" sz="3200" b="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altLang="ru-RU" sz="3200" b="0" dirty="0"/>
              <a:t>оснащение площадок для преподавания РКИ платформой и создание учебных </a:t>
            </a:r>
            <a:r>
              <a:rPr lang="ru-RU" altLang="ru-RU" sz="3200" b="0" dirty="0" smtClean="0"/>
              <a:t>курсов;</a:t>
            </a:r>
            <a:endParaRPr lang="ru-RU" altLang="ru-RU" sz="3200" b="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altLang="ru-RU" sz="3200" b="0" dirty="0"/>
              <a:t>система бинарных уроков. </a:t>
            </a:r>
          </a:p>
        </p:txBody>
      </p:sp>
    </p:spTree>
    <p:extLst>
      <p:ext uri="{BB962C8B-B14F-4D97-AF65-F5344CB8AC3E}">
        <p14:creationId xmlns:p14="http://schemas.microsoft.com/office/powerpoint/2010/main" val="1545645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1116EC-2799-4B38-946D-63D25903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072" y="1543894"/>
            <a:ext cx="14833648" cy="108541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/>
              <a:t>«Русский ассистент»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9C02604-CD51-4A24-BE4B-C4385FA35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024" y="3272086"/>
            <a:ext cx="16993888" cy="5328592"/>
          </a:xfrm>
        </p:spPr>
        <p:txBody>
          <a:bodyPr/>
          <a:lstStyle/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ru-RU" b="0" dirty="0" smtClean="0"/>
              <a:t>Носитель </a:t>
            </a:r>
            <a:r>
              <a:rPr lang="ru-RU" b="0" dirty="0"/>
              <a:t>русского языка, молодой  профессиональный преподаватель, дистанционно помогающий учителю РКИ зарубежного вуза осуществить разговорную практику на уроке. </a:t>
            </a:r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ru-RU" b="0" dirty="0"/>
              <a:t>Это может быть </a:t>
            </a:r>
            <a:r>
              <a:rPr lang="ru-RU" b="0" i="1" dirty="0">
                <a:solidFill>
                  <a:srgbClr val="FF0000"/>
                </a:solidFill>
              </a:rPr>
              <a:t>урок-репортаж, урок-экскурсия или урок-полилог</a:t>
            </a:r>
            <a:r>
              <a:rPr lang="ru-RU" b="0" dirty="0"/>
              <a:t>. </a:t>
            </a:r>
          </a:p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ru-RU" b="0" dirty="0"/>
              <a:t>Занятия проводятся в режиме видеоконференции или телемоста.</a:t>
            </a:r>
          </a:p>
          <a:p>
            <a:pPr algn="just">
              <a:defRPr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413970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57D05C-89C1-4E0F-9828-DBBB00302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56" y="1399878"/>
            <a:ext cx="16993888" cy="129614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Лингводидактическое </a:t>
            </a:r>
            <a:r>
              <a:rPr lang="ru-RU" sz="4400" b="1" dirty="0"/>
              <a:t>сопровождение  проекта «Русский ассистент»</a:t>
            </a:r>
          </a:p>
        </p:txBody>
      </p:sp>
      <p:sp>
        <p:nvSpPr>
          <p:cNvPr id="24579" name="Объект 2">
            <a:extLst>
              <a:ext uri="{FF2B5EF4-FFF2-40B4-BE49-F238E27FC236}">
                <a16:creationId xmlns="" xmlns:a16="http://schemas.microsoft.com/office/drawing/2014/main" id="{3B869C9F-29EE-4D95-A0C7-C1E20A298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056" y="2912046"/>
            <a:ext cx="15507344" cy="5832648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b="0" dirty="0"/>
              <a:t>Подготовка учащихся к работе в дистанционном режиме на платформе </a:t>
            </a:r>
            <a:r>
              <a:rPr lang="en-US" altLang="ru-RU" b="0" dirty="0"/>
              <a:t>Lang</a:t>
            </a:r>
            <a:r>
              <a:rPr lang="ru-RU" altLang="ru-RU" b="0" dirty="0"/>
              <a:t>-</a:t>
            </a:r>
            <a:r>
              <a:rPr lang="en-US" altLang="ru-RU" b="0" dirty="0"/>
              <a:t>Land</a:t>
            </a:r>
            <a:r>
              <a:rPr lang="ru-RU" altLang="ru-RU" b="0" dirty="0"/>
              <a:t>.</a:t>
            </a:r>
            <a:r>
              <a:rPr lang="en-US" altLang="ru-RU" b="0" dirty="0" smtClean="0"/>
              <a:t>com</a:t>
            </a:r>
            <a:endParaRPr lang="ru-RU" altLang="ru-RU" b="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b="0" dirty="0"/>
              <a:t>Размещение на Интернет-ресурсах материалов </a:t>
            </a:r>
            <a:r>
              <a:rPr lang="ru-RU" altLang="ru-RU" b="0" dirty="0" smtClean="0"/>
              <a:t>урока</a:t>
            </a:r>
            <a:endParaRPr lang="ru-RU" altLang="ru-RU" b="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b="0" dirty="0"/>
              <a:t>Разработка контента для занятий самим ассистентом и его обсуждение с </a:t>
            </a:r>
            <a:r>
              <a:rPr lang="ru-RU" altLang="ru-RU" b="0" dirty="0" smtClean="0"/>
              <a:t>преподавателем</a:t>
            </a:r>
            <a:endParaRPr lang="ru-RU" altLang="ru-RU" b="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b="0" dirty="0"/>
              <a:t>Постоянно действующее техническое и методическое сопровождение </a:t>
            </a:r>
            <a:r>
              <a:rPr lang="ru-RU" altLang="ru-RU" b="0" dirty="0" smtClean="0"/>
              <a:t>проекта</a:t>
            </a:r>
            <a:endParaRPr lang="ru-RU" altLang="ru-RU" b="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b="0" dirty="0"/>
              <a:t>Группа технической </a:t>
            </a:r>
            <a:r>
              <a:rPr lang="ru-RU" altLang="ru-RU" b="0" dirty="0" smtClean="0"/>
              <a:t>поддержки</a:t>
            </a:r>
            <a:endParaRPr lang="ru-RU" altLang="ru-RU" b="0" dirty="0"/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4144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FEFA31-2B25-4B2C-985C-940344D2A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615902"/>
            <a:ext cx="16057784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Образовательная </a:t>
            </a:r>
            <a:r>
              <a:rPr lang="ru-RU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платформа </a:t>
            </a:r>
            <a:r>
              <a:rPr lang="ru-RU" sz="5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en-US" altLang="ru-RU" sz="5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</a:t>
            </a:r>
            <a:r>
              <a:rPr lang="ru-RU" altLang="ru-RU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altLang="ru-RU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</a:t>
            </a:r>
            <a:r>
              <a:rPr lang="ru-RU" altLang="ru-RU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altLang="ru-RU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</a:t>
            </a:r>
            <a:endParaRPr lang="ru-RU" sz="5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FFD24144-298D-496B-93F7-20BC8EA3B6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14400" y="5767101"/>
            <a:ext cx="12602937" cy="220060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https://www.youtube.com/watch?v=SFix_JRP9Sc&amp;feature=youtu.be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https://www.youtube.com/watch?v=ulGg5JJwQlE&amp;feature=youtu.be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 уважением , Соловьева Анастасия 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D0EFAC4B-7CA2-464C-88FC-CA8FF31DB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860"/>
            <a:ext cx="18288000" cy="661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/>
            </a:r>
            <a:b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</a:b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8124A25-FADD-493F-ACE2-25ADB813E87D}"/>
              </a:ext>
            </a:extLst>
          </p:cNvPr>
          <p:cNvSpPr/>
          <p:nvPr/>
        </p:nvSpPr>
        <p:spPr>
          <a:xfrm>
            <a:off x="757588" y="3582413"/>
            <a:ext cx="140568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>
                <a:solidFill>
                  <a:srgbClr val="1155CC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</a:t>
            </a:r>
            <a:r>
              <a:rPr lang="ru-RU" altLang="ru-RU" sz="2800" b="1" dirty="0" smtClean="0">
                <a:solidFill>
                  <a:srgbClr val="1155CC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www.youtube.com/watch?v=s9KSI6dd2vo&amp;feature=youtu.be</a:t>
            </a:r>
            <a:endParaRPr lang="ru-RU" altLang="ru-RU" sz="2800" b="1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67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>
            <a:extLst>
              <a:ext uri="{FF2B5EF4-FFF2-40B4-BE49-F238E27FC236}">
                <a16:creationId xmlns="" xmlns:a16="http://schemas.microsoft.com/office/drawing/2014/main" id="{AC5A6078-237A-49EF-B738-E2543B754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096" y="1687910"/>
            <a:ext cx="16489832" cy="2088232"/>
          </a:xfrm>
        </p:spPr>
        <p:txBody>
          <a:bodyPr>
            <a:normAutofit/>
          </a:bodyPr>
          <a:lstStyle/>
          <a:p>
            <a:pPr algn="ctr"/>
            <a:r>
              <a:rPr lang="ru-RU" altLang="ru-RU" sz="5400" dirty="0">
                <a:solidFill>
                  <a:srgbClr val="C00000"/>
                </a:solidFill>
                <a:latin typeface="Arial Black" panose="020B0A04020102020204" pitchFamily="34" charset="0"/>
              </a:rPr>
              <a:t>Информация на разных языках</a:t>
            </a:r>
          </a:p>
        </p:txBody>
      </p:sp>
      <p:sp>
        <p:nvSpPr>
          <p:cNvPr id="5123" name="Объект 2">
            <a:extLst>
              <a:ext uri="{FF2B5EF4-FFF2-40B4-BE49-F238E27FC236}">
                <a16:creationId xmlns="" xmlns:a16="http://schemas.microsoft.com/office/drawing/2014/main" id="{F0515F77-FE97-469F-B8BF-F6E593AC6F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9024" y="4136182"/>
            <a:ext cx="17569952" cy="4536504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ru-RU" altLang="ru-RU" sz="4000" b="0" dirty="0" smtClean="0"/>
              <a:t>Информационные </a:t>
            </a:r>
            <a:r>
              <a:rPr lang="ru-RU" altLang="ru-RU" sz="4000" b="0" dirty="0"/>
              <a:t>процессы в современном мире привели к коренным социальным изменениям.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sz="4000" b="0" dirty="0" smtClean="0"/>
              <a:t>Наряду </a:t>
            </a:r>
            <a:r>
              <a:rPr lang="ru-RU" altLang="ru-RU" sz="4000" b="0" dirty="0"/>
              <a:t>с информационной революцией, человечество является свидетелем языковой революции, в основе которой лежат социально-коммуникативные процессы билингвизма. </a:t>
            </a:r>
          </a:p>
        </p:txBody>
      </p:sp>
    </p:spTree>
    <p:extLst>
      <p:ext uri="{BB962C8B-B14F-4D97-AF65-F5344CB8AC3E}">
        <p14:creationId xmlns:p14="http://schemas.microsoft.com/office/powerpoint/2010/main" val="3472072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8D7652D-E6DA-43E0-8234-74D64F047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71886"/>
            <a:ext cx="15646424" cy="1157421"/>
          </a:xfrm>
        </p:spPr>
        <p:txBody>
          <a:bodyPr>
            <a:normAutofit/>
          </a:bodyPr>
          <a:lstStyle/>
          <a:p>
            <a:pPr algn="ctr"/>
            <a:r>
              <a:rPr lang="ru-RU" altLang="ru-RU" sz="4000" dirty="0">
                <a:solidFill>
                  <a:srgbClr val="C00000"/>
                </a:solidFill>
              </a:rPr>
              <a:t>ШКОЛЬНОЕ ОБУЧЕНИЕ НА ДВУХ И БОЛЕЕ ЯЗЫКАХ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543CE2C-64FF-4CA2-B0A9-25C1EB20E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629307"/>
            <a:ext cx="16942568" cy="6187395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50000"/>
              </a:lnSpc>
            </a:pPr>
            <a:r>
              <a:rPr lang="ru-RU" altLang="ru-RU" b="0" dirty="0" smtClean="0"/>
              <a:t>Особенность </a:t>
            </a:r>
            <a:r>
              <a:rPr lang="ru-RU" altLang="ru-RU" b="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предметно-языкового соотношения компонентов</a:t>
            </a:r>
            <a:r>
              <a:rPr lang="ru-RU" altLang="ru-RU" b="0" dirty="0"/>
              <a:t> в обучении – это изучение возможностей </a:t>
            </a:r>
            <a:r>
              <a:rPr lang="ru-RU" altLang="ru-RU" b="0" dirty="0">
                <a:solidFill>
                  <a:srgbClr val="C00000"/>
                </a:solidFill>
              </a:rPr>
              <a:t>обучения на двух языках</a:t>
            </a:r>
            <a:r>
              <a:rPr lang="ru-RU" altLang="ru-RU" b="0" dirty="0"/>
              <a:t>, причем в варианте, когда каждый язык и каждый предмет, реализуемый на нём, имеет определенное содержание.</a:t>
            </a:r>
          </a:p>
          <a:p>
            <a:pPr indent="457200" algn="just">
              <a:lnSpc>
                <a:spcPct val="150000"/>
              </a:lnSpc>
            </a:pPr>
            <a:r>
              <a:rPr lang="ru-RU" altLang="ru-RU" b="0" dirty="0"/>
              <a:t>    </a:t>
            </a:r>
            <a:r>
              <a:rPr lang="ru-RU" altLang="ru-RU" sz="3000" b="0" dirty="0"/>
              <a:t>Результаты достигаются путем разработки специальных  </a:t>
            </a:r>
            <a:r>
              <a:rPr lang="ru-RU" altLang="ru-RU" sz="3000" b="0" dirty="0" err="1"/>
              <a:t>куррикулумов</a:t>
            </a:r>
            <a:r>
              <a:rPr lang="ru-RU" altLang="ru-RU" sz="3000" b="0" dirty="0"/>
              <a:t>,  суть которых – соотношение учебного материала на первом  и втором языках обучения, обеспеченное </a:t>
            </a:r>
            <a:r>
              <a:rPr lang="ru-RU" altLang="ru-RU" sz="3000" b="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психолингвистической целесообразностью</a:t>
            </a:r>
            <a:r>
              <a:rPr lang="ru-RU" altLang="ru-RU" sz="3000" b="0" dirty="0"/>
              <a:t>, когда, например,  объяснение нового материала происходит на функционально родном языке, а его закрепление и контроль – на втором  языке школьника.</a:t>
            </a:r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31951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CF12FB-E014-4BA7-A6C6-DA3DD5083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040" y="1471886"/>
            <a:ext cx="16129792" cy="814944"/>
          </a:xfrm>
        </p:spPr>
        <p:txBody>
          <a:bodyPr>
            <a:normAutofit/>
          </a:bodyPr>
          <a:lstStyle/>
          <a:p>
            <a:pPr algn="ctr"/>
            <a:r>
              <a:rPr lang="ru-RU" altLang="ru-RU" sz="4000" dirty="0">
                <a:solidFill>
                  <a:srgbClr val="C00000"/>
                </a:solidFill>
              </a:rPr>
              <a:t>ЯЗЫК ОБУЧЕНИЯ</a:t>
            </a:r>
            <a:r>
              <a:rPr lang="en-US" altLang="ru-RU" sz="4000" dirty="0">
                <a:solidFill>
                  <a:srgbClr val="C00000"/>
                </a:solidFill>
              </a:rPr>
              <a:t> </a:t>
            </a:r>
            <a:r>
              <a:rPr lang="ru-RU" altLang="ru-RU" sz="4000" dirty="0">
                <a:solidFill>
                  <a:srgbClr val="C00000"/>
                </a:solidFill>
              </a:rPr>
              <a:t>И ЯЗЫК ВЫПУСКНОГО ЭКЗАМЕНА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A62D053-0F69-4478-9D09-89C4BB98A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040" y="2552007"/>
            <a:ext cx="16993888" cy="6120680"/>
          </a:xfrm>
        </p:spPr>
        <p:txBody>
          <a:bodyPr>
            <a:normAutofit/>
          </a:bodyPr>
          <a:lstStyle/>
          <a:p>
            <a:pPr algn="just"/>
            <a:r>
              <a:rPr lang="ru-RU" altLang="ru-RU" b="0" dirty="0"/>
              <a:t>    В настоящее время в </a:t>
            </a:r>
            <a:r>
              <a:rPr lang="ru-RU" altLang="ru-RU" b="0" dirty="0" smtClean="0"/>
              <a:t>РФ необходима </a:t>
            </a:r>
            <a:r>
              <a:rPr lang="ru-RU" altLang="ru-RU" b="0" dirty="0"/>
              <a:t>разработка моделей предметно-языкового интегрированного обучения, поскольку  остро актуален вопрос подготовки всех выпускников РФ к формам итоговой аттестации на русском языке. </a:t>
            </a:r>
          </a:p>
          <a:p>
            <a:pPr algn="just"/>
            <a:r>
              <a:rPr lang="ru-RU" altLang="ru-RU" b="0" dirty="0"/>
              <a:t>    При этом язык учебного предмета у обучающегося в соответствии с законом об образовании и Конституцией Российской Федерации может быть иным, отличным от языка экзамена. </a:t>
            </a:r>
          </a:p>
          <a:p>
            <a:pPr algn="ctr"/>
            <a:r>
              <a:rPr lang="ru-RU" altLang="ru-RU" sz="3200" dirty="0"/>
              <a:t>    </a:t>
            </a:r>
            <a:r>
              <a:rPr lang="ru-RU" altLang="ru-RU" sz="3200" dirty="0">
                <a:solidFill>
                  <a:srgbClr val="C00000"/>
                </a:solidFill>
              </a:rPr>
              <a:t>Перспектива решения вопроса -  предметно-языковое обучение, совмещающее качественное образование на основном языке обучения ребёнка и втором языке. </a:t>
            </a:r>
          </a:p>
          <a:p>
            <a:pPr algn="just"/>
            <a:endParaRPr lang="ru-RU" altLang="ru-RU" sz="2700" b="0" dirty="0">
              <a:solidFill>
                <a:srgbClr val="0099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7560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42B86DD0-7330-408D-9863-8EA17641A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032" y="1350378"/>
            <a:ext cx="17065896" cy="815213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Многообразие российской школы: модели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билингвальных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школ  РФ*</a:t>
            </a:r>
            <a:endParaRPr lang="en-US" alt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="" xmlns:a16="http://schemas.microsoft.com/office/drawing/2014/main" id="{E168B449-FEF1-47C0-979F-0A92AD79D2B7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9030202" y="2772203"/>
            <a:ext cx="184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altLang="ru-RU" sz="2100"/>
          </a:p>
        </p:txBody>
      </p:sp>
      <p:sp>
        <p:nvSpPr>
          <p:cNvPr id="19460" name="Text Box 4">
            <a:extLst>
              <a:ext uri="{FF2B5EF4-FFF2-40B4-BE49-F238E27FC236}">
                <a16:creationId xmlns="" xmlns:a16="http://schemas.microsoft.com/office/drawing/2014/main" id="{E021680B-AA2D-44BF-ADE0-97A6FB9C137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946048" y="3672454"/>
            <a:ext cx="246021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ru-RU" sz="2100"/>
          </a:p>
        </p:txBody>
      </p:sp>
      <p:sp>
        <p:nvSpPr>
          <p:cNvPr id="19461" name="Rectangle 5">
            <a:extLst>
              <a:ext uri="{FF2B5EF4-FFF2-40B4-BE49-F238E27FC236}">
                <a16:creationId xmlns="" xmlns:a16="http://schemas.microsoft.com/office/drawing/2014/main" id="{C9EEA4BD-4A09-4534-9861-AB04EC03E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322" y="8149897"/>
            <a:ext cx="172736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ru-RU" altLang="ru-RU" sz="3600" b="1" dirty="0">
                <a:solidFill>
                  <a:schemeClr val="tx1"/>
                </a:solidFill>
                <a:latin typeface="Tahoma" panose="020B0604030504040204" pitchFamily="34" charset="0"/>
              </a:rPr>
              <a:t>*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Сельская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и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городская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школы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отличаются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сроками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перехода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на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русский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язык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  <a:r>
              <a:rPr lang="en-AU" altLang="ru-RU" sz="2100" dirty="0" err="1">
                <a:solidFill>
                  <a:schemeClr val="tx1"/>
                </a:solidFill>
                <a:latin typeface="Tahoma" panose="020B0604030504040204" pitchFamily="34" charset="0"/>
              </a:rPr>
              <a:t>обучения</a:t>
            </a:r>
            <a:r>
              <a:rPr lang="en-A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.</a:t>
            </a:r>
            <a:r>
              <a:rPr lang="ru-RU" altLang="ru-RU" sz="2100" dirty="0">
                <a:solidFill>
                  <a:schemeClr val="tx1"/>
                </a:solidFill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9462" name="Text Box 6">
            <a:extLst>
              <a:ext uri="{FF2B5EF4-FFF2-40B4-BE49-F238E27FC236}">
                <a16:creationId xmlns="" xmlns:a16="http://schemas.microsoft.com/office/drawing/2014/main" id="{9CC1F19E-EB3F-4AFA-8238-B9CFD9A1CB47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4431711" y="2772203"/>
            <a:ext cx="184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altLang="ru-RU" sz="2100"/>
          </a:p>
        </p:txBody>
      </p:sp>
      <p:sp>
        <p:nvSpPr>
          <p:cNvPr id="19463" name="Text Box 7">
            <a:extLst>
              <a:ext uri="{FF2B5EF4-FFF2-40B4-BE49-F238E27FC236}">
                <a16:creationId xmlns="" xmlns:a16="http://schemas.microsoft.com/office/drawing/2014/main" id="{FC65CC0A-5B42-43F6-AB38-C24546777A2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0639657" y="3672454"/>
            <a:ext cx="2462592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ru-RU" sz="2100"/>
          </a:p>
        </p:txBody>
      </p:sp>
      <p:sp>
        <p:nvSpPr>
          <p:cNvPr id="19464" name="Rectangle 8">
            <a:extLst>
              <a:ext uri="{FF2B5EF4-FFF2-40B4-BE49-F238E27FC236}">
                <a16:creationId xmlns="" xmlns:a16="http://schemas.microsoft.com/office/drawing/2014/main" id="{CCBC0F06-68C1-4200-8FD1-2B3C3E5E2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1238" y="3524794"/>
            <a:ext cx="205295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100" b="1">
                <a:latin typeface="Tahoma" panose="020B0604030504040204" pitchFamily="34" charset="0"/>
              </a:rPr>
              <a:t>прр</a:t>
            </a:r>
            <a:endParaRPr lang="en-US" altLang="ru-RU" sz="2100">
              <a:latin typeface="Tahoma" panose="020B0604030504040204" pitchFamily="34" charset="0"/>
            </a:endParaRPr>
          </a:p>
        </p:txBody>
      </p:sp>
      <p:sp>
        <p:nvSpPr>
          <p:cNvPr id="19465" name="Text Box 9">
            <a:extLst>
              <a:ext uri="{FF2B5EF4-FFF2-40B4-BE49-F238E27FC236}">
                <a16:creationId xmlns="" xmlns:a16="http://schemas.microsoft.com/office/drawing/2014/main" id="{6B56EE87-A0D6-4F09-B28F-6DDC9106FA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614404" y="2753150"/>
            <a:ext cx="184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altLang="ru-RU" sz="2100"/>
          </a:p>
        </p:txBody>
      </p:sp>
      <p:sp>
        <p:nvSpPr>
          <p:cNvPr id="19466" name="Rectangle 10">
            <a:extLst>
              <a:ext uri="{FF2B5EF4-FFF2-40B4-BE49-F238E27FC236}">
                <a16:creationId xmlns="" xmlns:a16="http://schemas.microsoft.com/office/drawing/2014/main" id="{53CD358F-918A-4526-80DA-43DC0A06C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138" y="3848694"/>
            <a:ext cx="2052954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ru-RU" sz="2100">
              <a:latin typeface="Tahoma" panose="020B0604030504040204" pitchFamily="34" charset="0"/>
            </a:endParaRPr>
          </a:p>
        </p:txBody>
      </p:sp>
      <p:sp>
        <p:nvSpPr>
          <p:cNvPr id="19467" name="AutoShape 11">
            <a:extLst>
              <a:ext uri="{FF2B5EF4-FFF2-40B4-BE49-F238E27FC236}">
                <a16:creationId xmlns="" xmlns:a16="http://schemas.microsoft.com/office/drawing/2014/main" id="{E6780B64-44C0-4484-BACE-FD8CE8443AB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446892" y="3003221"/>
            <a:ext cx="2586437" cy="4706076"/>
          </a:xfrm>
          <a:prstGeom prst="roundRect">
            <a:avLst>
              <a:gd name="adj" fmla="val 17509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z="2100"/>
          </a:p>
        </p:txBody>
      </p:sp>
      <p:sp>
        <p:nvSpPr>
          <p:cNvPr id="110604" name="AutoShape 12">
            <a:extLst>
              <a:ext uri="{FF2B5EF4-FFF2-40B4-BE49-F238E27FC236}">
                <a16:creationId xmlns="" xmlns:a16="http://schemas.microsoft.com/office/drawing/2014/main" id="{DCAB0EB5-A8D9-448E-8C07-F75A1044BD75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06433" y="3053234"/>
            <a:ext cx="2474500" cy="116699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33333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2100"/>
          </a:p>
        </p:txBody>
      </p:sp>
      <p:sp>
        <p:nvSpPr>
          <p:cNvPr id="19470" name="Rectangle 14">
            <a:extLst>
              <a:ext uri="{FF2B5EF4-FFF2-40B4-BE49-F238E27FC236}">
                <a16:creationId xmlns="" xmlns:a16="http://schemas.microsoft.com/office/drawing/2014/main" id="{ABDDEF72-705C-4845-81E3-FF7E0BE00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942" y="3308068"/>
            <a:ext cx="275315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С родным языком обучения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с 1 по 11 класс</a:t>
            </a:r>
            <a:r>
              <a:rPr lang="ru-RU" altLang="ru-RU" sz="2400" dirty="0">
                <a:latin typeface="Times New Roman" panose="02020603050405020304" pitchFamily="18" charset="0"/>
              </a:rPr>
              <a:t> </a:t>
            </a:r>
          </a:p>
          <a:p>
            <a:pPr algn="ctr"/>
            <a:endParaRPr lang="ru-RU" altLang="ru-RU" sz="2400" dirty="0">
              <a:latin typeface="Times New Roman" panose="02020603050405020304" pitchFamily="18" charset="0"/>
            </a:endParaRP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</a:rPr>
              <a:t>Республики:        Татарстан, 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</a:rPr>
              <a:t>Башкортостан,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</a:rPr>
              <a:t>Саха-Якутия. </a:t>
            </a:r>
          </a:p>
          <a:p>
            <a:pPr algn="ctr">
              <a:buFontTx/>
              <a:buChar char="-"/>
            </a:pPr>
            <a:endParaRPr lang="ru-RU" altLang="ru-RU" sz="2400" i="1" dirty="0">
              <a:latin typeface="Times New Roman" panose="02020603050405020304" pitchFamily="18" charset="0"/>
            </a:endParaRPr>
          </a:p>
          <a:p>
            <a:pPr algn="ctr"/>
            <a:r>
              <a:rPr lang="ru-RU" altLang="ru-RU" sz="2400" i="1" dirty="0">
                <a:latin typeface="Times New Roman" panose="02020603050405020304" pitchFamily="18" charset="0"/>
              </a:rPr>
              <a:t>  Сельская и городская школы.</a:t>
            </a:r>
            <a:r>
              <a:rPr lang="ru-RU" altLang="ru-RU" sz="2100" dirty="0">
                <a:latin typeface="Times New Roman" panose="02020603050405020304" pitchFamily="18" charset="0"/>
              </a:rPr>
              <a:t> </a:t>
            </a:r>
            <a:endParaRPr lang="en-US" altLang="ru-RU" sz="2100" dirty="0">
              <a:latin typeface="Times New Roman" panose="02020603050405020304" pitchFamily="18" charset="0"/>
            </a:endParaRPr>
          </a:p>
        </p:txBody>
      </p:sp>
      <p:grpSp>
        <p:nvGrpSpPr>
          <p:cNvPr id="19471" name="Group 15">
            <a:extLst>
              <a:ext uri="{FF2B5EF4-FFF2-40B4-BE49-F238E27FC236}">
                <a16:creationId xmlns="" xmlns:a16="http://schemas.microsoft.com/office/drawing/2014/main" id="{58C3FD19-A630-4C79-B781-754A1AB2BAD9}"/>
              </a:ext>
            </a:extLst>
          </p:cNvPr>
          <p:cNvGrpSpPr>
            <a:grpSpLocks/>
          </p:cNvGrpSpPr>
          <p:nvPr/>
        </p:nvGrpSpPr>
        <p:grpSpPr bwMode="auto">
          <a:xfrm>
            <a:off x="3335236" y="2557185"/>
            <a:ext cx="769262" cy="837348"/>
            <a:chOff x="1289" y="587"/>
            <a:chExt cx="668" cy="647"/>
          </a:xfrm>
        </p:grpSpPr>
        <p:sp>
          <p:nvSpPr>
            <p:cNvPr id="19526" name="Oval 16">
              <a:extLst>
                <a:ext uri="{FF2B5EF4-FFF2-40B4-BE49-F238E27FC236}">
                  <a16:creationId xmlns="" xmlns:a16="http://schemas.microsoft.com/office/drawing/2014/main" id="{6B8F85F8-FFBA-4677-8C58-63DB44932F8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89" y="690"/>
              <a:ext cx="668" cy="45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ru-RU" altLang="ru-RU" sz="2100"/>
            </a:p>
          </p:txBody>
        </p:sp>
        <p:sp>
          <p:nvSpPr>
            <p:cNvPr id="19527" name="Oval 17">
              <a:extLst>
                <a:ext uri="{FF2B5EF4-FFF2-40B4-BE49-F238E27FC236}">
                  <a16:creationId xmlns="" xmlns:a16="http://schemas.microsoft.com/office/drawing/2014/main" id="{0A1D511D-B141-45D9-A045-EE76D1A8ED8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96" y="587"/>
              <a:ext cx="646" cy="64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  <p:sp>
          <p:nvSpPr>
            <p:cNvPr id="19528" name="Oval 18">
              <a:extLst>
                <a:ext uri="{FF2B5EF4-FFF2-40B4-BE49-F238E27FC236}">
                  <a16:creationId xmlns="" xmlns:a16="http://schemas.microsoft.com/office/drawing/2014/main" id="{7CF67FDA-0881-4681-B010-72E6256E274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304" y="591"/>
              <a:ext cx="631" cy="63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  <p:sp>
          <p:nvSpPr>
            <p:cNvPr id="19529" name="Oval 19">
              <a:extLst>
                <a:ext uri="{FF2B5EF4-FFF2-40B4-BE49-F238E27FC236}">
                  <a16:creationId xmlns="" xmlns:a16="http://schemas.microsoft.com/office/drawing/2014/main" id="{186F6A61-ABBA-4598-A8CE-B19245D360A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311" y="597"/>
              <a:ext cx="600" cy="589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  <p:sp>
          <p:nvSpPr>
            <p:cNvPr id="19530" name="Oval 20">
              <a:extLst>
                <a:ext uri="{FF2B5EF4-FFF2-40B4-BE49-F238E27FC236}">
                  <a16:creationId xmlns="" xmlns:a16="http://schemas.microsoft.com/office/drawing/2014/main" id="{4B9DCA25-8936-4403-88E7-0515AD526B2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346" y="613"/>
              <a:ext cx="533" cy="47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</p:grpSp>
      <p:sp>
        <p:nvSpPr>
          <p:cNvPr id="19472" name="Text Box 21">
            <a:extLst>
              <a:ext uri="{FF2B5EF4-FFF2-40B4-BE49-F238E27FC236}">
                <a16:creationId xmlns="" xmlns:a16="http://schemas.microsoft.com/office/drawing/2014/main" id="{92E2E008-89A4-4F93-8926-CEE7B2A49B8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9015912" y="2753150"/>
            <a:ext cx="184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altLang="ru-RU" sz="2100"/>
          </a:p>
        </p:txBody>
      </p:sp>
      <p:sp>
        <p:nvSpPr>
          <p:cNvPr id="19473" name="Text Box 22">
            <a:extLst>
              <a:ext uri="{FF2B5EF4-FFF2-40B4-BE49-F238E27FC236}">
                <a16:creationId xmlns="" xmlns:a16="http://schemas.microsoft.com/office/drawing/2014/main" id="{4F1BC0A3-0DF2-4D1A-BA4E-AAA71B34C48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6315158" y="2774585"/>
            <a:ext cx="184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ru-RU" altLang="ru-RU" sz="2100"/>
          </a:p>
        </p:txBody>
      </p:sp>
      <p:sp>
        <p:nvSpPr>
          <p:cNvPr id="19474" name="AutoShape 23">
            <a:extLst>
              <a:ext uri="{FF2B5EF4-FFF2-40B4-BE49-F238E27FC236}">
                <a16:creationId xmlns="" xmlns:a16="http://schemas.microsoft.com/office/drawing/2014/main" id="{E7FE74AC-3612-40DF-913D-114995A2152B}"/>
              </a:ext>
            </a:extLst>
          </p:cNvPr>
          <p:cNvSpPr>
            <a:spLocks noChangeArrowheads="1"/>
          </p:cNvSpPr>
          <p:nvPr/>
        </p:nvSpPr>
        <p:spPr bwMode="gray">
          <a:xfrm>
            <a:off x="5147646" y="3053235"/>
            <a:ext cx="2586437" cy="4665589"/>
          </a:xfrm>
          <a:prstGeom prst="roundRect">
            <a:avLst>
              <a:gd name="adj" fmla="val 17509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z="2100"/>
          </a:p>
        </p:txBody>
      </p:sp>
      <p:sp>
        <p:nvSpPr>
          <p:cNvPr id="110616" name="AutoShape 24">
            <a:extLst>
              <a:ext uri="{FF2B5EF4-FFF2-40B4-BE49-F238E27FC236}">
                <a16:creationId xmlns="" xmlns:a16="http://schemas.microsoft.com/office/drawing/2014/main" id="{07C5DD21-68D7-4C72-8D75-18C94686ACC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207187" y="3103249"/>
            <a:ext cx="2474500" cy="115746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33333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2100"/>
          </a:p>
        </p:txBody>
      </p:sp>
      <p:sp>
        <p:nvSpPr>
          <p:cNvPr id="19477" name="Rectangle 26">
            <a:extLst>
              <a:ext uri="{FF2B5EF4-FFF2-40B4-BE49-F238E27FC236}">
                <a16:creationId xmlns="" xmlns:a16="http://schemas.microsoft.com/office/drawing/2014/main" id="{A5CE4B43-B1A2-44E6-B43B-3C56DBF69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920" y="3308068"/>
            <a:ext cx="313182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С обучением на родном языке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по 9 класс,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с дальнейшим обучением на русском языке</a:t>
            </a:r>
          </a:p>
          <a:p>
            <a:pPr algn="ctr"/>
            <a:r>
              <a:rPr lang="ru-RU" altLang="ru-RU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Бурятия, ряд 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</a:rPr>
              <a:t>школ Северного Кавказа, </a:t>
            </a:r>
            <a:r>
              <a:rPr lang="ru-RU" altLang="ru-RU" sz="2400" i="1" dirty="0">
                <a:latin typeface="Times New Roman" panose="02020603050405020304" pitchFamily="18" charset="0"/>
              </a:rPr>
              <a:t>сельские школы</a:t>
            </a:r>
            <a:r>
              <a:rPr lang="ru-RU" altLang="ru-RU" sz="2400" dirty="0">
                <a:latin typeface="Times New Roman" panose="02020603050405020304" pitchFamily="18" charset="0"/>
              </a:rPr>
              <a:t> Чувашии, Хакасии. </a:t>
            </a:r>
            <a:endParaRPr lang="en-US" altLang="ru-RU" sz="2400" dirty="0">
              <a:latin typeface="Times New Roman" panose="02020603050405020304" pitchFamily="18" charset="0"/>
            </a:endParaRPr>
          </a:p>
        </p:txBody>
      </p:sp>
      <p:grpSp>
        <p:nvGrpSpPr>
          <p:cNvPr id="19478" name="Group 27">
            <a:extLst>
              <a:ext uri="{FF2B5EF4-FFF2-40B4-BE49-F238E27FC236}">
                <a16:creationId xmlns="" xmlns:a16="http://schemas.microsoft.com/office/drawing/2014/main" id="{4C860926-8773-4893-A2CF-82AE0FCCC19C}"/>
              </a:ext>
            </a:extLst>
          </p:cNvPr>
          <p:cNvGrpSpPr>
            <a:grpSpLocks/>
          </p:cNvGrpSpPr>
          <p:nvPr/>
        </p:nvGrpSpPr>
        <p:grpSpPr bwMode="auto">
          <a:xfrm>
            <a:off x="6035990" y="2557185"/>
            <a:ext cx="769262" cy="837348"/>
            <a:chOff x="1289" y="587"/>
            <a:chExt cx="668" cy="647"/>
          </a:xfrm>
        </p:grpSpPr>
        <p:sp>
          <p:nvSpPr>
            <p:cNvPr id="19521" name="Oval 28">
              <a:extLst>
                <a:ext uri="{FF2B5EF4-FFF2-40B4-BE49-F238E27FC236}">
                  <a16:creationId xmlns="" xmlns:a16="http://schemas.microsoft.com/office/drawing/2014/main" id="{265A1E51-D212-4CC0-98BA-33AFBD05028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89" y="690"/>
              <a:ext cx="668" cy="451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ru-RU" altLang="ru-RU" sz="2100"/>
            </a:p>
          </p:txBody>
        </p:sp>
        <p:sp>
          <p:nvSpPr>
            <p:cNvPr id="19522" name="Oval 29">
              <a:extLst>
                <a:ext uri="{FF2B5EF4-FFF2-40B4-BE49-F238E27FC236}">
                  <a16:creationId xmlns="" xmlns:a16="http://schemas.microsoft.com/office/drawing/2014/main" id="{9E3B4C7B-19EF-4EE4-8B40-B8F62499D58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96" y="587"/>
              <a:ext cx="646" cy="64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  <p:sp>
          <p:nvSpPr>
            <p:cNvPr id="19523" name="Oval 30">
              <a:extLst>
                <a:ext uri="{FF2B5EF4-FFF2-40B4-BE49-F238E27FC236}">
                  <a16:creationId xmlns="" xmlns:a16="http://schemas.microsoft.com/office/drawing/2014/main" id="{FB2CF9F8-568D-46BE-803C-C2A772DF83D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304" y="591"/>
              <a:ext cx="631" cy="63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  <p:sp>
          <p:nvSpPr>
            <p:cNvPr id="19524" name="Oval 31">
              <a:extLst>
                <a:ext uri="{FF2B5EF4-FFF2-40B4-BE49-F238E27FC236}">
                  <a16:creationId xmlns="" xmlns:a16="http://schemas.microsoft.com/office/drawing/2014/main" id="{F75F2059-4E39-46A6-A877-8B13193F903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311" y="597"/>
              <a:ext cx="600" cy="589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  <p:sp>
          <p:nvSpPr>
            <p:cNvPr id="19525" name="Oval 32">
              <a:extLst>
                <a:ext uri="{FF2B5EF4-FFF2-40B4-BE49-F238E27FC236}">
                  <a16:creationId xmlns="" xmlns:a16="http://schemas.microsoft.com/office/drawing/2014/main" id="{496E8C7F-1F25-4760-B1CB-CE7C99764C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346" y="613"/>
              <a:ext cx="533" cy="47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 altLang="ru-RU" sz="2100"/>
            </a:p>
          </p:txBody>
        </p:sp>
      </p:grpSp>
      <p:sp>
        <p:nvSpPr>
          <p:cNvPr id="19479" name="Rectangle 33">
            <a:extLst>
              <a:ext uri="{FF2B5EF4-FFF2-40B4-BE49-F238E27FC236}">
                <a16:creationId xmlns="" xmlns:a16="http://schemas.microsoft.com/office/drawing/2014/main" id="{BD367FED-16F5-437A-854C-6B870A98C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1609" y="2660268"/>
            <a:ext cx="53824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000" b="1">
                <a:latin typeface="Tahoma" panose="020B0604030504040204" pitchFamily="34" charset="0"/>
              </a:rPr>
              <a:t>5</a:t>
            </a:r>
            <a:endParaRPr lang="ru-RU" altLang="ru-RU" sz="3000">
              <a:latin typeface="Tahoma" panose="020B0604030504040204" pitchFamily="34" charset="0"/>
            </a:endParaRPr>
          </a:p>
        </p:txBody>
      </p:sp>
      <p:sp>
        <p:nvSpPr>
          <p:cNvPr id="19480" name="Rectangle 34">
            <a:extLst>
              <a:ext uri="{FF2B5EF4-FFF2-40B4-BE49-F238E27FC236}">
                <a16:creationId xmlns="" xmlns:a16="http://schemas.microsoft.com/office/drawing/2014/main" id="{8824B905-083F-42C1-8272-53A38DA6B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591" y="2660268"/>
            <a:ext cx="4310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000" b="1">
                <a:latin typeface="Tahoma" panose="020B0604030504040204" pitchFamily="34" charset="0"/>
              </a:rPr>
              <a:t>1</a:t>
            </a:r>
            <a:endParaRPr lang="ru-RU" altLang="ru-RU" sz="3000">
              <a:latin typeface="Tahoma" panose="020B0604030504040204" pitchFamily="34" charset="0"/>
            </a:endParaRPr>
          </a:p>
        </p:txBody>
      </p:sp>
      <p:sp>
        <p:nvSpPr>
          <p:cNvPr id="19481" name="Rectangle 35">
            <a:extLst>
              <a:ext uri="{FF2B5EF4-FFF2-40B4-BE49-F238E27FC236}">
                <a16:creationId xmlns="" xmlns:a16="http://schemas.microsoft.com/office/drawing/2014/main" id="{CA02B0CD-CA75-40FC-95AB-C47163DDD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9346" y="2660268"/>
            <a:ext cx="4310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000" b="1">
                <a:latin typeface="Tahoma" panose="020B0604030504040204" pitchFamily="34" charset="0"/>
              </a:rPr>
              <a:t>2</a:t>
            </a:r>
            <a:endParaRPr lang="ru-RU" altLang="ru-RU" sz="3000">
              <a:latin typeface="Tahoma" panose="020B0604030504040204" pitchFamily="34" charset="0"/>
            </a:endParaRPr>
          </a:p>
        </p:txBody>
      </p:sp>
      <p:sp>
        <p:nvSpPr>
          <p:cNvPr id="19482" name="AutoShape 36">
            <a:extLst>
              <a:ext uri="{FF2B5EF4-FFF2-40B4-BE49-F238E27FC236}">
                <a16:creationId xmlns="" xmlns:a16="http://schemas.microsoft.com/office/drawing/2014/main" id="{3AE3C63C-8CC2-4A4F-BC51-4DBF1958562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48401" y="3091341"/>
            <a:ext cx="2586437" cy="4665589"/>
          </a:xfrm>
          <a:prstGeom prst="roundRect">
            <a:avLst>
              <a:gd name="adj" fmla="val 17509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z="2100"/>
          </a:p>
        </p:txBody>
      </p:sp>
      <p:sp>
        <p:nvSpPr>
          <p:cNvPr id="110629" name="AutoShape 37">
            <a:extLst>
              <a:ext uri="{FF2B5EF4-FFF2-40B4-BE49-F238E27FC236}">
                <a16:creationId xmlns="" xmlns:a16="http://schemas.microsoft.com/office/drawing/2014/main" id="{AA5093FB-5EB2-43E9-A0E5-2BFDB91260E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907941" y="3141355"/>
            <a:ext cx="2474500" cy="115746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33333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2100"/>
          </a:p>
        </p:txBody>
      </p:sp>
      <p:sp>
        <p:nvSpPr>
          <p:cNvPr id="19485" name="Rectangle 39">
            <a:extLst>
              <a:ext uri="{FF2B5EF4-FFF2-40B4-BE49-F238E27FC236}">
                <a16:creationId xmlns="" xmlns:a16="http://schemas.microsoft.com/office/drawing/2014/main" id="{1A0DF7B4-F677-40BF-B5B7-8DB2C9E66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1674" y="3200895"/>
            <a:ext cx="302703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С обучением на родном языке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по 5 класс, с дальнейшим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обучением на русском языке</a:t>
            </a:r>
          </a:p>
          <a:p>
            <a:pPr algn="ctr"/>
            <a:r>
              <a:rPr lang="ru-RU" altLang="ru-RU" sz="2100" dirty="0">
                <a:latin typeface="Times New Roman" panose="02020603050405020304" pitchFamily="18" charset="0"/>
              </a:rPr>
              <a:t> </a:t>
            </a:r>
            <a:r>
              <a:rPr lang="ru-RU" altLang="ru-RU" sz="2100" i="1" dirty="0">
                <a:latin typeface="Times New Roman" panose="02020603050405020304" pitchFamily="18" charset="0"/>
              </a:rPr>
              <a:t>Городская  школа</a:t>
            </a:r>
            <a:r>
              <a:rPr lang="ru-RU" altLang="ru-RU" sz="2100" dirty="0">
                <a:latin typeface="Times New Roman" panose="02020603050405020304" pitchFamily="18" charset="0"/>
              </a:rPr>
              <a:t> </a:t>
            </a:r>
            <a:r>
              <a:rPr lang="ru-RU" altLang="ru-RU" sz="2100" dirty="0" err="1">
                <a:latin typeface="Times New Roman" panose="02020603050405020304" pitchFamily="18" charset="0"/>
              </a:rPr>
              <a:t>Респулик</a:t>
            </a:r>
            <a:r>
              <a:rPr lang="ru-RU" altLang="ru-RU" sz="2100" dirty="0">
                <a:latin typeface="Times New Roman" panose="02020603050405020304" pitchFamily="18" charset="0"/>
              </a:rPr>
              <a:t> Северная Осетия-Алания, Адыгея, Хакасия, Чувашия, Удмуртия, Мари Эл, Калмыкия и др.</a:t>
            </a:r>
            <a:endParaRPr lang="en-US" altLang="ru-RU" sz="2100" dirty="0">
              <a:latin typeface="Times New Roman" panose="02020603050405020304" pitchFamily="18" charset="0"/>
            </a:endParaRPr>
          </a:p>
        </p:txBody>
      </p:sp>
      <p:grpSp>
        <p:nvGrpSpPr>
          <p:cNvPr id="19486" name="Group 40">
            <a:extLst>
              <a:ext uri="{FF2B5EF4-FFF2-40B4-BE49-F238E27FC236}">
                <a16:creationId xmlns="" xmlns:a16="http://schemas.microsoft.com/office/drawing/2014/main" id="{28F44E69-14B3-4F1F-84AB-3DBB7ED299AE}"/>
              </a:ext>
            </a:extLst>
          </p:cNvPr>
          <p:cNvGrpSpPr>
            <a:grpSpLocks/>
          </p:cNvGrpSpPr>
          <p:nvPr/>
        </p:nvGrpSpPr>
        <p:grpSpPr bwMode="auto">
          <a:xfrm>
            <a:off x="8736744" y="2557856"/>
            <a:ext cx="769262" cy="838328"/>
            <a:chOff x="2709" y="1074"/>
            <a:chExt cx="323" cy="352"/>
          </a:xfrm>
        </p:grpSpPr>
        <p:grpSp>
          <p:nvGrpSpPr>
            <p:cNvPr id="19514" name="Group 41">
              <a:extLst>
                <a:ext uri="{FF2B5EF4-FFF2-40B4-BE49-F238E27FC236}">
                  <a16:creationId xmlns="" xmlns:a16="http://schemas.microsoft.com/office/drawing/2014/main" id="{6F68FFBB-98F7-46B6-97E0-D1DCF7A7FE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9" y="1074"/>
              <a:ext cx="323" cy="352"/>
              <a:chOff x="1289" y="587"/>
              <a:chExt cx="668" cy="647"/>
            </a:xfrm>
          </p:grpSpPr>
          <p:sp>
            <p:nvSpPr>
              <p:cNvPr id="19516" name="Oval 42">
                <a:extLst>
                  <a:ext uri="{FF2B5EF4-FFF2-40B4-BE49-F238E27FC236}">
                    <a16:creationId xmlns="" xmlns:a16="http://schemas.microsoft.com/office/drawing/2014/main" id="{0208DE6E-F6E7-4FCC-88D0-DAA5E098A38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289" y="690"/>
                <a:ext cx="668" cy="451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 altLang="ru-RU" sz="2100"/>
              </a:p>
            </p:txBody>
          </p:sp>
          <p:sp>
            <p:nvSpPr>
              <p:cNvPr id="19517" name="Oval 43">
                <a:extLst>
                  <a:ext uri="{FF2B5EF4-FFF2-40B4-BE49-F238E27FC236}">
                    <a16:creationId xmlns="" xmlns:a16="http://schemas.microsoft.com/office/drawing/2014/main" id="{0262A421-6AF9-4A52-AF8B-A964815DD75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18" name="Oval 44">
                <a:extLst>
                  <a:ext uri="{FF2B5EF4-FFF2-40B4-BE49-F238E27FC236}">
                    <a16:creationId xmlns="" xmlns:a16="http://schemas.microsoft.com/office/drawing/2014/main" id="{53AD6892-977A-4429-9E34-FCDB1431B82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19" name="Oval 45">
                <a:extLst>
                  <a:ext uri="{FF2B5EF4-FFF2-40B4-BE49-F238E27FC236}">
                    <a16:creationId xmlns="" xmlns:a16="http://schemas.microsoft.com/office/drawing/2014/main" id="{A82AD76F-D64C-40A6-AC02-2EBD69E1F92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20" name="Oval 46">
                <a:extLst>
                  <a:ext uri="{FF2B5EF4-FFF2-40B4-BE49-F238E27FC236}">
                    <a16:creationId xmlns="" xmlns:a16="http://schemas.microsoft.com/office/drawing/2014/main" id="{EB7FFFBD-7678-414E-80D6-FDCBA113ABD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</p:grpSp>
        <p:sp>
          <p:nvSpPr>
            <p:cNvPr id="19515" name="Rectangle 47">
              <a:extLst>
                <a:ext uri="{FF2B5EF4-FFF2-40B4-BE49-F238E27FC236}">
                  <a16:creationId xmlns="" xmlns:a16="http://schemas.microsoft.com/office/drawing/2014/main" id="{4FD4E611-9DAF-4BFD-8BC0-67A276CC3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117"/>
              <a:ext cx="1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altLang="ru-RU" sz="3000" b="1" dirty="0">
                  <a:latin typeface="Tahoma" panose="020B0604030504040204" pitchFamily="34" charset="0"/>
                </a:rPr>
                <a:t>3</a:t>
              </a:r>
            </a:p>
          </p:txBody>
        </p:sp>
      </p:grpSp>
      <p:sp>
        <p:nvSpPr>
          <p:cNvPr id="19487" name="AutoShape 48">
            <a:extLst>
              <a:ext uri="{FF2B5EF4-FFF2-40B4-BE49-F238E27FC236}">
                <a16:creationId xmlns="" xmlns:a16="http://schemas.microsoft.com/office/drawing/2014/main" id="{C0B32AF7-A505-462E-9390-29FD8284FB8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549155" y="3091341"/>
            <a:ext cx="2586437" cy="4665589"/>
          </a:xfrm>
          <a:prstGeom prst="roundRect">
            <a:avLst>
              <a:gd name="adj" fmla="val 17509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z="2100"/>
          </a:p>
        </p:txBody>
      </p:sp>
      <p:sp>
        <p:nvSpPr>
          <p:cNvPr id="110641" name="AutoShape 49">
            <a:extLst>
              <a:ext uri="{FF2B5EF4-FFF2-40B4-BE49-F238E27FC236}">
                <a16:creationId xmlns="" xmlns:a16="http://schemas.microsoft.com/office/drawing/2014/main" id="{01EA3F6B-3B39-4279-9881-DB9DACA4334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608695" y="3141355"/>
            <a:ext cx="2474500" cy="115746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33333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2100"/>
          </a:p>
        </p:txBody>
      </p:sp>
      <p:sp>
        <p:nvSpPr>
          <p:cNvPr id="19490" name="Rectangle 51">
            <a:extLst>
              <a:ext uri="{FF2B5EF4-FFF2-40B4-BE49-F238E27FC236}">
                <a16:creationId xmlns="" xmlns:a16="http://schemas.microsoft.com/office/drawing/2014/main" id="{F6B8DA04-DEDD-41D9-A1A1-8A264931D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9155" y="3308068"/>
            <a:ext cx="2700754" cy="401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C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обучением на русском языке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с углубленным изучением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родного языка  и родной лит</a:t>
            </a:r>
            <a:r>
              <a:rPr lang="en-US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-</a:t>
            </a:r>
            <a:r>
              <a:rPr lang="ru-RU" altLang="ru-RU" sz="2400" b="1" u="sng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ры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в каждом классе</a:t>
            </a:r>
            <a:endParaRPr lang="en-US" altLang="ru-RU" sz="2400" b="1" u="sng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2100" dirty="0">
                <a:latin typeface="Times New Roman" panose="02020603050405020304" pitchFamily="18" charset="0"/>
              </a:rPr>
              <a:t>Республики Дагестан, Чечня, Коми. </a:t>
            </a:r>
          </a:p>
          <a:p>
            <a:pPr algn="ctr"/>
            <a:r>
              <a:rPr lang="ru-RU" altLang="ru-RU" sz="2100" dirty="0">
                <a:latin typeface="Times New Roman" panose="02020603050405020304" pitchFamily="18" charset="0"/>
              </a:rPr>
              <a:t>Школа Севера и Дальнего Востока</a:t>
            </a:r>
            <a:r>
              <a:rPr lang="ru-RU" altLang="ru-RU" sz="2400" dirty="0">
                <a:latin typeface="Times New Roman" panose="02020603050405020304" pitchFamily="18" charset="0"/>
              </a:rPr>
              <a:t>.</a:t>
            </a:r>
            <a:endParaRPr lang="en-US" altLang="ru-RU" sz="2400" dirty="0">
              <a:latin typeface="Times New Roman" panose="02020603050405020304" pitchFamily="18" charset="0"/>
            </a:endParaRPr>
          </a:p>
        </p:txBody>
      </p:sp>
      <p:grpSp>
        <p:nvGrpSpPr>
          <p:cNvPr id="19491" name="Group 52">
            <a:extLst>
              <a:ext uri="{FF2B5EF4-FFF2-40B4-BE49-F238E27FC236}">
                <a16:creationId xmlns="" xmlns:a16="http://schemas.microsoft.com/office/drawing/2014/main" id="{0E929AE7-EDBB-43EB-9BD7-E78D5782F623}"/>
              </a:ext>
            </a:extLst>
          </p:cNvPr>
          <p:cNvGrpSpPr>
            <a:grpSpLocks/>
          </p:cNvGrpSpPr>
          <p:nvPr/>
        </p:nvGrpSpPr>
        <p:grpSpPr bwMode="auto">
          <a:xfrm>
            <a:off x="11437498" y="2557856"/>
            <a:ext cx="769262" cy="838328"/>
            <a:chOff x="3843" y="1074"/>
            <a:chExt cx="323" cy="352"/>
          </a:xfrm>
        </p:grpSpPr>
        <p:grpSp>
          <p:nvGrpSpPr>
            <p:cNvPr id="19507" name="Group 53">
              <a:extLst>
                <a:ext uri="{FF2B5EF4-FFF2-40B4-BE49-F238E27FC236}">
                  <a16:creationId xmlns="" xmlns:a16="http://schemas.microsoft.com/office/drawing/2014/main" id="{72206A23-B78D-4963-AC0C-C56527AE16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3" y="1074"/>
              <a:ext cx="323" cy="352"/>
              <a:chOff x="1289" y="587"/>
              <a:chExt cx="668" cy="647"/>
            </a:xfrm>
          </p:grpSpPr>
          <p:sp>
            <p:nvSpPr>
              <p:cNvPr id="19509" name="Oval 54">
                <a:extLst>
                  <a:ext uri="{FF2B5EF4-FFF2-40B4-BE49-F238E27FC236}">
                    <a16:creationId xmlns="" xmlns:a16="http://schemas.microsoft.com/office/drawing/2014/main" id="{D023D136-3057-40F0-8992-4D0729FDED9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289" y="690"/>
                <a:ext cx="668" cy="451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 altLang="ru-RU" sz="2100"/>
              </a:p>
            </p:txBody>
          </p:sp>
          <p:sp>
            <p:nvSpPr>
              <p:cNvPr id="19510" name="Oval 55">
                <a:extLst>
                  <a:ext uri="{FF2B5EF4-FFF2-40B4-BE49-F238E27FC236}">
                    <a16:creationId xmlns="" xmlns:a16="http://schemas.microsoft.com/office/drawing/2014/main" id="{28BD0F7A-EC8A-45C1-9F6A-48C138D3E9E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11" name="Oval 56">
                <a:extLst>
                  <a:ext uri="{FF2B5EF4-FFF2-40B4-BE49-F238E27FC236}">
                    <a16:creationId xmlns="" xmlns:a16="http://schemas.microsoft.com/office/drawing/2014/main" id="{63D2A74A-560A-48D0-B1B0-6E65DD6FE6F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12" name="Oval 57">
                <a:extLst>
                  <a:ext uri="{FF2B5EF4-FFF2-40B4-BE49-F238E27FC236}">
                    <a16:creationId xmlns="" xmlns:a16="http://schemas.microsoft.com/office/drawing/2014/main" id="{0846B613-4B77-407B-B7B6-4C9845F4ECE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13" name="Oval 58">
                <a:extLst>
                  <a:ext uri="{FF2B5EF4-FFF2-40B4-BE49-F238E27FC236}">
                    <a16:creationId xmlns="" xmlns:a16="http://schemas.microsoft.com/office/drawing/2014/main" id="{C374CEC4-5CF1-41B0-A8C8-F61DB6877AE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</p:grpSp>
        <p:sp>
          <p:nvSpPr>
            <p:cNvPr id="19508" name="Text Box 59">
              <a:extLst>
                <a:ext uri="{FF2B5EF4-FFF2-40B4-BE49-F238E27FC236}">
                  <a16:creationId xmlns="" xmlns:a16="http://schemas.microsoft.com/office/drawing/2014/main" id="{0080412C-8ACC-4F95-B808-0F372E84619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3960" y="1156"/>
              <a:ext cx="78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endParaRPr lang="ru-RU" altLang="ru-RU" sz="2100"/>
            </a:p>
          </p:txBody>
        </p:sp>
      </p:grpSp>
      <p:sp>
        <p:nvSpPr>
          <p:cNvPr id="19492" name="Rectangle 60">
            <a:extLst>
              <a:ext uri="{FF2B5EF4-FFF2-40B4-BE49-F238E27FC236}">
                <a16:creationId xmlns="" xmlns:a16="http://schemas.microsoft.com/office/drawing/2014/main" id="{73048AA6-8C50-4088-B875-AB37AF74A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0854" y="2660268"/>
            <a:ext cx="4310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000" b="1">
                <a:latin typeface="Tahoma" panose="020B0604030504040204" pitchFamily="34" charset="0"/>
              </a:rPr>
              <a:t>4</a:t>
            </a:r>
            <a:endParaRPr lang="ru-RU" altLang="ru-RU" sz="3000">
              <a:latin typeface="Tahoma" panose="020B0604030504040204" pitchFamily="34" charset="0"/>
            </a:endParaRPr>
          </a:p>
        </p:txBody>
      </p:sp>
      <p:sp>
        <p:nvSpPr>
          <p:cNvPr id="19493" name="AutoShape 61">
            <a:extLst>
              <a:ext uri="{FF2B5EF4-FFF2-40B4-BE49-F238E27FC236}">
                <a16:creationId xmlns="" xmlns:a16="http://schemas.microsoft.com/office/drawing/2014/main" id="{10DC5FA2-C6DC-4575-AC4F-5868B58A381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249909" y="3091341"/>
            <a:ext cx="2586437" cy="4665589"/>
          </a:xfrm>
          <a:prstGeom prst="roundRect">
            <a:avLst>
              <a:gd name="adj" fmla="val 17509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z="2100"/>
          </a:p>
        </p:txBody>
      </p:sp>
      <p:sp>
        <p:nvSpPr>
          <p:cNvPr id="110654" name="AutoShape 62">
            <a:extLst>
              <a:ext uri="{FF2B5EF4-FFF2-40B4-BE49-F238E27FC236}">
                <a16:creationId xmlns="" xmlns:a16="http://schemas.microsoft.com/office/drawing/2014/main" id="{2677B04D-B8A7-43C7-A769-E7019FCDCF1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309450" y="3141355"/>
            <a:ext cx="2474500" cy="115746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33333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2100"/>
          </a:p>
        </p:txBody>
      </p:sp>
      <p:sp>
        <p:nvSpPr>
          <p:cNvPr id="19496" name="Rectangle 64">
            <a:extLst>
              <a:ext uri="{FF2B5EF4-FFF2-40B4-BE49-F238E27FC236}">
                <a16:creationId xmlns="" xmlns:a16="http://schemas.microsoft.com/office/drawing/2014/main" id="{7160D07B-DC9C-442E-A6E8-41F48156A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9908" y="3308068"/>
            <a:ext cx="2753150" cy="4293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Выездного типа, экстернаты и интернаты, основанные с учетом этнических традиций</a:t>
            </a:r>
          </a:p>
          <a:p>
            <a:pPr algn="ctr"/>
            <a:endParaRPr lang="ru-RU" altLang="ru-RU" sz="21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2100" dirty="0">
                <a:latin typeface="Times New Roman" panose="02020603050405020304" pitchFamily="18" charset="0"/>
              </a:rPr>
              <a:t>Кочевая школа Заполярья, </a:t>
            </a:r>
          </a:p>
          <a:p>
            <a:pPr algn="ctr"/>
            <a:r>
              <a:rPr lang="ru-RU" altLang="ru-RU" sz="2100" dirty="0">
                <a:latin typeface="Times New Roman" panose="02020603050405020304" pitchFamily="18" charset="0"/>
              </a:rPr>
              <a:t>Ямало-Ненецкий округ. </a:t>
            </a:r>
            <a:endParaRPr lang="en-US" altLang="ru-RU" sz="2100" dirty="0">
              <a:latin typeface="Times New Roman" panose="02020603050405020304" pitchFamily="18" charset="0"/>
            </a:endParaRPr>
          </a:p>
        </p:txBody>
      </p:sp>
      <p:sp>
        <p:nvSpPr>
          <p:cNvPr id="19497" name="Rectangle 65">
            <a:extLst>
              <a:ext uri="{FF2B5EF4-FFF2-40B4-BE49-F238E27FC236}">
                <a16:creationId xmlns="" xmlns:a16="http://schemas.microsoft.com/office/drawing/2014/main" id="{ACF1C095-BD95-4402-8C3F-52CDC5E19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1608" y="2660268"/>
            <a:ext cx="4310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ru-RU" altLang="ru-RU" sz="3000">
              <a:latin typeface="Tahoma" panose="020B0604030504040204" pitchFamily="34" charset="0"/>
            </a:endParaRPr>
          </a:p>
        </p:txBody>
      </p:sp>
      <p:sp>
        <p:nvSpPr>
          <p:cNvPr id="19498" name="Rectangle 66">
            <a:extLst>
              <a:ext uri="{FF2B5EF4-FFF2-40B4-BE49-F238E27FC236}">
                <a16:creationId xmlns="" xmlns:a16="http://schemas.microsoft.com/office/drawing/2014/main" id="{5822157C-8CDF-423E-AC34-340929CDF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8783" y="2660268"/>
            <a:ext cx="4310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000" b="1">
                <a:latin typeface="Tahoma" panose="020B0604030504040204" pitchFamily="34" charset="0"/>
              </a:rPr>
              <a:t>3</a:t>
            </a:r>
          </a:p>
        </p:txBody>
      </p:sp>
      <p:grpSp>
        <p:nvGrpSpPr>
          <p:cNvPr id="19499" name="Group 67">
            <a:extLst>
              <a:ext uri="{FF2B5EF4-FFF2-40B4-BE49-F238E27FC236}">
                <a16:creationId xmlns="" xmlns:a16="http://schemas.microsoft.com/office/drawing/2014/main" id="{F21C4513-A580-488D-B993-CB3E2D6440C8}"/>
              </a:ext>
            </a:extLst>
          </p:cNvPr>
          <p:cNvGrpSpPr>
            <a:grpSpLocks/>
          </p:cNvGrpSpPr>
          <p:nvPr/>
        </p:nvGrpSpPr>
        <p:grpSpPr bwMode="auto">
          <a:xfrm>
            <a:off x="14221609" y="2557856"/>
            <a:ext cx="769263" cy="838328"/>
            <a:chOff x="2709" y="1074"/>
            <a:chExt cx="323" cy="352"/>
          </a:xfrm>
        </p:grpSpPr>
        <p:grpSp>
          <p:nvGrpSpPr>
            <p:cNvPr id="19500" name="Group 68">
              <a:extLst>
                <a:ext uri="{FF2B5EF4-FFF2-40B4-BE49-F238E27FC236}">
                  <a16:creationId xmlns="" xmlns:a16="http://schemas.microsoft.com/office/drawing/2014/main" id="{26F34710-A8D8-47B9-B8BB-0CAE881AC9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9" y="1074"/>
              <a:ext cx="323" cy="352"/>
              <a:chOff x="1289" y="587"/>
              <a:chExt cx="668" cy="647"/>
            </a:xfrm>
          </p:grpSpPr>
          <p:sp>
            <p:nvSpPr>
              <p:cNvPr id="19502" name="Oval 69">
                <a:extLst>
                  <a:ext uri="{FF2B5EF4-FFF2-40B4-BE49-F238E27FC236}">
                    <a16:creationId xmlns="" xmlns:a16="http://schemas.microsoft.com/office/drawing/2014/main" id="{5C0A5CE3-2515-423B-AFEA-8C700E46EC6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289" y="690"/>
                <a:ext cx="668" cy="451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 altLang="ru-RU" sz="2100"/>
              </a:p>
            </p:txBody>
          </p:sp>
          <p:sp>
            <p:nvSpPr>
              <p:cNvPr id="19503" name="Oval 70">
                <a:extLst>
                  <a:ext uri="{FF2B5EF4-FFF2-40B4-BE49-F238E27FC236}">
                    <a16:creationId xmlns="" xmlns:a16="http://schemas.microsoft.com/office/drawing/2014/main" id="{098B369A-5A39-41E8-9CA9-2B0D5688ABA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04" name="Oval 71">
                <a:extLst>
                  <a:ext uri="{FF2B5EF4-FFF2-40B4-BE49-F238E27FC236}">
                    <a16:creationId xmlns="" xmlns:a16="http://schemas.microsoft.com/office/drawing/2014/main" id="{39E83031-9823-471E-895D-9E7F3563743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05" name="Oval 72">
                <a:extLst>
                  <a:ext uri="{FF2B5EF4-FFF2-40B4-BE49-F238E27FC236}">
                    <a16:creationId xmlns="" xmlns:a16="http://schemas.microsoft.com/office/drawing/2014/main" id="{30CDEFAB-1720-49D8-9CD3-63992D05F78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  <p:sp>
            <p:nvSpPr>
              <p:cNvPr id="19506" name="Oval 73">
                <a:extLst>
                  <a:ext uri="{FF2B5EF4-FFF2-40B4-BE49-F238E27FC236}">
                    <a16:creationId xmlns="" xmlns:a16="http://schemas.microsoft.com/office/drawing/2014/main" id="{E3F9CF93-78D0-4772-9BD3-9051201AFC1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 altLang="ru-RU" sz="2100"/>
              </a:p>
            </p:txBody>
          </p:sp>
        </p:grpSp>
        <p:sp>
          <p:nvSpPr>
            <p:cNvPr id="19501" name="Rectangle 74">
              <a:extLst>
                <a:ext uri="{FF2B5EF4-FFF2-40B4-BE49-F238E27FC236}">
                  <a16:creationId xmlns="" xmlns:a16="http://schemas.microsoft.com/office/drawing/2014/main" id="{F113FD42-1E26-40B1-9C81-75C069281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117"/>
              <a:ext cx="1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altLang="ru-RU" sz="3000" b="1">
                  <a:latin typeface="Tahoma" panose="020B060403050404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804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="" xmlns:a16="http://schemas.microsoft.com/office/drawing/2014/main" id="{44839C84-AA1F-4B27-9C0F-36D6449D5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7056" y="1615902"/>
            <a:ext cx="16993888" cy="698477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</a:pPr>
            <a:r>
              <a:rPr lang="ru-RU" altLang="ru-RU" sz="4801" dirty="0">
                <a:solidFill>
                  <a:srgbClr val="16165D"/>
                </a:solidFill>
              </a:rPr>
              <a:t>   </a:t>
            </a:r>
            <a:r>
              <a:rPr lang="ru-RU" altLang="ru-RU" sz="4801" dirty="0">
                <a:solidFill>
                  <a:srgbClr val="C00000"/>
                </a:solidFill>
              </a:rPr>
              <a:t>Билингвизм</a:t>
            </a:r>
            <a:r>
              <a:rPr lang="ru-RU" altLang="ru-RU" sz="4801" dirty="0">
                <a:solidFill>
                  <a:srgbClr val="16165D"/>
                </a:solidFill>
              </a:rPr>
              <a:t> – </a:t>
            </a:r>
            <a:r>
              <a:rPr lang="ru-RU" altLang="ru-RU" sz="4801" b="0" dirty="0"/>
              <a:t>социальный  и психолингвистический феномен  сегодняшнего дня, требующий  осмысления и  организации </a:t>
            </a:r>
            <a:r>
              <a:rPr lang="ru-RU" altLang="ru-RU" sz="4801" b="0" dirty="0" err="1"/>
              <a:t>билингвального</a:t>
            </a:r>
            <a:r>
              <a:rPr lang="ru-RU" altLang="ru-RU" sz="4801" b="0" dirty="0"/>
              <a:t> (</a:t>
            </a:r>
            <a:r>
              <a:rPr lang="ru-RU" altLang="ru-RU" sz="4801" b="0" dirty="0" err="1"/>
              <a:t>полилингвального</a:t>
            </a:r>
            <a:r>
              <a:rPr lang="ru-RU" altLang="ru-RU" sz="4801" b="0" dirty="0"/>
              <a:t>) или поликультурного  образования на территории </a:t>
            </a:r>
            <a:r>
              <a:rPr lang="ru-RU" altLang="ru-RU" sz="4801" b="0" dirty="0" smtClean="0"/>
              <a:t>РФ. </a:t>
            </a:r>
            <a:endParaRPr lang="ru-RU" altLang="ru-RU" sz="4801" b="0" dirty="0"/>
          </a:p>
          <a:p>
            <a:pPr algn="just">
              <a:lnSpc>
                <a:spcPct val="120000"/>
              </a:lnSpc>
            </a:pPr>
            <a:r>
              <a:rPr lang="ru-RU" altLang="ru-RU" sz="4801" b="0" dirty="0"/>
              <a:t>   Особое значение приобретает сохранение родного языка и одновременное качественное  овладение  государственным  русским  языком - средством  социализации и </a:t>
            </a:r>
            <a:r>
              <a:rPr lang="ru-RU" altLang="ru-RU" sz="4801" b="0" dirty="0" err="1"/>
              <a:t>бикультурной</a:t>
            </a:r>
            <a:r>
              <a:rPr lang="ru-RU" altLang="ru-RU" sz="4801" b="0" dirty="0"/>
              <a:t> адаптации 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150019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1112" y="1471886"/>
            <a:ext cx="16417824" cy="1944216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современного языкового образования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072" y="3488110"/>
            <a:ext cx="15363328" cy="5040560"/>
          </a:xfrm>
        </p:spPr>
        <p:txBody>
          <a:bodyPr/>
          <a:lstStyle/>
          <a:p>
            <a:pPr marL="717456" lvl="1" indent="-717456">
              <a:spcBef>
                <a:spcPts val="1800"/>
              </a:spcBef>
              <a:buClrTx/>
              <a:buSzPct val="90000"/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дать каждому  обучающемуся  возможность использования нового языка для личностного и социального </a:t>
            </a:r>
            <a:r>
              <a:rPr lang="ru-RU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роста; </a:t>
            </a:r>
            <a:endParaRPr lang="ru-RU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17456" lvl="1" indent="-717456">
              <a:spcBef>
                <a:spcPts val="1800"/>
              </a:spcBef>
              <a:buClrTx/>
              <a:buSzPct val="90000"/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совершенствовать  когнитивную </a:t>
            </a:r>
            <a:r>
              <a:rPr lang="ru-RU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сферу; </a:t>
            </a:r>
            <a:endParaRPr lang="ru-RU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17456" lvl="1" indent="-717456">
              <a:spcBef>
                <a:spcPts val="1800"/>
              </a:spcBef>
              <a:buClrTx/>
              <a:buSzPct val="90000"/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познакомить с достижениями  национальной  культуры, вкладом национальной культуры в </a:t>
            </a:r>
            <a:r>
              <a:rPr lang="ru-RU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мировую;</a:t>
            </a:r>
            <a:endParaRPr lang="ru-RU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17456" lvl="1" indent="-717456">
              <a:spcBef>
                <a:spcPts val="1800"/>
              </a:spcBef>
              <a:buClrTx/>
              <a:buSzPct val="90000"/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заложить  основы диалога  культур и межкультурной </a:t>
            </a:r>
            <a:r>
              <a:rPr lang="ru-RU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коммуникации.</a:t>
            </a:r>
            <a:endParaRPr lang="ru-RU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20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5048" y="1399878"/>
            <a:ext cx="16417824" cy="108012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Суть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билингвального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образования в России</a:t>
            </a:r>
          </a:p>
        </p:txBody>
      </p:sp>
      <p:sp>
        <p:nvSpPr>
          <p:cNvPr id="8194" name="Rectangle 3">
            <a:extLst>
              <a:ext uri="{FF2B5EF4-FFF2-40B4-BE49-F238E27FC236}">
                <a16:creationId xmlns="" xmlns:a16="http://schemas.microsoft.com/office/drawing/2014/main" id="{A83D0515-959E-4B4F-9F2C-ACFDB9FAAF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5048" y="2629307"/>
            <a:ext cx="15579352" cy="5971371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buClr>
                <a:srgbClr val="00B0F0"/>
              </a:buClr>
            </a:pPr>
            <a:r>
              <a:rPr lang="ru-RU" altLang="ru-RU" sz="4600" dirty="0" smtClean="0"/>
              <a:t>Методологическая основа - культурно-исторический подход и концепция социального конструктивизма Л.С. Выготского </a:t>
            </a:r>
          </a:p>
          <a:p>
            <a:pPr>
              <a:lnSpc>
                <a:spcPct val="120000"/>
              </a:lnSpc>
              <a:buClr>
                <a:srgbClr val="00B0F0"/>
              </a:buClr>
            </a:pPr>
            <a:r>
              <a:rPr lang="ru-RU" altLang="ru-RU" sz="4600" b="0" dirty="0" smtClean="0"/>
              <a:t>- изучение языков в деятельности; </a:t>
            </a:r>
          </a:p>
          <a:p>
            <a:pPr>
              <a:lnSpc>
                <a:spcPct val="120000"/>
              </a:lnSpc>
              <a:buClr>
                <a:srgbClr val="00B0F0"/>
              </a:buClr>
            </a:pPr>
            <a:r>
              <a:rPr lang="ru-RU" altLang="ru-RU" sz="4600" b="0" dirty="0" smtClean="0"/>
              <a:t>- основа  </a:t>
            </a:r>
            <a:r>
              <a:rPr lang="ru-RU" altLang="ru-RU" sz="4600" b="0" dirty="0"/>
              <a:t>для достижения  функциональной грамотности учащегося; </a:t>
            </a:r>
          </a:p>
          <a:p>
            <a:pPr>
              <a:lnSpc>
                <a:spcPct val="120000"/>
              </a:lnSpc>
              <a:buClr>
                <a:srgbClr val="00B0F0"/>
              </a:buClr>
            </a:pPr>
            <a:r>
              <a:rPr lang="ru-RU" altLang="ru-RU" sz="4600" b="0" dirty="0" smtClean="0"/>
              <a:t>- изучение </a:t>
            </a:r>
            <a:r>
              <a:rPr lang="ru-RU" altLang="ru-RU" sz="4600" b="0" dirty="0"/>
              <a:t>школьных предметов на разных </a:t>
            </a:r>
            <a:r>
              <a:rPr lang="ru-RU" altLang="ru-RU" sz="4600" b="0" dirty="0" smtClean="0"/>
              <a:t>языках;</a:t>
            </a:r>
          </a:p>
          <a:p>
            <a:pPr>
              <a:lnSpc>
                <a:spcPct val="120000"/>
              </a:lnSpc>
              <a:buClr>
                <a:srgbClr val="00B0F0"/>
              </a:buClr>
            </a:pPr>
            <a:r>
              <a:rPr lang="ru-RU" altLang="ru-RU" sz="4600" b="0" dirty="0" smtClean="0"/>
              <a:t>- восприятие </a:t>
            </a:r>
            <a:r>
              <a:rPr lang="ru-RU" altLang="ru-RU" sz="4600" b="0" dirty="0"/>
              <a:t>языка как инструментария познания, самопознания и саморазвития.</a:t>
            </a:r>
          </a:p>
          <a:p>
            <a:pPr algn="ctr">
              <a:lnSpc>
                <a:spcPct val="120000"/>
              </a:lnSpc>
              <a:buClr>
                <a:srgbClr val="00B0F0"/>
              </a:buClr>
            </a:pPr>
            <a:r>
              <a:rPr lang="ru-RU" altLang="ru-RU" sz="4600" i="1" dirty="0"/>
              <a:t>Это достижимо только в случае преподавания разных предметов  на обоих языках.</a:t>
            </a:r>
          </a:p>
          <a:p>
            <a:pPr marL="914522" indent="-914522">
              <a:lnSpc>
                <a:spcPct val="9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ru-RU" altLang="ru-RU" sz="4201" dirty="0"/>
          </a:p>
        </p:txBody>
      </p:sp>
    </p:spTree>
    <p:extLst>
      <p:ext uri="{BB962C8B-B14F-4D97-AF65-F5344CB8AC3E}">
        <p14:creationId xmlns:p14="http://schemas.microsoft.com/office/powerpoint/2010/main" val="2388472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4AB0A1-1A37-454F-B6B8-0F94F5E86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55" y="1471886"/>
            <a:ext cx="16849871" cy="1440159"/>
          </a:xfrm>
        </p:spPr>
        <p:txBody>
          <a:bodyPr>
            <a:normAutofit/>
          </a:bodyPr>
          <a:lstStyle/>
          <a:p>
            <a:pPr algn="ctr"/>
            <a:r>
              <a:rPr lang="ru-RU" altLang="ru-RU" sz="3600" dirty="0">
                <a:solidFill>
                  <a:srgbClr val="C00000"/>
                </a:solidFill>
              </a:rPr>
              <a:t>Интегрированный предметно-языковой подход CLI</a:t>
            </a:r>
            <a:r>
              <a:rPr lang="en-US" altLang="ru-RU" sz="3600" dirty="0">
                <a:solidFill>
                  <a:srgbClr val="C00000"/>
                </a:solidFill>
              </a:rPr>
              <a:t>L</a:t>
            </a:r>
            <a:r>
              <a:rPr lang="ru-RU" altLang="ru-RU" sz="3600" dirty="0">
                <a:solidFill>
                  <a:srgbClr val="C00000"/>
                </a:solidFill>
              </a:rPr>
              <a:t> (</a:t>
            </a:r>
            <a:r>
              <a:rPr lang="ru-RU" altLang="ru-RU" sz="3600" dirty="0" err="1">
                <a:solidFill>
                  <a:srgbClr val="C00000"/>
                </a:solidFill>
              </a:rPr>
              <a:t>Content</a:t>
            </a:r>
            <a:r>
              <a:rPr lang="ru-RU" altLang="ru-RU" sz="3600" dirty="0">
                <a:solidFill>
                  <a:srgbClr val="C00000"/>
                </a:solidFill>
              </a:rPr>
              <a:t> </a:t>
            </a:r>
            <a:r>
              <a:rPr lang="ru-RU" altLang="ru-RU" sz="3600" dirty="0" err="1">
                <a:solidFill>
                  <a:srgbClr val="C00000"/>
                </a:solidFill>
              </a:rPr>
              <a:t>and</a:t>
            </a:r>
            <a:r>
              <a:rPr lang="ru-RU" altLang="ru-RU" sz="3600" dirty="0">
                <a:solidFill>
                  <a:srgbClr val="C00000"/>
                </a:solidFill>
              </a:rPr>
              <a:t> </a:t>
            </a:r>
            <a:r>
              <a:rPr lang="ru-RU" altLang="ru-RU" sz="3600" dirty="0" err="1">
                <a:solidFill>
                  <a:srgbClr val="C00000"/>
                </a:solidFill>
              </a:rPr>
              <a:t>Language</a:t>
            </a:r>
            <a:r>
              <a:rPr lang="ru-RU" altLang="ru-RU" sz="3600" dirty="0">
                <a:solidFill>
                  <a:srgbClr val="C00000"/>
                </a:solidFill>
              </a:rPr>
              <a:t> </a:t>
            </a:r>
            <a:r>
              <a:rPr lang="ru-RU" altLang="ru-RU" sz="3600" dirty="0" err="1">
                <a:solidFill>
                  <a:srgbClr val="C00000"/>
                </a:solidFill>
              </a:rPr>
              <a:t>Integrated</a:t>
            </a:r>
            <a:r>
              <a:rPr lang="ru-RU" altLang="ru-RU" sz="3600" dirty="0">
                <a:solidFill>
                  <a:srgbClr val="C00000"/>
                </a:solidFill>
              </a:rPr>
              <a:t> </a:t>
            </a:r>
            <a:r>
              <a:rPr lang="ru-RU" altLang="ru-RU" sz="3600" dirty="0" err="1">
                <a:solidFill>
                  <a:srgbClr val="C00000"/>
                </a:solidFill>
              </a:rPr>
              <a:t>Learning</a:t>
            </a:r>
            <a:r>
              <a:rPr lang="ru-RU" altLang="ru-RU" sz="3600" dirty="0">
                <a:solidFill>
                  <a:srgbClr val="C00000"/>
                </a:solidFill>
              </a:rPr>
              <a:t>)</a:t>
            </a:r>
            <a:endParaRPr lang="ru-RU" altLang="ru-RU" dirty="0">
              <a:solidFill>
                <a:srgbClr val="C00000"/>
              </a:solidFill>
            </a:endParaRPr>
          </a:p>
        </p:txBody>
      </p:sp>
      <p:sp>
        <p:nvSpPr>
          <p:cNvPr id="10243" name="Объект 2">
            <a:extLst>
              <a:ext uri="{FF2B5EF4-FFF2-40B4-BE49-F238E27FC236}">
                <a16:creationId xmlns="" xmlns:a16="http://schemas.microsoft.com/office/drawing/2014/main" id="{D3A0DE5B-68BA-4344-9948-C8B9588E7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055" y="3056062"/>
            <a:ext cx="16849872" cy="5616624"/>
          </a:xfrm>
        </p:spPr>
        <p:txBody>
          <a:bodyPr>
            <a:normAutofit/>
          </a:bodyPr>
          <a:lstStyle/>
          <a:p>
            <a:r>
              <a:rPr lang="ru-RU" altLang="ru-RU" sz="3200" b="0" dirty="0"/>
              <a:t>CLIL (</a:t>
            </a:r>
            <a:r>
              <a:rPr lang="ru-RU" altLang="ru-RU" sz="3200" b="0" dirty="0" err="1"/>
              <a:t>Content</a:t>
            </a:r>
            <a:r>
              <a:rPr lang="ru-RU" altLang="ru-RU" sz="3200" b="0" dirty="0"/>
              <a:t> </a:t>
            </a:r>
            <a:r>
              <a:rPr lang="ru-RU" altLang="ru-RU" sz="3200" b="0" dirty="0" err="1"/>
              <a:t>and</a:t>
            </a:r>
            <a:r>
              <a:rPr lang="ru-RU" altLang="ru-RU" sz="3200" b="0" dirty="0"/>
              <a:t> </a:t>
            </a:r>
            <a:r>
              <a:rPr lang="ru-RU" altLang="ru-RU" sz="3200" b="0" dirty="0" err="1"/>
              <a:t>Language</a:t>
            </a:r>
            <a:r>
              <a:rPr lang="ru-RU" altLang="ru-RU" sz="3200" b="0" dirty="0"/>
              <a:t> </a:t>
            </a:r>
            <a:r>
              <a:rPr lang="ru-RU" altLang="ru-RU" sz="3200" b="0" dirty="0" err="1"/>
              <a:t>Integrated</a:t>
            </a:r>
            <a:r>
              <a:rPr lang="ru-RU" altLang="ru-RU" sz="3200" b="0" dirty="0"/>
              <a:t> </a:t>
            </a:r>
            <a:r>
              <a:rPr lang="ru-RU" altLang="ru-RU" sz="3200" b="0" dirty="0" err="1"/>
              <a:t>Learning</a:t>
            </a:r>
            <a:r>
              <a:rPr lang="ru-RU" altLang="ru-RU" sz="3200" b="0" dirty="0"/>
              <a:t>) – интегрированное предметно-языковое обучение) рекомендовано Европейской комиссией для использования в  обучении: </a:t>
            </a:r>
          </a:p>
          <a:p>
            <a:pPr marL="514350" indent="-514350">
              <a:buFont typeface="+mj-lt"/>
              <a:buAutoNum type="arabicParenR"/>
            </a:pPr>
            <a:r>
              <a:rPr lang="ru-RU" altLang="ru-RU" sz="3200" b="0" dirty="0" smtClean="0"/>
              <a:t>предоставляет </a:t>
            </a:r>
            <a:r>
              <a:rPr lang="ru-RU" altLang="ru-RU" sz="3200" b="0" dirty="0"/>
              <a:t>школьникам возможность изучать дисциплину и иностранный язык одновременно;</a:t>
            </a:r>
          </a:p>
          <a:p>
            <a:pPr marL="514350" indent="-514350">
              <a:buFont typeface="+mj-lt"/>
              <a:buAutoNum type="arabicParenR"/>
            </a:pPr>
            <a:r>
              <a:rPr lang="ru-RU" altLang="ru-RU" sz="3200" b="0" dirty="0" smtClean="0"/>
              <a:t>для </a:t>
            </a:r>
            <a:r>
              <a:rPr lang="ru-RU" altLang="ru-RU" sz="3200" b="0" dirty="0"/>
              <a:t>изучения иностранного языка не требуется дополнительных часов в учебном плане, что способствует интенсификации языковой подготовки.</a:t>
            </a:r>
          </a:p>
          <a:p>
            <a:r>
              <a:rPr lang="ru-RU" altLang="ru-RU" sz="3200" b="0" dirty="0" smtClean="0"/>
              <a:t>С </a:t>
            </a:r>
            <a:r>
              <a:rPr lang="ru-RU" altLang="ru-RU" sz="3200" b="0" dirty="0"/>
              <a:t>середины 90-х годов данная идея стала реализовываться в школах Европы как основная в языковом </a:t>
            </a:r>
            <a:r>
              <a:rPr lang="ru-RU" altLang="ru-RU" sz="3200" b="0" dirty="0" smtClean="0"/>
              <a:t>образовании.</a:t>
            </a:r>
            <a:endParaRPr lang="ru-RU" altLang="ru-RU" sz="3200" b="0" dirty="0"/>
          </a:p>
        </p:txBody>
      </p:sp>
    </p:spTree>
    <p:extLst>
      <p:ext uri="{BB962C8B-B14F-4D97-AF65-F5344CB8AC3E}">
        <p14:creationId xmlns:p14="http://schemas.microsoft.com/office/powerpoint/2010/main" val="408386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0988A0F-ACF7-4A6E-A28D-1470CB3B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032" y="1687910"/>
            <a:ext cx="16921880" cy="1368152"/>
          </a:xfrm>
        </p:spPr>
        <p:txBody>
          <a:bodyPr>
            <a:normAutofit fontScale="90000"/>
          </a:bodyPr>
          <a:lstStyle/>
          <a:p>
            <a:r>
              <a:rPr lang="ru-RU" altLang="ru-RU" sz="4201" dirty="0">
                <a:solidFill>
                  <a:srgbClr val="C00000"/>
                </a:solidFill>
              </a:rPr>
              <a:t>CLIL декларирует изучение иностранного языка как инструмента для изучения других предметов</a:t>
            </a:r>
          </a:p>
        </p:txBody>
      </p:sp>
      <p:sp>
        <p:nvSpPr>
          <p:cNvPr id="16387" name="Объект 2">
            <a:extLst>
              <a:ext uri="{FF2B5EF4-FFF2-40B4-BE49-F238E27FC236}">
                <a16:creationId xmlns="" xmlns:a16="http://schemas.microsoft.com/office/drawing/2014/main" id="{BCDC3531-BA68-4927-A09E-C353D1436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08" y="3704134"/>
            <a:ext cx="17281920" cy="4824536"/>
          </a:xfrm>
        </p:spPr>
        <p:txBody>
          <a:bodyPr/>
          <a:lstStyle/>
          <a:p>
            <a:r>
              <a:rPr lang="ru-RU" altLang="ru-RU" b="0" dirty="0" smtClean="0"/>
              <a:t>Термин</a:t>
            </a:r>
            <a:r>
              <a:rPr lang="ru-RU" altLang="ru-RU" b="0" dirty="0"/>
              <a:t> CLIL был предложен Дэвидом Маршем (</a:t>
            </a:r>
            <a:r>
              <a:rPr lang="ru-RU" altLang="ru-RU" b="0" dirty="0" err="1"/>
              <a:t>David</a:t>
            </a:r>
            <a:r>
              <a:rPr lang="ru-RU" altLang="ru-RU" b="0" dirty="0"/>
              <a:t> </a:t>
            </a:r>
            <a:r>
              <a:rPr lang="ru-RU" altLang="ru-RU" b="0" dirty="0" err="1"/>
              <a:t>Marsh</a:t>
            </a:r>
            <a:r>
              <a:rPr lang="ru-RU" altLang="ru-RU" b="0" dirty="0"/>
              <a:t>) в </a:t>
            </a:r>
            <a:r>
              <a:rPr lang="ru-RU" altLang="ru-RU" b="0" dirty="0" smtClean="0"/>
              <a:t>1994 г.</a:t>
            </a:r>
          </a:p>
          <a:p>
            <a:r>
              <a:rPr lang="ru-RU" altLang="ru-RU" b="0" dirty="0" smtClean="0"/>
              <a:t>Для </a:t>
            </a:r>
            <a:r>
              <a:rPr lang="ru-RU" altLang="ru-RU" b="0" dirty="0"/>
              <a:t>достижения конечных целей образовательного процесса ставилась двуединая цель: </a:t>
            </a:r>
            <a:r>
              <a:rPr lang="ru-RU" altLang="ru-RU" b="0" dirty="0">
                <a:solidFill>
                  <a:srgbClr val="C00000"/>
                </a:solidFill>
              </a:rPr>
              <a:t>изучение учебного предмета и одновременное изучение иностранного языка. </a:t>
            </a:r>
          </a:p>
          <a:p>
            <a:r>
              <a:rPr lang="ru-RU" altLang="ru-RU" b="0" dirty="0" smtClean="0"/>
              <a:t>Данная </a:t>
            </a:r>
            <a:r>
              <a:rPr lang="ru-RU" altLang="ru-RU" b="0" dirty="0"/>
              <a:t>методика является вариантом включения иностранного языка в учебный предмет и расширение именно языковой составляющей учебного предмета </a:t>
            </a:r>
          </a:p>
        </p:txBody>
      </p:sp>
    </p:spTree>
    <p:extLst>
      <p:ext uri="{BB962C8B-B14F-4D97-AF65-F5344CB8AC3E}">
        <p14:creationId xmlns:p14="http://schemas.microsoft.com/office/powerpoint/2010/main" val="206340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E60E53D-A28B-4FE4-A392-321A4A9C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040" y="1543894"/>
            <a:ext cx="16777864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6601" dirty="0">
                <a:solidFill>
                  <a:schemeClr val="tx2">
                    <a:lumMod val="75000"/>
                  </a:schemeClr>
                </a:solidFill>
              </a:rPr>
              <a:t>«Киты»</a:t>
            </a:r>
            <a:r>
              <a:rPr lang="en-US" altLang="ru-RU" sz="6601" dirty="0">
                <a:solidFill>
                  <a:schemeClr val="tx2">
                    <a:lumMod val="75000"/>
                  </a:schemeClr>
                </a:solidFill>
              </a:rPr>
              <a:t> CLIL</a:t>
            </a:r>
            <a:endParaRPr lang="ru-RU" altLang="ru-RU" sz="660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291" name="Объект 2">
            <a:extLst>
              <a:ext uri="{FF2B5EF4-FFF2-40B4-BE49-F238E27FC236}">
                <a16:creationId xmlns="" xmlns:a16="http://schemas.microsoft.com/office/drawing/2014/main" id="{59C9F594-0E93-46B8-A66A-22A35A218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040" y="2629307"/>
            <a:ext cx="16633848" cy="5899363"/>
          </a:xfrm>
        </p:spPr>
        <p:txBody>
          <a:bodyPr>
            <a:normAutofit/>
          </a:bodyPr>
          <a:lstStyle/>
          <a:p>
            <a:r>
              <a:rPr lang="en-US" altLang="ru-RU" sz="3200" b="0" dirty="0" smtClean="0"/>
              <a:t>CLIL </a:t>
            </a:r>
            <a:r>
              <a:rPr lang="ru-RU" altLang="ru-RU" sz="3200" b="0" dirty="0" smtClean="0"/>
              <a:t> - </a:t>
            </a:r>
            <a:r>
              <a:rPr lang="ru-RU" altLang="ru-RU" sz="3200" b="0" dirty="0"/>
              <a:t> это </a:t>
            </a:r>
            <a:r>
              <a:rPr lang="ru-RU" altLang="ru-RU" sz="3200" b="0" dirty="0" smtClean="0"/>
              <a:t>дидактическая </a:t>
            </a:r>
            <a:r>
              <a:rPr lang="ru-RU" altLang="ru-RU" sz="3200" b="0" dirty="0"/>
              <a:t>методика, которая позволяет формировать у учащихся лингвистические и коммуникативные компетенции на неродном языке в том же образовательном контексте, в котором у них происходит формирование и развитие </a:t>
            </a:r>
            <a:r>
              <a:rPr lang="ru-RU" altLang="ru-RU" sz="3200" b="0" dirty="0" err="1"/>
              <a:t>общеучебных</a:t>
            </a:r>
            <a:r>
              <a:rPr lang="ru-RU" altLang="ru-RU" sz="3200" b="0" dirty="0"/>
              <a:t> знаний и умений. </a:t>
            </a:r>
            <a:endParaRPr lang="ru-RU" altLang="ru-RU" sz="3200" b="0" dirty="0" smtClean="0"/>
          </a:p>
          <a:p>
            <a:r>
              <a:rPr lang="ru-RU" altLang="ru-RU" sz="3200" b="0" dirty="0" smtClean="0"/>
              <a:t>Ее </a:t>
            </a:r>
            <a:r>
              <a:rPr lang="ru-RU" altLang="ru-RU" sz="3200" b="0" dirty="0"/>
              <a:t>обязательные </a:t>
            </a:r>
            <a:r>
              <a:rPr lang="ru-RU" altLang="ru-RU" sz="3200" b="0" dirty="0" smtClean="0"/>
              <a:t>компоненты </a:t>
            </a:r>
            <a:r>
              <a:rPr lang="ru-RU" altLang="ru-RU" sz="3200" dirty="0" smtClean="0"/>
              <a:t>«</a:t>
            </a:r>
            <a:r>
              <a:rPr lang="ru-RU" altLang="ru-RU" sz="3200" dirty="0"/>
              <a:t>4 С»: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altLang="ru-RU" sz="3200" b="0" dirty="0" smtClean="0"/>
              <a:t>«</a:t>
            </a:r>
            <a:r>
              <a:rPr lang="ru-RU" altLang="ru-RU" sz="3200" b="0" dirty="0" err="1"/>
              <a:t>content</a:t>
            </a:r>
            <a:r>
              <a:rPr lang="ru-RU" altLang="ru-RU" sz="3200" b="0" dirty="0"/>
              <a:t>»(содержание</a:t>
            </a:r>
            <a:r>
              <a:rPr lang="ru-RU" altLang="ru-RU" sz="3200" b="0" dirty="0" smtClean="0"/>
              <a:t>)</a:t>
            </a:r>
            <a:endParaRPr lang="ru-RU" altLang="ru-RU" sz="3200" b="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altLang="ru-RU" sz="3200" b="0" dirty="0"/>
              <a:t> «</a:t>
            </a:r>
            <a:r>
              <a:rPr lang="ru-RU" altLang="ru-RU" sz="3200" b="0" dirty="0" err="1"/>
              <a:t>communication</a:t>
            </a:r>
            <a:r>
              <a:rPr lang="ru-RU" altLang="ru-RU" sz="3200" b="0" dirty="0"/>
              <a:t>» (общение</a:t>
            </a:r>
            <a:r>
              <a:rPr lang="ru-RU" altLang="ru-RU" sz="3200" b="0" dirty="0" smtClean="0"/>
              <a:t>) </a:t>
            </a:r>
            <a:endParaRPr lang="ru-RU" altLang="ru-RU" sz="3200" b="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altLang="ru-RU" sz="3200" b="0" dirty="0"/>
              <a:t>«</a:t>
            </a:r>
            <a:r>
              <a:rPr lang="ru-RU" altLang="ru-RU" sz="3200" b="0" dirty="0" err="1"/>
              <a:t>cognition</a:t>
            </a:r>
            <a:r>
              <a:rPr lang="ru-RU" altLang="ru-RU" sz="3200" b="0" dirty="0"/>
              <a:t>» (мыслительные способности</a:t>
            </a:r>
            <a:r>
              <a:rPr lang="ru-RU" altLang="ru-RU" sz="3200" b="0" dirty="0" smtClean="0"/>
              <a:t>)</a:t>
            </a:r>
            <a:endParaRPr lang="ru-RU" altLang="ru-RU" sz="3200" b="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altLang="ru-RU" sz="3200" b="0" dirty="0"/>
              <a:t> «</a:t>
            </a:r>
            <a:r>
              <a:rPr lang="ru-RU" altLang="ru-RU" sz="3200" b="0" dirty="0" err="1"/>
              <a:t>culture</a:t>
            </a:r>
            <a:r>
              <a:rPr lang="ru-RU" altLang="ru-RU" sz="3200" b="0" dirty="0"/>
              <a:t>» (знания культурологии) </a:t>
            </a:r>
          </a:p>
          <a:p>
            <a:pPr algn="ctr"/>
            <a:endParaRPr lang="ru-RU" altLang="ru-RU" b="0" dirty="0"/>
          </a:p>
        </p:txBody>
      </p:sp>
    </p:spTree>
    <p:extLst>
      <p:ext uri="{BB962C8B-B14F-4D97-AF65-F5344CB8AC3E}">
        <p14:creationId xmlns:p14="http://schemas.microsoft.com/office/powerpoint/2010/main" val="414976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Объект 2">
            <a:extLst>
              <a:ext uri="{FF2B5EF4-FFF2-40B4-BE49-F238E27FC236}">
                <a16:creationId xmlns="" xmlns:a16="http://schemas.microsoft.com/office/drawing/2014/main" id="{EF0F0310-74A3-4330-8D6D-723B35DCD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16" y="1687910"/>
            <a:ext cx="17137904" cy="6984776"/>
          </a:xfrm>
        </p:spPr>
        <p:txBody>
          <a:bodyPr>
            <a:normAutofit/>
          </a:bodyPr>
          <a:lstStyle/>
          <a:p>
            <a:pPr algn="ctr"/>
            <a:r>
              <a:rPr lang="ru-RU" altLang="ru-RU" dirty="0"/>
              <a:t>Отношение  к  </a:t>
            </a:r>
            <a:r>
              <a:rPr lang="de-DE" altLang="ru-RU" dirty="0"/>
              <a:t>CLIL </a:t>
            </a:r>
            <a:endParaRPr lang="ru-RU" altLang="ru-RU" dirty="0" smtClean="0"/>
          </a:p>
          <a:p>
            <a:pPr indent="457200" algn="just">
              <a:lnSpc>
                <a:spcPct val="150000"/>
              </a:lnSpc>
            </a:pPr>
            <a:r>
              <a:rPr lang="ru-RU" altLang="ru-RU" b="0" dirty="0" smtClean="0"/>
              <a:t>В  </a:t>
            </a:r>
            <a:r>
              <a:rPr lang="ru-RU" altLang="ru-RU" b="0" dirty="0"/>
              <a:t>странах, где не существовал или не был развит научный стиль родного языка, такое обучение дало возможность получить талантливым выпускникам средних школ дальнейшее образование   на английском языке.</a:t>
            </a:r>
          </a:p>
          <a:p>
            <a:pPr indent="457200" algn="just">
              <a:lnSpc>
                <a:spcPct val="150000"/>
              </a:lnSpc>
            </a:pPr>
            <a:r>
              <a:rPr lang="ru-RU" altLang="ru-RU" b="0" dirty="0"/>
              <a:t>В некоторых </a:t>
            </a:r>
            <a:r>
              <a:rPr lang="ru-RU" altLang="ru-RU" b="0" dirty="0" smtClean="0"/>
              <a:t>странах </a:t>
            </a:r>
            <a:r>
              <a:rPr lang="ru-RU" altLang="ru-RU" b="0" dirty="0"/>
              <a:t>(например, Нидерланды), данная модель спровоцировала уход родного (нидерландского) языка из сферы научного обращения. </a:t>
            </a:r>
          </a:p>
        </p:txBody>
      </p:sp>
    </p:spTree>
    <p:extLst>
      <p:ext uri="{BB962C8B-B14F-4D97-AF65-F5344CB8AC3E}">
        <p14:creationId xmlns:p14="http://schemas.microsoft.com/office/powerpoint/2010/main" val="17116453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8B19C1-F458-4F5E-9E60-4EC51E60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160" y="1615901"/>
            <a:ext cx="14905656" cy="720467"/>
          </a:xfrm>
        </p:spPr>
        <p:txBody>
          <a:bodyPr>
            <a:noAutofit/>
          </a:bodyPr>
          <a:lstStyle/>
          <a:p>
            <a:pPr algn="ctr"/>
            <a:r>
              <a:rPr lang="en-US" altLang="ru-RU" sz="4400" dirty="0">
                <a:solidFill>
                  <a:schemeClr val="tx2">
                    <a:lumMod val="75000"/>
                  </a:schemeClr>
                </a:solidFill>
              </a:rPr>
              <a:t>CLIL </a:t>
            </a:r>
            <a:r>
              <a:rPr lang="ru-RU" altLang="ru-RU" sz="4400" dirty="0">
                <a:solidFill>
                  <a:schemeClr val="tx2">
                    <a:lumMod val="75000"/>
                  </a:schemeClr>
                </a:solidFill>
              </a:rPr>
              <a:t> или ПИЯЗО?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9E0EA2A-EB3D-484C-AB40-178AD59DF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16" y="2336369"/>
            <a:ext cx="17209912" cy="6336317"/>
          </a:xfrm>
        </p:spPr>
        <p:txBody>
          <a:bodyPr>
            <a:normAutofit lnSpcReduction="10000"/>
          </a:bodyPr>
          <a:lstStyle/>
          <a:p>
            <a:pPr indent="457200"/>
            <a:r>
              <a:rPr lang="ru-RU" altLang="ru-RU" b="0" dirty="0"/>
              <a:t>Изменение термина на «</a:t>
            </a:r>
            <a:r>
              <a:rPr lang="ru-RU" altLang="ru-RU" b="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предметно</a:t>
            </a:r>
            <a:r>
              <a:rPr lang="ru-RU" altLang="ru-RU" b="0" dirty="0"/>
              <a:t>-интегративное языковое образование» </a:t>
            </a:r>
            <a:r>
              <a:rPr lang="ru-RU" altLang="ru-RU" b="0" dirty="0" smtClean="0"/>
              <a:t>(ПИЯЗО) связано </a:t>
            </a:r>
            <a:r>
              <a:rPr lang="ru-RU" altLang="ru-RU" b="0" dirty="0"/>
              <a:t>с изменением акцентов: мы рассматриваем проблему в аспекте  интеграции языка в </a:t>
            </a:r>
            <a:r>
              <a:rPr lang="ru-RU" altLang="ru-RU" b="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учебный предмет и достижения предметных результатов метаязыковыми средствами </a:t>
            </a:r>
            <a:r>
              <a:rPr lang="ru-RU" altLang="ru-RU" b="0" dirty="0"/>
              <a:t>( </a:t>
            </a:r>
            <a:r>
              <a:rPr lang="en-US" altLang="ru-RU" b="0" dirty="0"/>
              <a:t>CLIL- </a:t>
            </a:r>
            <a:r>
              <a:rPr lang="ru-RU" altLang="ru-RU" b="0" dirty="0"/>
              <a:t>предметно- интегрированное </a:t>
            </a:r>
            <a:r>
              <a:rPr lang="ru-RU" altLang="ru-RU" b="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языковое обучение</a:t>
            </a:r>
            <a:r>
              <a:rPr lang="ru-RU" altLang="ru-RU" b="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).</a:t>
            </a:r>
            <a:endParaRPr lang="ru-RU" altLang="ru-RU" b="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457200"/>
            <a:r>
              <a:rPr lang="ru-RU" altLang="ru-RU" b="0" dirty="0"/>
              <a:t>Акцент на общеобразовательных  когнитивных результатах, достигаемых средствами всех языков в жизни ребёнка. </a:t>
            </a:r>
          </a:p>
          <a:p>
            <a:pPr indent="457200"/>
            <a:r>
              <a:rPr lang="ru-RU" altLang="ru-RU" b="0" i="1" dirty="0" smtClean="0"/>
              <a:t>Интеграция  </a:t>
            </a:r>
            <a:r>
              <a:rPr lang="ru-RU" altLang="ru-RU" b="0" i="1" dirty="0"/>
              <a:t>обоих </a:t>
            </a:r>
            <a:r>
              <a:rPr lang="ru-RU" altLang="ru-RU" b="0" i="1" dirty="0" err="1"/>
              <a:t>когнитивно</a:t>
            </a:r>
            <a:r>
              <a:rPr lang="ru-RU" altLang="ru-RU" b="0" i="1" dirty="0"/>
              <a:t> значимых языков  в учебный предмет позволяет в </a:t>
            </a:r>
            <a:r>
              <a:rPr lang="ru-RU" altLang="ru-RU" b="0" i="1" dirty="0" err="1"/>
              <a:t>билингвальных</a:t>
            </a:r>
            <a:r>
              <a:rPr lang="ru-RU" altLang="ru-RU" b="0" i="1" dirty="0"/>
              <a:t> условиях достигать как металингвистические, так и метапредметные  результаты</a:t>
            </a:r>
            <a:r>
              <a:rPr lang="ru-RU" altLang="ru-RU" b="0" dirty="0"/>
              <a:t>, обеспечивающие качество усвоения учебного предмета. </a:t>
            </a:r>
          </a:p>
          <a:p>
            <a:endParaRPr lang="ru-RU" altLang="ru-RU" dirty="0"/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793499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="" xmlns:a16="http://schemas.microsoft.com/office/drawing/2014/main" id="{4E1CCAD2-9A2F-4129-91D3-423EABE64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1072" y="1471886"/>
            <a:ext cx="15697744" cy="2160240"/>
          </a:xfrm>
        </p:spPr>
        <p:txBody>
          <a:bodyPr>
            <a:normAutofit/>
          </a:bodyPr>
          <a:lstStyle/>
          <a:p>
            <a:pPr algn="ctr"/>
            <a:r>
              <a:rPr lang="ru-RU" altLang="ru-RU" sz="6001" dirty="0">
                <a:solidFill>
                  <a:srgbClr val="C00000"/>
                </a:solidFill>
              </a:rPr>
              <a:t>Предметно-интегративное образование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="" xmlns:a16="http://schemas.microsoft.com/office/drawing/2014/main" id="{1331CA9F-4719-41DB-82D0-579635219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040" y="3992166"/>
            <a:ext cx="17137904" cy="4536504"/>
          </a:xfrm>
        </p:spPr>
        <p:txBody>
          <a:bodyPr>
            <a:normAutofit/>
          </a:bodyPr>
          <a:lstStyle/>
          <a:p>
            <a:r>
              <a:rPr lang="ru-RU" altLang="ru-RU" sz="4000" dirty="0" smtClean="0">
                <a:solidFill>
                  <a:srgbClr val="C00000"/>
                </a:solidFill>
              </a:rPr>
              <a:t>Предметно-интегративное </a:t>
            </a:r>
            <a:r>
              <a:rPr lang="ru-RU" altLang="ru-RU" sz="4000" dirty="0">
                <a:solidFill>
                  <a:srgbClr val="C00000"/>
                </a:solidFill>
              </a:rPr>
              <a:t>языковое образование (ПИЯЗО) - </a:t>
            </a:r>
            <a:r>
              <a:rPr lang="ru-RU" altLang="ru-RU" sz="4000" b="0" dirty="0"/>
              <a:t>дидактическая модель, которая позволяет сформировать у учащихся </a:t>
            </a:r>
            <a:r>
              <a:rPr lang="ru-RU" altLang="ru-RU" sz="4000" b="0" dirty="0" err="1"/>
              <a:t>общеучебные</a:t>
            </a:r>
            <a:r>
              <a:rPr lang="ru-RU" altLang="ru-RU" sz="4000" b="0" dirty="0"/>
              <a:t> умения (особенно познавательные и коммуникативные) средствами родного и неродного языков в образовательном контексте учебного предмета</a:t>
            </a:r>
            <a:r>
              <a:rPr lang="ru-RU" altLang="ru-RU" sz="4000" dirty="0"/>
              <a:t>. </a:t>
            </a:r>
            <a:endParaRPr lang="ru-RU" altLang="ru-RU" sz="4000" dirty="0">
              <a:solidFill>
                <a:srgbClr val="1616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763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A10F93-5AC8-4281-B3DD-3ACF878C1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032" y="1471886"/>
            <a:ext cx="17137904" cy="1512168"/>
          </a:xfrm>
        </p:spPr>
        <p:txBody>
          <a:bodyPr>
            <a:normAutofit/>
          </a:bodyPr>
          <a:lstStyle/>
          <a:p>
            <a:pPr algn="ctr"/>
            <a:r>
              <a:rPr lang="ru-RU" altLang="ru-RU" sz="3600" dirty="0">
                <a:solidFill>
                  <a:srgbClr val="C00000"/>
                </a:solidFill>
              </a:rPr>
              <a:t>Предметно-интегративное образование в </a:t>
            </a:r>
            <a:r>
              <a:rPr lang="ru-RU" altLang="ru-RU" sz="3600" dirty="0" err="1">
                <a:solidFill>
                  <a:srgbClr val="C00000"/>
                </a:solidFill>
              </a:rPr>
              <a:t>билингвальных</a:t>
            </a:r>
            <a:r>
              <a:rPr lang="ru-RU" altLang="ru-RU" sz="3600" dirty="0">
                <a:solidFill>
                  <a:srgbClr val="C00000"/>
                </a:solidFill>
              </a:rPr>
              <a:t> условиях</a:t>
            </a:r>
            <a:endParaRPr lang="ru-RU" altLang="ru-RU" dirty="0">
              <a:solidFill>
                <a:srgbClr val="C00000"/>
              </a:solidFill>
            </a:endParaRPr>
          </a:p>
        </p:txBody>
      </p:sp>
      <p:sp>
        <p:nvSpPr>
          <p:cNvPr id="16387" name="Объект 2">
            <a:extLst>
              <a:ext uri="{FF2B5EF4-FFF2-40B4-BE49-F238E27FC236}">
                <a16:creationId xmlns="" xmlns:a16="http://schemas.microsoft.com/office/drawing/2014/main" id="{3EFF953F-29C5-4A18-87F4-B4E9BFBD0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032" y="3200078"/>
            <a:ext cx="16993888" cy="5688632"/>
          </a:xfrm>
        </p:spPr>
        <p:txBody>
          <a:bodyPr/>
          <a:lstStyle/>
          <a:p>
            <a:pPr indent="457200"/>
            <a:r>
              <a:rPr lang="ru-RU" altLang="ru-RU" b="0" dirty="0" smtClean="0"/>
              <a:t>В </a:t>
            </a:r>
            <a:r>
              <a:rPr lang="ru-RU" altLang="ru-RU" b="0" dirty="0"/>
              <a:t>предметно-языковом соотношении находятся предметы как естественнонаучного, так и общегуманитарного цикла: история на двух языках, иностранный язык, литература на первом и втором  языках, география, математика и пр. </a:t>
            </a:r>
          </a:p>
          <a:p>
            <a:pPr indent="457200"/>
            <a:r>
              <a:rPr lang="ru-RU" altLang="ru-RU" b="0" dirty="0" smtClean="0"/>
              <a:t>С </a:t>
            </a:r>
            <a:r>
              <a:rPr lang="ru-RU" altLang="ru-RU" b="0" dirty="0"/>
              <a:t>этой целью имеющийся исторический  российский опыт организации языкового образования должен стать основой в  реализации предметного обучения на русском и родном языках. </a:t>
            </a:r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161628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Объект 2">
            <a:extLst>
              <a:ext uri="{FF2B5EF4-FFF2-40B4-BE49-F238E27FC236}">
                <a16:creationId xmlns="" xmlns:a16="http://schemas.microsoft.com/office/drawing/2014/main" id="{47AAFF17-2C08-4D22-BD54-F8CB93550A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9024" y="1615902"/>
            <a:ext cx="16921879" cy="7200799"/>
          </a:xfrm>
        </p:spPr>
        <p:txBody>
          <a:bodyPr>
            <a:noAutofit/>
          </a:bodyPr>
          <a:lstStyle/>
          <a:p>
            <a:r>
              <a:rPr lang="ru-RU" altLang="ru-RU" sz="3200" dirty="0" smtClean="0"/>
              <a:t>Основные </a:t>
            </a:r>
            <a:r>
              <a:rPr lang="ru-RU" altLang="ru-RU" sz="3200" dirty="0"/>
              <a:t>типы  билингвизма </a:t>
            </a:r>
            <a:r>
              <a:rPr lang="ru-RU" altLang="ru-RU" sz="3200" dirty="0" smtClean="0"/>
              <a:t>(терминология </a:t>
            </a:r>
            <a:r>
              <a:rPr lang="ru-RU" altLang="ru-RU" sz="3200" dirty="0"/>
              <a:t>Е.М. </a:t>
            </a:r>
            <a:r>
              <a:rPr lang="ru-RU" altLang="ru-RU" sz="3200" dirty="0" smtClean="0"/>
              <a:t>Верещагина):</a:t>
            </a:r>
          </a:p>
          <a:p>
            <a:r>
              <a:rPr lang="ru-RU" altLang="ru-RU" sz="3200" b="0" dirty="0" smtClean="0"/>
              <a:t>1</a:t>
            </a:r>
            <a:r>
              <a:rPr lang="ru-RU" altLang="ru-RU" sz="3200" b="0" dirty="0"/>
              <a:t>) </a:t>
            </a:r>
            <a:r>
              <a:rPr lang="ru-RU" altLang="ru-RU" sz="3200" b="0" dirty="0">
                <a:solidFill>
                  <a:srgbClr val="C00000"/>
                </a:solidFill>
              </a:rPr>
              <a:t>рецептивный</a:t>
            </a:r>
            <a:r>
              <a:rPr lang="ru-RU" altLang="ru-RU" sz="3200" b="0" dirty="0">
                <a:solidFill>
                  <a:srgbClr val="32946A"/>
                </a:solidFill>
              </a:rPr>
              <a:t> </a:t>
            </a:r>
            <a:r>
              <a:rPr lang="ru-RU" altLang="ru-RU" sz="3200" b="0" dirty="0"/>
              <a:t>(понимание речевых произведений, принадлежащих вторичной языковой системе);</a:t>
            </a:r>
          </a:p>
          <a:p>
            <a:r>
              <a:rPr lang="ru-RU" altLang="ru-RU" sz="3200" b="0" dirty="0"/>
              <a:t>2)  </a:t>
            </a:r>
            <a:r>
              <a:rPr lang="ru-RU" altLang="ru-RU" sz="3200" b="0" dirty="0">
                <a:solidFill>
                  <a:srgbClr val="C00000"/>
                </a:solidFill>
              </a:rPr>
              <a:t>репродуктивный (</a:t>
            </a:r>
            <a:r>
              <a:rPr lang="ru-RU" altLang="ru-RU" sz="3200" b="0" dirty="0"/>
              <a:t>умение воспроизводить прочитанное и услышанное);</a:t>
            </a:r>
          </a:p>
          <a:p>
            <a:r>
              <a:rPr lang="ru-RU" altLang="ru-RU" sz="3200" b="0" dirty="0"/>
              <a:t>3) </a:t>
            </a:r>
            <a:r>
              <a:rPr lang="ru-RU" altLang="ru-RU" sz="3200" b="0" dirty="0">
                <a:solidFill>
                  <a:srgbClr val="C00000"/>
                </a:solidFill>
              </a:rPr>
              <a:t>продуктивный</a:t>
            </a:r>
            <a:r>
              <a:rPr lang="ru-RU" altLang="ru-RU" sz="3200" b="0" dirty="0">
                <a:solidFill>
                  <a:srgbClr val="32946A"/>
                </a:solidFill>
              </a:rPr>
              <a:t> </a:t>
            </a:r>
            <a:r>
              <a:rPr lang="ru-RU" altLang="ru-RU" sz="3200" b="0" dirty="0"/>
              <a:t>(умение не только понимать и воспроизводить, но и создавать осмысленные высказывания);</a:t>
            </a:r>
          </a:p>
          <a:p>
            <a:r>
              <a:rPr lang="ru-RU" altLang="ru-RU" sz="3200" b="0" dirty="0"/>
              <a:t>4) </a:t>
            </a:r>
            <a:r>
              <a:rPr lang="ru-RU" altLang="ru-RU" sz="3200" b="0" dirty="0" err="1">
                <a:solidFill>
                  <a:srgbClr val="C00000"/>
                </a:solidFill>
              </a:rPr>
              <a:t>субординативный</a:t>
            </a:r>
            <a:r>
              <a:rPr lang="ru-RU" altLang="ru-RU" sz="3200" b="0" dirty="0">
                <a:solidFill>
                  <a:srgbClr val="32946A"/>
                </a:solidFill>
              </a:rPr>
              <a:t> </a:t>
            </a:r>
            <a:r>
              <a:rPr lang="ru-RU" altLang="ru-RU" sz="3200" b="0" dirty="0"/>
              <a:t>(подчиненный), при котором в речевых произведениях, порождаемых на его основе, устанавливаются иерархия и один язык несколько «опережает» другой наличием «правильных» и «неправильных» речевых произведений;</a:t>
            </a:r>
          </a:p>
          <a:p>
            <a:r>
              <a:rPr lang="ru-RU" altLang="ru-RU" sz="3200" b="0" dirty="0"/>
              <a:t>5) </a:t>
            </a:r>
            <a:r>
              <a:rPr lang="ru-RU" altLang="ru-RU" sz="3200" b="0" dirty="0" err="1">
                <a:solidFill>
                  <a:srgbClr val="C00000"/>
                </a:solidFill>
              </a:rPr>
              <a:t>координативный</a:t>
            </a:r>
            <a:r>
              <a:rPr lang="ru-RU" altLang="ru-RU" sz="3200" b="0" dirty="0">
                <a:solidFill>
                  <a:srgbClr val="32946A"/>
                </a:solidFill>
              </a:rPr>
              <a:t> </a:t>
            </a:r>
            <a:r>
              <a:rPr lang="ru-RU" altLang="ru-RU" sz="3200" b="0" dirty="0"/>
              <a:t>билингвизм, предполагающий одинаковое владение двумя языковыми системами, непересекающимися друг с другом. </a:t>
            </a:r>
          </a:p>
          <a:p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val="26807388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Объект 2">
            <a:extLst>
              <a:ext uri="{FF2B5EF4-FFF2-40B4-BE49-F238E27FC236}">
                <a16:creationId xmlns="" xmlns:a16="http://schemas.microsoft.com/office/drawing/2014/main" id="{173FE726-DE83-402A-A2DC-EAC784B6BA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7016" y="1615902"/>
            <a:ext cx="17569952" cy="69127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altLang="ru-RU" sz="4201" dirty="0"/>
              <a:t>    </a:t>
            </a:r>
            <a:r>
              <a:rPr lang="ru-RU" altLang="ru-RU" sz="4201" b="0" dirty="0"/>
              <a:t>Механизмы освоения русского языка как первого/  второго родного/ неродного/ иностранного в аспекте предметно-языкового интегрированного обучения тесно связаны со </a:t>
            </a:r>
            <a:r>
              <a:rPr lang="ru-RU" altLang="ru-RU" sz="4201" b="0" dirty="0">
                <a:solidFill>
                  <a:schemeClr val="tx2"/>
                </a:solidFill>
              </a:rPr>
              <a:t>становлением когнитивной сферы </a:t>
            </a:r>
            <a:r>
              <a:rPr lang="ru-RU" altLang="ru-RU" sz="4201" b="0" dirty="0"/>
              <a:t>билингва и достижением им образовательных результатов </a:t>
            </a:r>
            <a:r>
              <a:rPr lang="ru-RU" altLang="ru-RU" sz="4201" b="0" dirty="0">
                <a:solidFill>
                  <a:schemeClr val="tx2"/>
                </a:solidFill>
              </a:rPr>
              <a:t>предметного, метапредметного и личностного </a:t>
            </a:r>
            <a:r>
              <a:rPr lang="ru-RU" altLang="ru-RU" sz="4201" b="0" dirty="0" smtClean="0"/>
              <a:t>характера.</a:t>
            </a:r>
            <a:endParaRPr lang="ru-RU" altLang="ru-RU" sz="4201" b="0" dirty="0"/>
          </a:p>
        </p:txBody>
      </p:sp>
    </p:spTree>
    <p:extLst>
      <p:ext uri="{BB962C8B-B14F-4D97-AF65-F5344CB8AC3E}">
        <p14:creationId xmlns:p14="http://schemas.microsoft.com/office/powerpoint/2010/main" val="1185217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416102"/>
            <a:ext cx="17496928" cy="5328592"/>
          </a:xfrm>
        </p:spPr>
        <p:txBody>
          <a:bodyPr>
            <a:normAutofit fontScale="92500" lnSpcReduction="10000"/>
          </a:bodyPr>
          <a:lstStyle/>
          <a:p>
            <a:pPr marL="767452" indent="-571500" defTabSz="802294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b="0" dirty="0">
                <a:solidFill>
                  <a:schemeClr val="accent4">
                    <a:lumMod val="50000"/>
                  </a:schemeClr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Ш</a:t>
            </a:r>
            <a:r>
              <a:rPr lang="en-GB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ест</a:t>
            </a:r>
            <a:r>
              <a:rPr lang="ru-RU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ой </a:t>
            </a:r>
            <a:r>
              <a:rPr lang="en-GB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среди всех языков мира по общей численности говорящих </a:t>
            </a:r>
            <a:endParaRPr lang="ru-RU" altLang="ru-RU" b="0" dirty="0"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67452" indent="-571500" defTabSz="802294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Восьмой в мире по количеству людей, считающих его родным</a:t>
            </a:r>
          </a:p>
          <a:p>
            <a:pPr marL="767452" indent="-571500" defTabSz="802294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С</a:t>
            </a:r>
            <a:r>
              <a:rPr lang="en-GB" altLang="ru-RU" b="0" dirty="0" err="1">
                <a:ea typeface="Microsoft YaHei" panose="020B0503020204020204" pitchFamily="34" charset="-122"/>
                <a:cs typeface="Arial" panose="020B0604020202020204" pitchFamily="34" charset="0"/>
              </a:rPr>
              <a:t>амы</a:t>
            </a:r>
            <a:r>
              <a:rPr lang="ru-RU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й</a:t>
            </a:r>
            <a:r>
              <a:rPr lang="en-GB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GB" altLang="ru-RU" b="0" dirty="0" err="1">
                <a:ea typeface="Microsoft YaHei" panose="020B0503020204020204" pitchFamily="34" charset="-122"/>
                <a:cs typeface="Arial" panose="020B0604020202020204" pitchFamily="34" charset="0"/>
              </a:rPr>
              <a:t>распространённым</a:t>
            </a:r>
            <a:r>
              <a:rPr lang="en-GB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 </a:t>
            </a:r>
            <a:r>
              <a:rPr lang="ru-RU" altLang="ru-RU" b="0" dirty="0">
                <a:ea typeface="Microsoft YaHei" panose="020B0503020204020204" pitchFamily="34" charset="-122"/>
                <a:cs typeface="Arial" panose="020B0604020202020204" pitchFamily="34" charset="0"/>
              </a:rPr>
              <a:t>славянский  язык в Европе</a:t>
            </a:r>
          </a:p>
          <a:p>
            <a:pPr defTabSz="802294">
              <a:lnSpc>
                <a:spcPct val="150000"/>
              </a:lnSpc>
              <a:spcBef>
                <a:spcPct val="0"/>
              </a:spcBef>
              <a:defRPr/>
            </a:pPr>
            <a:endParaRPr lang="ru-RU" altLang="ru-RU" b="0" i="1" dirty="0" smtClean="0"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defTabSz="802294">
              <a:lnSpc>
                <a:spcPct val="150000"/>
              </a:lnSpc>
              <a:spcBef>
                <a:spcPct val="0"/>
              </a:spcBef>
              <a:defRPr/>
            </a:pPr>
            <a:r>
              <a:rPr lang="en-GB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Число </a:t>
            </a:r>
            <a:r>
              <a:rPr lang="en-GB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владеющих русским языком составляет 137,5 млн</a:t>
            </a:r>
            <a:r>
              <a:rPr lang="ru-RU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en-GB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 человек (</a:t>
            </a:r>
            <a:r>
              <a:rPr lang="en-GB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2010</a:t>
            </a:r>
            <a:r>
              <a:rPr lang="ru-RU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 г.</a:t>
            </a:r>
            <a:r>
              <a:rPr lang="en-GB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r>
              <a:rPr lang="ru-RU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ru-RU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в России. В мире</a:t>
            </a:r>
            <a:r>
              <a:rPr lang="en-GB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 на русском</a:t>
            </a:r>
            <a:r>
              <a:rPr lang="ru-RU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 языке</a:t>
            </a:r>
            <a:r>
              <a:rPr lang="en-GB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 говорят около 260 млн</a:t>
            </a:r>
            <a:r>
              <a:rPr lang="ru-RU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en-GB" altLang="ru-RU" b="0" i="1" dirty="0">
                <a:ea typeface="Microsoft YaHei" panose="020B0503020204020204" pitchFamily="34" charset="-122"/>
                <a:cs typeface="Arial" panose="020B0604020202020204" pitchFamily="34" charset="0"/>
              </a:rPr>
              <a:t> человек (201</a:t>
            </a:r>
            <a:r>
              <a:rPr lang="ru-RU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5 г.</a:t>
            </a:r>
            <a:r>
              <a:rPr lang="en-GB" altLang="ru-RU" b="0" i="1" dirty="0" smtClean="0"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GB" altLang="ru-RU" b="0" i="1" dirty="0">
              <a:ea typeface="Microsoft YaHei" panose="020B0503020204020204" pitchFamily="34" charset="-122"/>
            </a:endParaRPr>
          </a:p>
          <a:p>
            <a:pPr marL="653174" indent="-457222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9344" y="607791"/>
            <a:ext cx="13578880" cy="25922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Русский язык</a:t>
            </a:r>
          </a:p>
        </p:txBody>
      </p:sp>
    </p:spTree>
    <p:extLst>
      <p:ext uri="{BB962C8B-B14F-4D97-AF65-F5344CB8AC3E}">
        <p14:creationId xmlns:p14="http://schemas.microsoft.com/office/powerpoint/2010/main" val="32195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3938AD-33CB-4FAD-A859-A5FB23D3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072" y="1399878"/>
            <a:ext cx="15769752" cy="886952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dirty="0">
                <a:solidFill>
                  <a:srgbClr val="C00000"/>
                </a:solidFill>
              </a:rPr>
              <a:t>Как эффективно  учить предмету на неродном языке?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5F0C6B1-121E-4DDC-9DAA-E315C9754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072" y="2840038"/>
            <a:ext cx="16705856" cy="5616624"/>
          </a:xfrm>
        </p:spPr>
        <p:txBody>
          <a:bodyPr/>
          <a:lstStyle/>
          <a:p>
            <a:pPr indent="457200" algn="just"/>
            <a:r>
              <a:rPr lang="ru-RU" altLang="ru-RU" b="0" dirty="0" smtClean="0"/>
              <a:t>О необходимости </a:t>
            </a:r>
            <a:r>
              <a:rPr lang="ru-RU" altLang="ru-RU" b="0" dirty="0"/>
              <a:t>специальной организации обучения языкам (и на разных </a:t>
            </a:r>
            <a:r>
              <a:rPr lang="ru-RU" altLang="ru-RU" b="0" dirty="0" smtClean="0"/>
              <a:t>языках) ребёнка-билингва говорил </a:t>
            </a:r>
            <a:r>
              <a:rPr lang="ru-RU" altLang="ru-RU" b="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А. Г. </a:t>
            </a:r>
            <a:r>
              <a:rPr lang="ru-RU" altLang="ru-RU" b="0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Зоргенфрей</a:t>
            </a:r>
            <a:r>
              <a:rPr lang="ru-RU" altLang="ru-RU" b="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, отмечая </a:t>
            </a:r>
            <a:r>
              <a:rPr lang="ru-RU" altLang="ru-RU" b="0" dirty="0" smtClean="0"/>
              <a:t>особенности </a:t>
            </a:r>
            <a:r>
              <a:rPr lang="ru-RU" altLang="ru-RU" b="0" dirty="0"/>
              <a:t>«неорганизованного» (при одновременном овладении двумя языками в детстве) и «организованного» (при школьном обучении в 10-12-летнем возрасте) билингвизма. </a:t>
            </a:r>
            <a:endParaRPr lang="ru-RU" altLang="ru-RU" b="0" dirty="0" smtClean="0"/>
          </a:p>
          <a:p>
            <a:pPr indent="457200" algn="just"/>
            <a:r>
              <a:rPr lang="ru-RU" altLang="ru-RU" b="0" dirty="0" smtClean="0"/>
              <a:t>Различия </a:t>
            </a:r>
            <a:r>
              <a:rPr lang="ru-RU" altLang="ru-RU" b="0" dirty="0"/>
              <a:t>между </a:t>
            </a:r>
            <a:r>
              <a:rPr lang="ru-RU" altLang="ru-RU" b="0" dirty="0" smtClean="0"/>
              <a:t>ними в </a:t>
            </a:r>
            <a:r>
              <a:rPr lang="ru-RU" altLang="ru-RU" b="0" dirty="0"/>
              <a:t>значительной степени зависят от метода преподавания второго языка в школе. </a:t>
            </a:r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900664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1072" y="1399877"/>
            <a:ext cx="15553728" cy="1584175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Особенности </a:t>
            </a:r>
            <a:r>
              <a:rPr lang="ru-RU" sz="3600" dirty="0"/>
              <a:t>предметно-интегративного содержания  в школах  России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072" y="2984053"/>
            <a:ext cx="16849872" cy="5688633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b="0" dirty="0" smtClean="0"/>
              <a:t>создание </a:t>
            </a:r>
            <a:r>
              <a:rPr lang="ru-RU" b="0" dirty="0"/>
              <a:t>четкого инструментария для соединения целевых установок (определение языкового и предметного содержания, необходимого для реализации образовательных стандартов</a:t>
            </a:r>
            <a:r>
              <a:rPr lang="ru-RU" b="0" dirty="0" smtClean="0"/>
              <a:t>); </a:t>
            </a:r>
            <a:endParaRPr lang="ru-RU" b="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b="0" dirty="0" smtClean="0"/>
              <a:t>изучение </a:t>
            </a:r>
            <a:r>
              <a:rPr lang="ru-RU" b="0" dirty="0"/>
              <a:t>специфики регионов РФ, </a:t>
            </a:r>
            <a:r>
              <a:rPr lang="ru-RU" b="0" dirty="0" smtClean="0"/>
              <a:t>социолингвистической </a:t>
            </a:r>
            <a:r>
              <a:rPr lang="ru-RU" b="0" dirty="0"/>
              <a:t>ситуации, культурных , религиозных и региональных географических  особенностей. </a:t>
            </a:r>
          </a:p>
        </p:txBody>
      </p:sp>
    </p:spTree>
    <p:extLst>
      <p:ext uri="{BB962C8B-B14F-4D97-AF65-F5344CB8AC3E}">
        <p14:creationId xmlns:p14="http://schemas.microsoft.com/office/powerpoint/2010/main" val="110068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>
            <a:extLst>
              <a:ext uri="{FF2B5EF4-FFF2-40B4-BE49-F238E27FC236}">
                <a16:creationId xmlns="" xmlns:a16="http://schemas.microsoft.com/office/drawing/2014/main" id="{3103E827-B0FC-456E-9831-9EFAD7F8E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08" y="1471886"/>
            <a:ext cx="16129792" cy="1402728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4400" dirty="0">
                <a:solidFill>
                  <a:srgbClr val="C00000"/>
                </a:solidFill>
              </a:rPr>
              <a:t>Модель предметно-интегративного </a:t>
            </a:r>
            <a:r>
              <a:rPr lang="ru-RU" altLang="ru-RU" sz="4400" dirty="0" smtClean="0">
                <a:solidFill>
                  <a:srgbClr val="C00000"/>
                </a:solidFill>
              </a:rPr>
              <a:t>образования в школах </a:t>
            </a:r>
            <a:r>
              <a:rPr lang="ru-RU" altLang="ru-RU" sz="4400" dirty="0" err="1" smtClean="0">
                <a:solidFill>
                  <a:srgbClr val="C00000"/>
                </a:solidFill>
              </a:rPr>
              <a:t>рф</a:t>
            </a:r>
            <a:endParaRPr lang="ru-RU" altLang="ru-RU" sz="4400" dirty="0">
              <a:solidFill>
                <a:srgbClr val="C00000"/>
              </a:solidFill>
            </a:endParaRPr>
          </a:p>
        </p:txBody>
      </p:sp>
      <p:sp>
        <p:nvSpPr>
          <p:cNvPr id="23555" name="Объект 2">
            <a:extLst>
              <a:ext uri="{FF2B5EF4-FFF2-40B4-BE49-F238E27FC236}">
                <a16:creationId xmlns="" xmlns:a16="http://schemas.microsoft.com/office/drawing/2014/main" id="{30962BCC-43C6-477E-AED2-DF59CB76E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056" y="3128070"/>
            <a:ext cx="3240360" cy="5256584"/>
          </a:xfrm>
        </p:spPr>
        <p:txBody>
          <a:bodyPr>
            <a:normAutofit/>
          </a:bodyPr>
          <a:lstStyle/>
          <a:p>
            <a:endParaRPr lang="ru-RU" altLang="ru-RU" sz="2100" i="1" dirty="0">
              <a:solidFill>
                <a:srgbClr val="00664D"/>
              </a:solidFill>
            </a:endParaRPr>
          </a:p>
          <a:p>
            <a:r>
              <a:rPr lang="ru-RU" altLang="ru-RU" dirty="0"/>
              <a:t> </a:t>
            </a:r>
            <a:r>
              <a:rPr lang="ru-RU" altLang="ru-RU" sz="2800" b="0" dirty="0" smtClean="0">
                <a:solidFill>
                  <a:srgbClr val="C00000"/>
                </a:solidFill>
              </a:rPr>
              <a:t>Соотношение: первый (родной) язык – второй (русский) язык </a:t>
            </a:r>
          </a:p>
          <a:p>
            <a:endParaRPr lang="ru-RU" altLang="ru-RU" sz="280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D4F9D058-C25C-4819-9771-32F7021822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6725822"/>
              </p:ext>
            </p:extLst>
          </p:nvPr>
        </p:nvGraphicFramePr>
        <p:xfrm>
          <a:off x="3311352" y="3416103"/>
          <a:ext cx="561662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7D11E044-F526-4A25-B46B-C0B2FFAB8B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3391186"/>
              </p:ext>
            </p:extLst>
          </p:nvPr>
        </p:nvGraphicFramePr>
        <p:xfrm>
          <a:off x="9216008" y="3560119"/>
          <a:ext cx="5760640" cy="496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AE880AC-9211-41CF-9EA4-C32F2F0B52CB}"/>
              </a:ext>
            </a:extLst>
          </p:cNvPr>
          <p:cNvSpPr/>
          <p:nvPr/>
        </p:nvSpPr>
        <p:spPr>
          <a:xfrm>
            <a:off x="14400584" y="3560118"/>
            <a:ext cx="3201616" cy="2599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1200"/>
              </a:spcAft>
              <a:defRPr/>
            </a:pPr>
            <a:r>
              <a:rPr lang="ru-RU" sz="21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  <a:defRPr/>
            </a:pPr>
            <a:r>
              <a:rPr lang="ru-RU" sz="2800" dirty="0">
                <a:solidFill>
                  <a:srgbClr val="C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Соотношение: первый (русский) язык – второй  (родной) язык</a:t>
            </a:r>
          </a:p>
        </p:txBody>
      </p:sp>
    </p:spTree>
    <p:extLst>
      <p:ext uri="{BB962C8B-B14F-4D97-AF65-F5344CB8AC3E}">
        <p14:creationId xmlns:p14="http://schemas.microsoft.com/office/powerpoint/2010/main" val="116048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="" xmlns:a16="http://schemas.microsoft.com/office/drawing/2014/main" id="{F260D9AA-15B0-4BEF-BD60-E5FC344DE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041" y="3308069"/>
            <a:ext cx="16633848" cy="5148593"/>
          </a:xfrm>
        </p:spPr>
        <p:txBody>
          <a:bodyPr>
            <a:normAutofit fontScale="92500"/>
          </a:bodyPr>
          <a:lstStyle/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4201" b="0" dirty="0"/>
              <a:t>важнейший элемент создания социокультурной образовательной среды; </a:t>
            </a: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4201" b="0" dirty="0"/>
              <a:t>учет достижений современной психологии и дидактики  обучения;</a:t>
            </a: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4201" b="0" dirty="0"/>
              <a:t>проектирование условий обучения, максимально реализующих разнообразные  функции разных изучаемых языков;</a:t>
            </a: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4201" b="0" dirty="0"/>
              <a:t>реализация на практике диалога культур; </a:t>
            </a:r>
          </a:p>
          <a:p>
            <a:pPr marL="571500" indent="-5715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4201" b="0" dirty="0"/>
              <a:t>обучение на би- и </a:t>
            </a:r>
            <a:r>
              <a:rPr lang="ru-RU" altLang="ru-RU" sz="4201" b="0" dirty="0" err="1"/>
              <a:t>полилингвальной</a:t>
            </a:r>
            <a:r>
              <a:rPr lang="ru-RU" altLang="ru-RU" sz="4201" b="0" dirty="0"/>
              <a:t> основе.</a:t>
            </a:r>
          </a:p>
        </p:txBody>
      </p:sp>
      <p:sp>
        <p:nvSpPr>
          <p:cNvPr id="22" name="Rectangle 2">
            <a:extLst>
              <a:ext uri="{FF2B5EF4-FFF2-40B4-BE49-F238E27FC236}">
                <a16:creationId xmlns="" xmlns:a16="http://schemas.microsoft.com/office/drawing/2014/main" id="{00BF50C6-1FFB-4ACB-8210-3E597740F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05" y="1543895"/>
            <a:ext cx="1641782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4201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Перспективы </a:t>
            </a:r>
            <a:r>
              <a:rPr lang="ru-RU" altLang="ru-RU" sz="4201" b="1" dirty="0">
                <a:solidFill>
                  <a:srgbClr val="C00000"/>
                </a:solidFill>
                <a:latin typeface="Arial" panose="020B0604020202020204" pitchFamily="34" charset="0"/>
              </a:rPr>
              <a:t>предметно-интегративного</a:t>
            </a:r>
          </a:p>
          <a:p>
            <a:pPr algn="ctr" eaLnBrk="1" hangingPunct="1">
              <a:defRPr/>
            </a:pPr>
            <a:r>
              <a:rPr lang="ru-RU" altLang="ru-RU" sz="4201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4201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образования</a:t>
            </a:r>
            <a:endParaRPr lang="ru-RU" altLang="ru-RU" sz="4201" b="1" dirty="0">
              <a:solidFill>
                <a:srgbClr val="C0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9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152" y="1327870"/>
            <a:ext cx="15697744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Будущее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предметно-интегративного</a:t>
            </a:r>
            <a:b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образования</a:t>
            </a:r>
            <a:endParaRPr lang="ru-RU" sz="4400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="" xmlns:a16="http://schemas.microsoft.com/office/drawing/2014/main" id="{FEA37A4E-222A-4A37-9579-3D6E007C9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072" y="3272086"/>
            <a:ext cx="16921880" cy="5256584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sz="4201" b="0" dirty="0"/>
              <a:t>Обеспечение международной сопоставимости результатов образования, в том числе и в сферах русского и родного языков, с требованиями </a:t>
            </a:r>
            <a:r>
              <a:rPr lang="en-US" altLang="ru-RU" sz="4201" b="0" dirty="0"/>
              <a:t>PISA</a:t>
            </a:r>
            <a:r>
              <a:rPr lang="ru-RU" altLang="ru-RU" sz="4201" b="0" dirty="0"/>
              <a:t>, </a:t>
            </a:r>
            <a:r>
              <a:rPr lang="en-US" altLang="ru-RU" sz="4201" b="0" dirty="0"/>
              <a:t>PIRLS </a:t>
            </a:r>
            <a:r>
              <a:rPr lang="ru-RU" altLang="ru-RU" sz="4201" b="0" dirty="0"/>
              <a:t>и др. </a:t>
            </a:r>
            <a:endParaRPr lang="ru-RU" altLang="ru-RU" sz="4201" b="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sz="4201" b="0" dirty="0" smtClean="0"/>
              <a:t>Реализация </a:t>
            </a:r>
            <a:r>
              <a:rPr lang="ru-RU" altLang="ru-RU" sz="4201" b="0" dirty="0"/>
              <a:t>на практике  принципов </a:t>
            </a:r>
            <a:r>
              <a:rPr lang="ru-RU" altLang="ru-RU" sz="4201" b="0" dirty="0" err="1"/>
              <a:t>междисциплинарности</a:t>
            </a:r>
            <a:r>
              <a:rPr lang="ru-RU" altLang="ru-RU" sz="4201" b="0" dirty="0"/>
              <a:t>, метапредметная основа построения всех обучающих </a:t>
            </a:r>
            <a:r>
              <a:rPr lang="ru-RU" altLang="ru-RU" sz="4201" b="0" dirty="0" smtClean="0"/>
              <a:t>курсов.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altLang="ru-RU" sz="4201" b="0" dirty="0" smtClean="0"/>
              <a:t>Успешная </a:t>
            </a:r>
            <a:r>
              <a:rPr lang="ru-RU" altLang="ru-RU" sz="4201" b="0" dirty="0"/>
              <a:t>социализация ребёнка и высокие результаты  сформированности УУД.</a:t>
            </a:r>
          </a:p>
          <a:p>
            <a:pPr marL="685891" indent="-685891">
              <a:buClr>
                <a:srgbClr val="00B0F0"/>
              </a:buClr>
            </a:pPr>
            <a:endParaRPr lang="ru-RU" altLang="ru-RU" sz="4201" dirty="0">
              <a:solidFill>
                <a:srgbClr val="16165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27124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>
            <a:extLst>
              <a:ext uri="{FF2B5EF4-FFF2-40B4-BE49-F238E27FC236}">
                <a16:creationId xmlns="" xmlns:a16="http://schemas.microsoft.com/office/drawing/2014/main" id="{CD05AC4A-57ED-4CAD-95E9-CDC41868B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1112" y="2860325"/>
            <a:ext cx="13856430" cy="4156178"/>
          </a:xfrm>
        </p:spPr>
        <p:txBody>
          <a:bodyPr vert="horz" lIns="163294" tIns="0" rIns="163294" bIns="81647" rtlCol="0">
            <a:normAutofit/>
          </a:bodyPr>
          <a:lstStyle/>
          <a:p>
            <a:pPr marL="161946" algn="ctr">
              <a:lnSpc>
                <a:spcPct val="118000"/>
              </a:lnSpc>
              <a:buClr>
                <a:srgbClr val="0E594D"/>
              </a:buClr>
              <a:buSzPct val="45000"/>
              <a:tabLst>
                <a:tab pos="1085995" algn="l"/>
                <a:tab pos="2171990" algn="l"/>
                <a:tab pos="3257984" algn="l"/>
                <a:tab pos="4343979" algn="l"/>
                <a:tab pos="5429974" algn="l"/>
                <a:tab pos="6515969" algn="l"/>
                <a:tab pos="7601963" algn="l"/>
                <a:tab pos="8687958" algn="l"/>
                <a:tab pos="9773953" algn="l"/>
                <a:tab pos="10859948" algn="l"/>
              </a:tabLst>
            </a:pPr>
            <a:r>
              <a:rPr lang="ru-RU" altLang="ru-RU" sz="5401" dirty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Спасибо за внимание!</a:t>
            </a:r>
            <a:endParaRPr lang="en-US" altLang="ru-RU" sz="5401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161946" algn="ctr">
              <a:lnSpc>
                <a:spcPct val="118000"/>
              </a:lnSpc>
              <a:buClr>
                <a:srgbClr val="0E594D"/>
              </a:buClr>
              <a:buSzPct val="45000"/>
              <a:tabLst>
                <a:tab pos="1085995" algn="l"/>
                <a:tab pos="2171990" algn="l"/>
                <a:tab pos="3257984" algn="l"/>
                <a:tab pos="4343979" algn="l"/>
                <a:tab pos="5429974" algn="l"/>
                <a:tab pos="6515969" algn="l"/>
                <a:tab pos="7601963" algn="l"/>
                <a:tab pos="8687958" algn="l"/>
                <a:tab pos="9773953" algn="l"/>
                <a:tab pos="10859948" algn="l"/>
              </a:tabLst>
            </a:pPr>
            <a:endParaRPr lang="en-US" altLang="ru-RU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161946" algn="ctr">
              <a:lnSpc>
                <a:spcPct val="118000"/>
              </a:lnSpc>
              <a:buClr>
                <a:srgbClr val="0E594D"/>
              </a:buClr>
              <a:buSzPct val="45000"/>
              <a:tabLst>
                <a:tab pos="1085995" algn="l"/>
                <a:tab pos="2171990" algn="l"/>
                <a:tab pos="3257984" algn="l"/>
                <a:tab pos="4343979" algn="l"/>
                <a:tab pos="5429974" algn="l"/>
                <a:tab pos="6515969" algn="l"/>
                <a:tab pos="7601963" algn="l"/>
                <a:tab pos="8687958" algn="l"/>
                <a:tab pos="9773953" algn="l"/>
                <a:tab pos="10859948" algn="l"/>
              </a:tabLst>
            </a:pPr>
            <a:endParaRPr lang="en-US" altLang="ru-RU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161946" algn="ctr">
              <a:lnSpc>
                <a:spcPct val="118000"/>
              </a:lnSpc>
              <a:buClr>
                <a:srgbClr val="0E594D"/>
              </a:buClr>
              <a:buSzPct val="45000"/>
              <a:tabLst>
                <a:tab pos="1085995" algn="l"/>
                <a:tab pos="2171990" algn="l"/>
                <a:tab pos="3257984" algn="l"/>
                <a:tab pos="4343979" algn="l"/>
                <a:tab pos="5429974" algn="l"/>
                <a:tab pos="6515969" algn="l"/>
                <a:tab pos="7601963" algn="l"/>
                <a:tab pos="8687958" algn="l"/>
                <a:tab pos="9773953" algn="l"/>
                <a:tab pos="10859948" algn="l"/>
              </a:tabLst>
            </a:pPr>
            <a:r>
              <a:rPr lang="ru-RU" altLang="ru-RU" sz="2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Контакты автора: </a:t>
            </a:r>
            <a:r>
              <a:rPr lang="en-US" altLang="ru-RU" sz="2100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Elizaveta.hamraeva@gmail.com</a:t>
            </a:r>
            <a:endParaRPr lang="ru-RU" altLang="ru-RU" sz="2100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279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048" y="1399878"/>
            <a:ext cx="16798552" cy="151216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900" b="1" dirty="0">
                <a:solidFill>
                  <a:srgbClr val="C00000"/>
                </a:solidFill>
                <a:latin typeface="+mn-lt"/>
              </a:rPr>
              <a:t>Методика преподавания русского языка </a:t>
            </a:r>
            <a:r>
              <a:rPr lang="ru-RU" sz="4900" b="1" dirty="0" smtClean="0">
                <a:solidFill>
                  <a:srgbClr val="C00000"/>
                </a:solidFill>
                <a:latin typeface="+mn-lt"/>
              </a:rPr>
              <a:t>сегодня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791072" y="2984054"/>
            <a:ext cx="15363328" cy="5904656"/>
          </a:xfrm>
        </p:spPr>
        <p:txBody>
          <a:bodyPr>
            <a:normAutofit fontScale="92500" lnSpcReduction="20000"/>
          </a:bodyPr>
          <a:lstStyle/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altLang="ru-RU" sz="4300" b="0" dirty="0"/>
              <a:t>Методика преподавания русского языка как государственного</a:t>
            </a:r>
          </a:p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altLang="ru-RU" sz="4300" b="0" dirty="0"/>
              <a:t>Методика преподавания русского языка как родного</a:t>
            </a:r>
          </a:p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altLang="ru-RU" sz="4300" b="0" dirty="0"/>
              <a:t>Методика преподавания русского языка как неродного (второго)</a:t>
            </a:r>
          </a:p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altLang="ru-RU" sz="4300" b="0" dirty="0"/>
              <a:t>Методика преподавания русского языка как иностранного</a:t>
            </a:r>
          </a:p>
          <a:p>
            <a:pPr marL="571500" indent="-571500"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altLang="ru-RU" sz="4300" b="0" dirty="0"/>
              <a:t>Методика преподавания русского языка  в условиях ограниченной языковой среды (билингвы вне России)</a:t>
            </a:r>
          </a:p>
        </p:txBody>
      </p:sp>
    </p:spTree>
    <p:extLst>
      <p:ext uri="{BB962C8B-B14F-4D97-AF65-F5344CB8AC3E}">
        <p14:creationId xmlns:p14="http://schemas.microsoft.com/office/powerpoint/2010/main" val="321192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7016" y="1327870"/>
            <a:ext cx="17353284" cy="165618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alt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alt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4000" b="1" dirty="0">
                <a:solidFill>
                  <a:srgbClr val="C00000"/>
                </a:solidFill>
                <a:latin typeface="+mn-lt"/>
              </a:rPr>
              <a:t>Новые образовательные условия требуют изменения и обновления известных методик преподавания  русского </a:t>
            </a:r>
            <a:r>
              <a:rPr lang="ru-RU" altLang="ru-RU" sz="4000" b="1" dirty="0" smtClean="0">
                <a:solidFill>
                  <a:srgbClr val="C00000"/>
                </a:solidFill>
                <a:latin typeface="+mn-lt"/>
              </a:rPr>
              <a:t>языка</a:t>
            </a:r>
            <a:endParaRPr lang="ru-RU" altLang="ru-RU" sz="4000" b="1" dirty="0">
              <a:solidFill>
                <a:srgbClr val="C000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032" y="2984055"/>
            <a:ext cx="16964794" cy="5832647"/>
          </a:xfrm>
        </p:spPr>
        <p:txBody>
          <a:bodyPr>
            <a:normAutofit lnSpcReduction="10000"/>
          </a:bodyPr>
          <a:lstStyle/>
          <a:p>
            <a:pPr marL="571500" indent="-571500" eaLnBrk="1" hangingPunct="1">
              <a:buFont typeface="Wingdings" panose="05000000000000000000" pitchFamily="2" charset="2"/>
              <a:buChar char="Ø"/>
            </a:pPr>
            <a:r>
              <a:rPr lang="ru-RU" altLang="ru-RU" sz="3800" b="0" dirty="0"/>
              <a:t>тенденции постиндустриальной культуры;</a:t>
            </a:r>
          </a:p>
          <a:p>
            <a:pPr marL="571500" indent="-571500" eaLnBrk="1" hangingPunct="1">
              <a:buFont typeface="Wingdings" panose="05000000000000000000" pitchFamily="2" charset="2"/>
              <a:buChar char="Ø"/>
            </a:pPr>
            <a:r>
              <a:rPr lang="ru-RU" altLang="ru-RU" sz="3800" b="0" dirty="0" err="1"/>
              <a:t>личностноцентрическая</a:t>
            </a:r>
            <a:r>
              <a:rPr lang="ru-RU" altLang="ru-RU" sz="3800" b="0" dirty="0"/>
              <a:t> парадигма образования;</a:t>
            </a:r>
          </a:p>
          <a:p>
            <a:pPr marL="571500" indent="-571500" eaLnBrk="1" hangingPunct="1">
              <a:buFont typeface="Wingdings" panose="05000000000000000000" pitchFamily="2" charset="2"/>
              <a:buChar char="Ø"/>
            </a:pPr>
            <a:r>
              <a:rPr lang="ru-RU" altLang="ru-RU" sz="3800" b="0" dirty="0"/>
              <a:t>приток миграции, связанный с </a:t>
            </a:r>
            <a:r>
              <a:rPr lang="ru-RU" altLang="ru-RU" sz="3800" b="0" dirty="0" err="1"/>
              <a:t>геосоциальными</a:t>
            </a:r>
            <a:r>
              <a:rPr lang="ru-RU" altLang="ru-RU" sz="3800" b="0" dirty="0"/>
              <a:t> факторами  и возникновение полиэтнической   школы;</a:t>
            </a:r>
          </a:p>
          <a:p>
            <a:pPr marL="571500" indent="-571500" eaLnBrk="1" hangingPunct="1">
              <a:buFont typeface="Wingdings" panose="05000000000000000000" pitchFamily="2" charset="2"/>
              <a:buChar char="Ø"/>
            </a:pPr>
            <a:r>
              <a:rPr lang="ru-RU" altLang="ru-RU" sz="3800" b="0" dirty="0"/>
              <a:t> введение новых ФГОС в школах и вузах;</a:t>
            </a:r>
          </a:p>
          <a:p>
            <a:pPr marL="571500" indent="-571500" eaLnBrk="1" hangingPunct="1">
              <a:buFont typeface="Wingdings" panose="05000000000000000000" pitchFamily="2" charset="2"/>
              <a:buChar char="Ø"/>
            </a:pPr>
            <a:r>
              <a:rPr lang="ru-RU" altLang="ru-RU" sz="3800" b="0" dirty="0"/>
              <a:t>необходимость одновременного овладения   методикой преподавания русского языка как родного и русского языка как неродного;</a:t>
            </a:r>
          </a:p>
          <a:p>
            <a:pPr marL="571500" indent="-571500" eaLnBrk="1" hangingPunct="1">
              <a:buFont typeface="Wingdings" panose="05000000000000000000" pitchFamily="2" charset="2"/>
              <a:buChar char="Ø"/>
            </a:pPr>
            <a:r>
              <a:rPr lang="ru-RU" altLang="ru-RU" sz="3800" b="0" dirty="0"/>
              <a:t>выделение отдельной методики  русского языка как государственного.</a:t>
            </a:r>
          </a:p>
        </p:txBody>
      </p:sp>
    </p:spTree>
    <p:extLst>
      <p:ext uri="{BB962C8B-B14F-4D97-AF65-F5344CB8AC3E}">
        <p14:creationId xmlns:p14="http://schemas.microsoft.com/office/powerpoint/2010/main" val="24330153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7136" y="1399878"/>
            <a:ext cx="14257584" cy="172819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Методика преподавания русского языка сегодня: «детский» и «взрослый</a:t>
            </a:r>
            <a:r>
              <a:rPr lang="ru-RU" sz="4000" b="1" dirty="0" smtClean="0">
                <a:solidFill>
                  <a:srgbClr val="C00000"/>
                </a:solidFill>
              </a:rPr>
              <a:t>» модули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9064" y="3272086"/>
            <a:ext cx="16345816" cy="5544616"/>
          </a:xfrm>
        </p:spPr>
        <p:txBody>
          <a:bodyPr>
            <a:normAutofit/>
          </a:bodyPr>
          <a:lstStyle/>
          <a:p>
            <a:pPr algn="just"/>
            <a:r>
              <a:rPr lang="ru-RU" sz="3200" b="0" i="1" dirty="0">
                <a:solidFill>
                  <a:srgbClr val="C00000"/>
                </a:solidFill>
              </a:rPr>
              <a:t>Детский модуль </a:t>
            </a:r>
            <a:r>
              <a:rPr lang="ru-RU" sz="3200" b="0" i="1" dirty="0"/>
              <a:t>– формирование ребёнка-\билингва,  </a:t>
            </a:r>
            <a:r>
              <a:rPr lang="ru-RU" sz="3200" b="0" i="1" dirty="0" err="1"/>
              <a:t>онтолингвистическое</a:t>
            </a:r>
            <a:r>
              <a:rPr lang="ru-RU" sz="3200" b="0" i="1" dirty="0"/>
              <a:t> освоение двух языков с детства или раннее обучение  иностранному языку</a:t>
            </a:r>
          </a:p>
          <a:p>
            <a:pPr algn="just"/>
            <a:r>
              <a:rPr lang="ru-RU" sz="3200" b="0" i="1" dirty="0">
                <a:solidFill>
                  <a:srgbClr val="C00000"/>
                </a:solidFill>
              </a:rPr>
              <a:t>ребёнок-билингв</a:t>
            </a:r>
            <a:r>
              <a:rPr lang="ru-RU" sz="3200" b="0" dirty="0"/>
              <a:t> в современном  понимании  – это человек, владеющий двумя языками, когда оба языка усвоены  либо в детстве,  либо в естественных условиях (в семье), либо путем раннего включения в иную языковую среду и социальной потребностью самореализации в ней (например, обучение или общение со сверстниками). </a:t>
            </a:r>
          </a:p>
          <a:p>
            <a:pPr algn="just"/>
            <a:r>
              <a:rPr lang="ru-RU" sz="3200" b="0" dirty="0"/>
              <a:t>Часто «второй язык» для билингва – это язык, выученный позже, хотя учёт социолингвистической ситуации в определении доминирующего языка  является в этом вопросе определяющим. </a:t>
            </a:r>
          </a:p>
        </p:txBody>
      </p:sp>
    </p:spTree>
    <p:extLst>
      <p:ext uri="{BB962C8B-B14F-4D97-AF65-F5344CB8AC3E}">
        <p14:creationId xmlns:p14="http://schemas.microsoft.com/office/powerpoint/2010/main" val="54924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1112" y="1471885"/>
            <a:ext cx="15003288" cy="1157421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Методика преподавания русского языка сегодня: «детский» и «взрослый» модули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>
                <a:solidFill>
                  <a:srgbClr val="C00000"/>
                </a:solidFill>
              </a:rPr>
              <a:t>Важно:</a:t>
            </a:r>
            <a:r>
              <a:rPr lang="ru-RU" dirty="0"/>
              <a:t> </a:t>
            </a:r>
            <a:r>
              <a:rPr lang="ru-RU" b="0" dirty="0"/>
              <a:t>гармоничность и  относительная сбалансированность уровней его </a:t>
            </a:r>
            <a:r>
              <a:rPr lang="ru-RU" b="0" i="1" dirty="0">
                <a:solidFill>
                  <a:srgbClr val="C00000"/>
                </a:solidFill>
              </a:rPr>
              <a:t>языковой</a:t>
            </a:r>
            <a:r>
              <a:rPr lang="ru-RU" b="0" dirty="0">
                <a:solidFill>
                  <a:srgbClr val="C00000"/>
                </a:solidFill>
              </a:rPr>
              <a:t> и </a:t>
            </a:r>
            <a:r>
              <a:rPr lang="ru-RU" b="0" i="1" dirty="0">
                <a:solidFill>
                  <a:srgbClr val="C00000"/>
                </a:solidFill>
              </a:rPr>
              <a:t>речевой</a:t>
            </a:r>
            <a:r>
              <a:rPr lang="ru-RU" b="0" i="1" dirty="0"/>
              <a:t> </a:t>
            </a:r>
            <a:r>
              <a:rPr lang="ru-RU" b="0" dirty="0"/>
              <a:t>компетенции в обоих языках. </a:t>
            </a:r>
          </a:p>
          <a:p>
            <a:pPr algn="just"/>
            <a:r>
              <a:rPr lang="ru-RU" b="0" dirty="0"/>
              <a:t>В работе с детьми-билингвами, проживающими за пределами </a:t>
            </a:r>
            <a:r>
              <a:rPr lang="ru-RU" b="0" dirty="0" smtClean="0"/>
              <a:t>РФ, </a:t>
            </a:r>
            <a:r>
              <a:rPr lang="ru-RU" b="0" dirty="0"/>
              <a:t>за основу берётся методика русского языка как </a:t>
            </a:r>
            <a:r>
              <a:rPr lang="ru-RU" b="0" dirty="0" smtClean="0"/>
              <a:t>родного адаптированная  </a:t>
            </a:r>
            <a:r>
              <a:rPr lang="ru-RU" b="0" dirty="0"/>
              <a:t>для ребёнка, находящегося в условиях ограниченной языковой среды. </a:t>
            </a:r>
          </a:p>
          <a:p>
            <a:pPr algn="just"/>
            <a:r>
              <a:rPr lang="ru-RU" b="0" dirty="0"/>
              <a:t>В такой методической системе присутствуют  коммуникативные модели и дополнительные речевые блоки, обеспечивающие  становление качественной коммуникативной компетенции в пределах возрастной нормы </a:t>
            </a:r>
            <a:r>
              <a:rPr lang="ru-RU" b="0" dirty="0" err="1"/>
              <a:t>монолингва</a:t>
            </a:r>
            <a:r>
              <a:rPr lang="ru-RU" b="0" dirty="0"/>
              <a:t>. </a:t>
            </a:r>
            <a:r>
              <a:rPr lang="ru-RU" b="0" dirty="0" smtClean="0"/>
              <a:t> Это  </a:t>
            </a:r>
            <a:r>
              <a:rPr lang="ru-RU" b="0" dirty="0"/>
              <a:t>реализация </a:t>
            </a:r>
            <a:r>
              <a:rPr lang="ru-RU" b="0" dirty="0" err="1"/>
              <a:t>онтолингвистического</a:t>
            </a:r>
            <a:r>
              <a:rPr lang="ru-RU" b="0" dirty="0"/>
              <a:t> подхода к обучению.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3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056" y="1399877"/>
            <a:ext cx="16633848" cy="108012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/>
              <a:t>онтолингвистический</a:t>
            </a:r>
            <a:r>
              <a:rPr lang="ru-RU" sz="3200" b="1" dirty="0"/>
              <a:t> </a:t>
            </a:r>
            <a:r>
              <a:rPr lang="ru-RU" sz="3200" b="1" dirty="0" smtClean="0"/>
              <a:t>подход и </a:t>
            </a:r>
            <a:r>
              <a:rPr lang="ru-RU" sz="3200" b="1" dirty="0"/>
              <a:t>«</a:t>
            </a:r>
            <a:r>
              <a:rPr lang="ru-RU" sz="3200" dirty="0" err="1">
                <a:solidFill>
                  <a:srgbClr val="C00000"/>
                </a:solidFill>
              </a:rPr>
              <a:t>Heritage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r>
              <a:rPr lang="ru-RU" sz="3200" dirty="0" err="1">
                <a:solidFill>
                  <a:srgbClr val="C00000"/>
                </a:solidFill>
              </a:rPr>
              <a:t>Language</a:t>
            </a:r>
            <a:r>
              <a:rPr lang="ru-RU" sz="3200" dirty="0">
                <a:solidFill>
                  <a:srgbClr val="C00000"/>
                </a:solidFill>
              </a:rPr>
              <a:t>» (наследный язык)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008" y="2479999"/>
            <a:ext cx="15939392" cy="63367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i="1" dirty="0" err="1" smtClean="0"/>
              <a:t>Онтолингвистический</a:t>
            </a:r>
            <a:r>
              <a:rPr lang="ru-RU" b="0" i="1" dirty="0" smtClean="0"/>
              <a:t> подход </a:t>
            </a:r>
            <a:r>
              <a:rPr lang="ru-RU" b="0" i="1" dirty="0"/>
              <a:t>(</a:t>
            </a:r>
            <a:r>
              <a:rPr lang="ru-RU" b="0" i="1" dirty="0" err="1"/>
              <a:t>онтолингвистика</a:t>
            </a:r>
            <a:r>
              <a:rPr lang="ru-RU" b="0" i="1" dirty="0"/>
              <a:t>, </a:t>
            </a:r>
            <a:r>
              <a:rPr lang="ru-RU" sz="3800" b="0" i="1" dirty="0"/>
              <a:t>основатель С.Н. </a:t>
            </a:r>
            <a:r>
              <a:rPr lang="ru-RU" sz="3800" b="0" i="1" dirty="0" err="1"/>
              <a:t>Цейтлин</a:t>
            </a:r>
            <a:r>
              <a:rPr lang="ru-RU" sz="3800" b="0" i="1" dirty="0"/>
              <a:t>) </a:t>
            </a:r>
            <a:r>
              <a:rPr lang="ru-RU" sz="3800" b="0" i="1" dirty="0" smtClean="0"/>
              <a:t> </a:t>
            </a:r>
            <a:r>
              <a:rPr lang="ru-RU" sz="3800" b="0" dirty="0" smtClean="0"/>
              <a:t>- общая стратегия </a:t>
            </a:r>
            <a:r>
              <a:rPr lang="ru-RU" sz="3800" b="0" dirty="0"/>
              <a:t>обучения родному языку (или родным языкам), </a:t>
            </a:r>
            <a:r>
              <a:rPr lang="ru-RU" sz="3800" b="0" dirty="0" smtClean="0"/>
              <a:t>определяющая выбор </a:t>
            </a:r>
            <a:r>
              <a:rPr lang="ru-RU" sz="3800" b="0" dirty="0"/>
              <a:t>методов обучения в детском возрасте, способствующих когнитивному развитию ребёнка, становлению его </a:t>
            </a:r>
            <a:r>
              <a:rPr lang="ru-RU" sz="3800" b="0" dirty="0" err="1"/>
              <a:t>речеязыковых</a:t>
            </a:r>
            <a:r>
              <a:rPr lang="ru-RU" sz="3800" b="0" dirty="0"/>
              <a:t> способностей, процессов познания и совершенствования вербального мышления.  </a:t>
            </a:r>
          </a:p>
          <a:p>
            <a:pPr algn="just"/>
            <a:r>
              <a:rPr lang="ru-RU" sz="3800" b="0" dirty="0" err="1" smtClean="0"/>
              <a:t>Онтолингвистический</a:t>
            </a:r>
            <a:r>
              <a:rPr lang="ru-RU" sz="3800" b="0" dirty="0" smtClean="0"/>
              <a:t> </a:t>
            </a:r>
            <a:r>
              <a:rPr lang="ru-RU" sz="3800" b="0" dirty="0"/>
              <a:t>подход определяется </a:t>
            </a:r>
            <a:r>
              <a:rPr lang="ru-RU" sz="3800" b="0" dirty="0">
                <a:solidFill>
                  <a:srgbClr val="C00000"/>
                </a:solidFill>
              </a:rPr>
              <a:t>в русле познавательного и </a:t>
            </a:r>
            <a:r>
              <a:rPr lang="ru-RU" sz="3800" b="0" dirty="0" err="1">
                <a:solidFill>
                  <a:srgbClr val="C00000"/>
                </a:solidFill>
              </a:rPr>
              <a:t>деятельностного</a:t>
            </a:r>
            <a:r>
              <a:rPr lang="ru-RU" sz="3800" b="0" dirty="0">
                <a:solidFill>
                  <a:srgbClr val="C00000"/>
                </a:solidFill>
              </a:rPr>
              <a:t> подходов, что позволяет выделять его в качестве основы раннего обучения второму языку или самостоятельного освоения двух (или более) языков в детском возрасте</a:t>
            </a:r>
            <a:r>
              <a:rPr lang="ru-RU" sz="3800" b="0" dirty="0"/>
              <a:t>.</a:t>
            </a:r>
          </a:p>
          <a:p>
            <a:pPr algn="just"/>
            <a:r>
              <a:rPr lang="ru-RU" sz="3800" b="0" dirty="0"/>
              <a:t>Иначе, но максимально близко к РКИ , формируется  </a:t>
            </a:r>
            <a:r>
              <a:rPr lang="ru-RU" sz="3800" b="0" i="1" dirty="0" err="1">
                <a:solidFill>
                  <a:srgbClr val="C00000"/>
                </a:solidFill>
              </a:rPr>
              <a:t>Heritage</a:t>
            </a:r>
            <a:r>
              <a:rPr lang="ru-RU" sz="3800" b="0" i="1" dirty="0">
                <a:solidFill>
                  <a:srgbClr val="C00000"/>
                </a:solidFill>
              </a:rPr>
              <a:t> </a:t>
            </a:r>
            <a:r>
              <a:rPr lang="ru-RU" sz="3800" b="0" i="1" dirty="0" err="1" smtClean="0">
                <a:solidFill>
                  <a:srgbClr val="C00000"/>
                </a:solidFill>
              </a:rPr>
              <a:t>Language</a:t>
            </a:r>
            <a:r>
              <a:rPr lang="ru-RU" sz="3800" b="0" i="1" dirty="0"/>
              <a:t> </a:t>
            </a:r>
            <a:r>
              <a:rPr lang="ru-RU" sz="3800" b="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7940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336</TotalTime>
  <Words>2309</Words>
  <Application>Microsoft Office PowerPoint</Application>
  <PresentationFormat>Произвольный</PresentationFormat>
  <Paragraphs>285</Paragraphs>
  <Slides>45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Главная</vt:lpstr>
      <vt:lpstr>      XXI век будет веком гуманитарных наук или его не будет.  К. Леви-Стросс</vt:lpstr>
      <vt:lpstr>Глобализация сегодня и завтра</vt:lpstr>
      <vt:lpstr>Особенности современного языкового образования </vt:lpstr>
      <vt:lpstr>Русский язык</vt:lpstr>
      <vt:lpstr>Методика преподавания русского языка сегодня</vt:lpstr>
      <vt:lpstr> Новые образовательные условия требуют изменения и обновления известных методик преподавания  русского языка</vt:lpstr>
      <vt:lpstr>Методика преподавания русского языка сегодня: «детский» и «взрослый» модули</vt:lpstr>
      <vt:lpstr>Методика преподавания русского языка сегодня: «детский» и «взрослый» модули</vt:lpstr>
      <vt:lpstr>онтолингвистический подход и «Heritage Language» (наследный язык)</vt:lpstr>
      <vt:lpstr>онтолингвистический подход и «Heritage Language» (наследный язык)</vt:lpstr>
      <vt:lpstr>Зачем нужны разные языки в детстве?</vt:lpstr>
      <vt:lpstr>         </vt:lpstr>
      <vt:lpstr>Почему язык –  двигатель интеллектуальных процессов?</vt:lpstr>
      <vt:lpstr>Методика русского языка как неродного </vt:lpstr>
      <vt:lpstr>«Взрослый» модуль в РКИ – это деятельностный подход</vt:lpstr>
      <vt:lpstr>Презентация PowerPoint</vt:lpstr>
      <vt:lpstr>   современные педагогические Технологии</vt:lpstr>
      <vt:lpstr>СМЕШАННОЕ ОБУЧЕНИЕ</vt:lpstr>
      <vt:lpstr>  </vt:lpstr>
      <vt:lpstr>Презентация PowerPoint</vt:lpstr>
      <vt:lpstr>«Русский ассистент» – вариант смешанного обучения, созданный кафедрой РКИ в МПГУ</vt:lpstr>
      <vt:lpstr>«Русский ассистент»</vt:lpstr>
      <vt:lpstr> Лингводидактическое сопровождение  проекта «Русский ассистент»</vt:lpstr>
      <vt:lpstr> Образовательная платформа                  Lang-Land.com</vt:lpstr>
      <vt:lpstr>Информация на разных языках</vt:lpstr>
      <vt:lpstr>ШКОЛЬНОЕ ОБУЧЕНИЕ НА ДВУХ И БОЛЕЕ ЯЗЫКАХ</vt:lpstr>
      <vt:lpstr>ЯЗЫК ОБУЧЕНИЯ И ЯЗЫК ВЫПУСКНОГО ЭКЗАМЕНА </vt:lpstr>
      <vt:lpstr>Многообразие российской школы: модели билингвальных школ  РФ*</vt:lpstr>
      <vt:lpstr>Презентация PowerPoint</vt:lpstr>
      <vt:lpstr>Суть билингвального образования в России</vt:lpstr>
      <vt:lpstr>Интегрированный предметно-языковой подход CLIL (Content and Language Integrated Learning)</vt:lpstr>
      <vt:lpstr>CLIL декларирует изучение иностранного языка как инструмента для изучения других предметов</vt:lpstr>
      <vt:lpstr>«Киты» CLIL</vt:lpstr>
      <vt:lpstr>Презентация PowerPoint</vt:lpstr>
      <vt:lpstr>CLIL  или ПИЯЗО?</vt:lpstr>
      <vt:lpstr>Предметно-интегративное образование</vt:lpstr>
      <vt:lpstr>Предметно-интегративное образование в билингвальных условиях</vt:lpstr>
      <vt:lpstr>Презентация PowerPoint</vt:lpstr>
      <vt:lpstr>Презентация PowerPoint</vt:lpstr>
      <vt:lpstr>Как эффективно  учить предмету на неродном языке?</vt:lpstr>
      <vt:lpstr>Особенности предметно-интегративного содержания  в школах  России</vt:lpstr>
      <vt:lpstr>Модель предметно-интегративного образования в школах рф</vt:lpstr>
      <vt:lpstr>Презентация PowerPoint</vt:lpstr>
      <vt:lpstr>        Будущее предметно-интегративного образования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Michael</dc:creator>
  <cp:lastModifiedBy>Анастасия Черепнева</cp:lastModifiedBy>
  <cp:revision>55</cp:revision>
  <dcterms:modified xsi:type="dcterms:W3CDTF">2018-05-08T08:36:46Z</dcterms:modified>
</cp:coreProperties>
</file>