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75" r:id="rId7"/>
    <p:sldId id="263" r:id="rId8"/>
    <p:sldId id="264" r:id="rId9"/>
    <p:sldId id="266" r:id="rId10"/>
    <p:sldId id="267" r:id="rId11"/>
    <p:sldId id="276" r:id="rId12"/>
    <p:sldId id="278" r:id="rId13"/>
    <p:sldId id="277" r:id="rId14"/>
    <p:sldId id="268" r:id="rId15"/>
    <p:sldId id="269" r:id="rId16"/>
    <p:sldId id="25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1sept.ru/video/23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.facebook.com/l.php?u=https://youtu.be/s1CXCglBSTc?fbclid%3DIwAR3HrBQ2J7vAdJCMbodSGxvBxWk0sTNlYyr8vAGNKBNy3ehXrWrRnjJQn-g&amp;h=AT312n8Q0Ak5u-4zrbF5pXyPPqu7Jl08__4qe46DACtvPhOCd4Tmg0ejsB2WXVrDD2KHuse2m9SZnVuhNxjiOIeyQj2i7oex5c2rbbW_BAwHhA1ke0JJ9Psfw76-5abifs8y&amp;__tn__=-UK-R&amp;c%5b0%5d=AT2KHrnWNHqaHD8h2-MKlNqyqcrp2CaYRccbl2EWnjZ8j6KMmoLrJgEhA-bZSoZbVoOr3kbWzWnkrizplmwIFLN-eQsea4IXUHDbctV6HAvf1WQ-DJysdvcOSw9hlZVtdVND_J3G7iF5Nh6L9ofUTTRQGA" TargetMode="External"/><Relationship Id="rId13" Type="http://schemas.openxmlformats.org/officeDocument/2006/relationships/hyperlink" Target="https://www.facebook.com/hin.anton/posts/1974011929422680?__cft__%5b0%5d=AZUegubG5LQiI142K8248faBHqjeTx7JZTjIMKiBZJIfVpd3FBEGgn50YVWG0-z1UfoNX_-KoMjHQNb9XDjyV92XYei-BgdNIKbE9C8OW7CJe2MLidPkB_86wBfuqI9cgQQ&amp;__tn__=-UK-R" TargetMode="External"/><Relationship Id="rId18" Type="http://schemas.openxmlformats.org/officeDocument/2006/relationships/hyperlink" Target="https://l.facebook.com/l.php?u=https://youtu.be/YlGA2KFI_Os?fbclid%3DIwAR3-9i_pECGZHDLR6BlHd6pSAg00oVk32kVV3iLGkghdJQKDpiJcU3kgox4&amp;h=AT2m0WnYwBd3oqWUnqxRSJQn0_tUzoy7TJJElAT25PXxASGAzk31V5umqRKZwve2VTJn1NW2djXq7YnWCkPSKkdwXctQ0aykdwU9UMulpnxmFI1e5Paj7xgp7RcZzxphYNLO&amp;__tn__=-UK-R&amp;c%5b0%5d=AT2KHrnWNHqaHD8h2-MKlNqyqcrp2CaYRccbl2EWnjZ8j6KMmoLrJgEhA-bZSoZbVoOr3kbWzWnkrizplmwIFLN-eQsea4IXUHDbctV6HAvf1WQ-DJysdvcOSw9hlZVtdVND_J3G7iF5Nh6L9ofUTTRQGA" TargetMode="External"/><Relationship Id="rId26" Type="http://schemas.openxmlformats.org/officeDocument/2006/relationships/hyperlink" Target="https://www.labirint.ru/series/47383/?fbclid=IwAR0niMSi90VFa0bVREJKJxOYHe4yPvGFcgQbDiNVfr15q0sZsZ5tU1k4bVE" TargetMode="External"/><Relationship Id="rId3" Type="http://schemas.openxmlformats.org/officeDocument/2006/relationships/hyperlink" Target="https://l.facebook.com/l.php?u=https://pikabu.ru/story/interesnyie_geometricheskie_figuryi_orbiformyi_7062465?fbclid%3DIwAR14RWM-J0oalU8gXU1Qr57r0TqVQ4jsnsVB6WGkCmTTpnPLUK44J6Aqnyc&amp;h=AT3epWfSe7wlaKUHQZ8OspadjYPxqSGcs0Wzolh6y3n3qfM7JvocUNj51JxW4WpemZ-9pFWIG-aJ9FO23tfdxqXlSKjRBLN8qAOfmh7wOGclDcqEBFFyDr6YTaHf8y5QXGPd&amp;__tn__=-UK-R&amp;c%5b0%5d=AT2KHrnWNHqaHD8h2-MKlNqyqcrp2CaYRccbl2EWnjZ8j6KMmoLrJgEhA-bZSoZbVoOr3kbWzWnkrizplmwIFLN-eQsea4IXUHDbctV6HAvf1WQ-DJysdvcOSw9hlZVtdVND_J3G7iF5Nh6L9ofUTTRQGA" TargetMode="External"/><Relationship Id="rId21" Type="http://schemas.openxmlformats.org/officeDocument/2006/relationships/hyperlink" Target="https://l.facebook.com/l.php?u=https://vk.com/wall-91943332_137999?fbclid%3DIwAR279E241PjsLZQ-uvLAyzzhNDyRdQMUasphS8sAeSjRTVQzyOg8nqL6lAE&amp;h=AT1o7uCNq4jhrJpW8QTH--4GkHJ2HwqrL2UfprMQkpzVzX2JSoroIZaglfrNFS9Bo22XTM2TmKInZT5SoM1lMV5J3nZ4wl85xbmMsN-nbf9CUKADDdn2jejz6o1HOvZcnCPC&amp;__tn__=-UK-R&amp;c%5b0%5d=AT2KHrnWNHqaHD8h2-MKlNqyqcrp2CaYRccbl2EWnjZ8j6KMmoLrJgEhA-bZSoZbVoOr3kbWzWnkrizplmwIFLN-eQsea4IXUHDbctV6HAvf1WQ-DJysdvcOSw9hlZVtdVND_J3G7iF5Nh6L9ofUTTRQGA" TargetMode="External"/><Relationship Id="rId7" Type="http://schemas.openxmlformats.org/officeDocument/2006/relationships/hyperlink" Target="https://www.youtube.com/channel/UCp68_FLety0O-n9QU6phsgw?fbclid=IwAR2b20SZs7gVNzsIdhraR3UL7okoFQJXxrNcg2NensXaHx95o-GvGxBOvGg" TargetMode="External"/><Relationship Id="rId12" Type="http://schemas.openxmlformats.org/officeDocument/2006/relationships/hyperlink" Target="https://l.facebook.com/l.php?u=https://drive.google.com/file/d/1PFf_nNbx9fJbmUpcH3TqgWdS2r2LFIL8/edit?fbclid%3DIwAR0-QznzUxKJqqjHpWPpxEZo6Rw7w7iVBWxtPJSSGpRc4ZnulLluM1NIv98&amp;h=AT1BNZbRA51UcQDcxPrlgxGPpAUq9EMKn7bO0HaqQUQQT0fFcswH_d2GyVzgS-AwfJGJSRY8huJpLxTTVA7fk1OvFuVpV9eWPEsFtHxtNrIP04iSsNLjvZP7v7TiTIsVTYYt&amp;__tn__=-UK-R&amp;c%5b0%5d=AT2KHrnWNHqaHD8h2-MKlNqyqcrp2CaYRccbl2EWnjZ8j6KMmoLrJgEhA-bZSoZbVoOr3kbWzWnkrizplmwIFLN-eQsea4IXUHDbctV6HAvf1WQ-DJysdvcOSw9hlZVtdVND_J3G7iF5Nh6L9ofUTTRQGA" TargetMode="External"/><Relationship Id="rId17" Type="http://schemas.openxmlformats.org/officeDocument/2006/relationships/hyperlink" Target="https://l.facebook.com/l.php?u=https://vk.com/wall-102349150_2156?fbclid%3DIwAR30gbOsqU4rHdiC7d76g7ds9e8eyA-s0GgFvwgm40vlMC2PHaGPLMggsAs&amp;h=AT19ZxihH3_yNUzKYErLE4i32ehphpFLB0JS25_MsCZ8a_-c1f13RGY40rbQiaSYhYNy_bG05kQPS5c72jSnxKMxKhY-iPsXVNCDZ1_riQsmqjVMnYrK-Z5p-D42rOO-mISC&amp;__tn__=-UK-R&amp;c%5b0%5d=AT2KHrnWNHqaHD8h2-MKlNqyqcrp2CaYRccbl2EWnjZ8j6KMmoLrJgEhA-bZSoZbVoOr3kbWzWnkrizplmwIFLN-eQsea4IXUHDbctV6HAvf1WQ-DJysdvcOSw9hlZVtdVND_J3G7iF5Nh6L9ofUTTRQGA" TargetMode="External"/><Relationship Id="rId25" Type="http://schemas.openxmlformats.org/officeDocument/2006/relationships/hyperlink" Target="https://l.facebook.com/l.php?u=https://www.livelib.ru/pubseries/28957-uznat-za-30-sekund?fbclid%3DIwAR2wrJK3f5MY_cyWh4Q5MIgFBSj3PcOqsVGN_HittI2mCYPcghrJ3kX2X1k&amp;h=AT2Lzwhw04TGStwg5ZDMG0z--LtPMjAPKVHWGo3STvNAL5ChbQwNGp2fEwIhBx1ReMY-7TMZeV701YMygz04FMR6UR1Ri6TqmbeFi3iuW1aU6hG_7fQDTzuDnSt_XMxZk2do&amp;__tn__=-UK-R&amp;c%5b0%5d=AT2KHrnWNHqaHD8h2-MKlNqyqcrp2CaYRccbl2EWnjZ8j6KMmoLrJgEhA-bZSoZbVoOr3kbWzWnkrizplmwIFLN-eQsea4IXUHDbctV6HAvf1WQ-DJysdvcOSw9hlZVtdVND_J3G7iF5Nh6L9ofUTTRQGA" TargetMode="External"/><Relationship Id="rId2" Type="http://schemas.openxmlformats.org/officeDocument/2006/relationships/hyperlink" Target="https://l.facebook.com/l.php?u=https://trizway.com/art/open-problemsbook.html?fbclid%3DIwAR0YFvBFc5cTJklZu3lRf-oe-w1kF0rsgFVkBt1eFOE-YQlUpTNhjoq7M1w&amp;h=AT1WocQpZN0Wd1hNccmrw1qKHElogbwfa9ayDmsCQrH_1_a6mZ3Z_zPmEBvfxPaEpY5-OZDIbU2ak_f7lZHxXPAYOIqZTjfEac8NbuRiabr62ohRwHhincW6fWz_eBI0Bf20&amp;__tn__=-UK-R&amp;c%5b0%5d=AT2KHrnWNHqaHD8h2-MKlNqyqcrp2CaYRccbl2EWnjZ8j6KMmoLrJgEhA-bZSoZbVoOr3kbWzWnkrizplmwIFLN-eQsea4IXUHDbctV6HAvf1WQ-DJysdvcOSw9hlZVtdVND_J3G7iF5Nh6L9ofUTTRQGA" TargetMode="External"/><Relationship Id="rId16" Type="http://schemas.openxmlformats.org/officeDocument/2006/relationships/hyperlink" Target="https://l.facebook.com/l.php?u=https://htwins.net/scale2/?fbclid%3DIwAR2wrJK3f5MY_cyWh4Q5MIgFBSj3PcOqsVGN_HittI2mCYPcghrJ3kX2X1k&amp;h=AT1T9wQVpKa5wbmdU7_MxU5NuVKu75o03bkBszub4RNGncYAmK3qOAtCX2vsQzuUP4niREvdEtnvdsDC-g1D5YuiqjQ7hekLo-DdtZHdsLkC_pLywzQQ0FjLlr-HODReFEwi&amp;__tn__=-UK-R&amp;c%5b0%5d=AT2KHrnWNHqaHD8h2-MKlNqyqcrp2CaYRccbl2EWnjZ8j6KMmoLrJgEhA-bZSoZbVoOr3kbWzWnkrizplmwIFLN-eQsea4IXUHDbctV6HAvf1WQ-DJysdvcOSw9hlZVtdVND_J3G7iF5Nh6L9ofUTTRQGA" TargetMode="External"/><Relationship Id="rId20" Type="http://schemas.openxmlformats.org/officeDocument/2006/relationships/hyperlink" Target="https://l.facebook.com/l.php?u=https://trizway.com/buy-books/otkrytye-zadachi-istoriya.html?fbclid%3DIwAR2iXohZRyDri_R0BWu2TC2lHV10ppZJmkPpbEuqshKSguC1LJdDjq5HNK0&amp;h=AT3CK35ZClLtJzjEv2hUAJQD1D6MyBleMcz625yw2yjteHPMVJBzbhuytMOuhk3SItEr7WKfLLnmJssLvHwtbrCQ7g0L2I60iYTk5H9lpTHpT7toQqIekGvXE9eWbzq1hQnk&amp;__tn__=-UK-R&amp;c%5b0%5d=AT2KHrnWNHqaHD8h2-MKlNqyqcrp2CaYRccbl2EWnjZ8j6KMmoLrJgEhA-bZSoZbVoOr3kbWzWnkrizplmwIFLN-eQsea4IXUHDbctV6HAvf1WQ-DJysdvcOSw9hlZVtdVND_J3G7iF5Nh6L9ofUTTRQG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.facebook.com/l.php?u=https://youtu.be/8mWmKQFYyf8?fbclid%3DIwAR3Hq0NX85H-oKcRUVV7NXJ5o9jlGh_aIKsRSTOqfZ0pq65QtXUYUY7yd6c&amp;h=AT3vNzw4WmGgTVLDssA0gHVA4KY6NBHh_YsJNR9km3CT77FLVVl5JlyB-CiPFdL5ysd8DL_0VICG5T2_xOogMngqWDtJ91kQADTtUD_2wKzz3BKmsGV_1e6mKl3vnIELMrck&amp;__tn__=-UK-R&amp;c%5b0%5d=AT2KHrnWNHqaHD8h2-MKlNqyqcrp2CaYRccbl2EWnjZ8j6KMmoLrJgEhA-bZSoZbVoOr3kbWzWnkrizplmwIFLN-eQsea4IXUHDbctV6HAvf1WQ-DJysdvcOSw9hlZVtdVND_J3G7iF5Nh6L9ofUTTRQGA" TargetMode="External"/><Relationship Id="rId11" Type="http://schemas.openxmlformats.org/officeDocument/2006/relationships/hyperlink" Target="https://l.facebook.com/l.php?u=https://drive.google.com/file/d/1PFf_nNbx9fJbmUpcH3TqgWdS2r2LFIL8/edit?fbclid%3DIwAR1eZbDnmy3ciKZKRsB0asqdDU3yuqkn3BdhVQ7OMeUXWxPL1IcTaWe0ndU&amp;h=AT1BNZbRA51UcQDcxPrlgxGPpAUq9EMKn7bO0HaqQUQQT0fFcswH_d2GyVzgS-AwfJGJSRY8huJpLxTTVA7fk1OvFuVpV9eWPEsFtHxtNrIP04iSsNLjvZP7v7TiTIsVTYYt&amp;__tn__=-UK-R&amp;c%5b0%5d=AT2KHrnWNHqaHD8h2-MKlNqyqcrp2CaYRccbl2EWnjZ8j6KMmoLrJgEhA-bZSoZbVoOr3kbWzWnkrizplmwIFLN-eQsea4IXUHDbctV6HAvf1WQ-DJysdvcOSw9hlZVtdVND_J3G7iF5Nh6L9ofUTTRQGA" TargetMode="External"/><Relationship Id="rId24" Type="http://schemas.openxmlformats.org/officeDocument/2006/relationships/hyperlink" Target="https://www.facebook.com/hin.anton/posts/1963791693778037?__cft__%5b0%5d=AZUegubG5LQiI142K8248faBHqjeTx7JZTjIMKiBZJIfVpd3FBEGgn50YVWG0-z1UfoNX_-KoMjHQNb9XDjyV92XYei-BgdNIKbE9C8OW7CJe2MLidPkB_86wBfuqI9cgQQ&amp;__tn__=-UK-R" TargetMode="External"/><Relationship Id="rId5" Type="http://schemas.openxmlformats.org/officeDocument/2006/relationships/hyperlink" Target="https://l.facebook.com/l.php?u=https://www.youtube.com/watch?v%3DUkDt7kJvE6o%26fbclid%3DIwAR3HrBQ2J7vAdJCMbodSGxvBxWk0sTNlYyr8vAGNKBNy3ehXrWrRnjJQn-g&amp;h=AT2X6Evc13iLj6X5RgEZBMKmNVND28IGdie4WdJXUxU5jou29IbQ4UfFyg64M--_r-yDRo_3mx6ZNO0aoxohl_hcCtZO4a5m3EELykTgUpDvugOQsqeNuECwjkWx6kHazvVr&amp;__tn__=-UK-R&amp;c%5b0%5d=AT2KHrnWNHqaHD8h2-MKlNqyqcrp2CaYRccbl2EWnjZ8j6KMmoLrJgEhA-bZSoZbVoOr3kbWzWnkrizplmwIFLN-eQsea4IXUHDbctV6HAvf1WQ-DJysdvcOSw9hlZVtdVND_J3G7iF5Nh6L9ofUTTRQGA" TargetMode="External"/><Relationship Id="rId15" Type="http://schemas.openxmlformats.org/officeDocument/2006/relationships/hyperlink" Target="https://www.youtube.com/channel/UCuVpbMt4yu4I9eAey3khnGg?fbclid=IwAR2IEq0WCtLzvyMVTJWDaW25ZdYt3mMnCQSOabVjOdfE8JGyTJxw1ZDdX1Y" TargetMode="External"/><Relationship Id="rId23" Type="http://schemas.openxmlformats.org/officeDocument/2006/relationships/hyperlink" Target="https://l.facebook.com/l.php?u=https://www.labirint.ru/child-now/etot-drevniy-drevniy-mir/?fbclid%3DIwAR2A9xQAxaGMi0DfmZekkRmw9xYy8WNBDLVOe-mCFuxcqO7OdiVQZYdBaUM&amp;h=AT0MsnsBIzfWx5TtWetJrvr7b0xYomUy0qgI0rNWUZqvnHX8DQx67szNy7lMIhxKzUwql5e21gu5F8GYW1Xf3aL7NC_BYIZFHKGTtqRW7fXYk0Ja5Yx1rfllgWQSIShrF9ku&amp;__tn__=-UK-R&amp;c%5b0%5d=AT2KHrnWNHqaHD8h2-MKlNqyqcrp2CaYRccbl2EWnjZ8j6KMmoLrJgEhA-bZSoZbVoOr3kbWzWnkrizplmwIFLN-eQsea4IXUHDbctV6HAvf1WQ-DJysdvcOSw9hlZVtdVND_J3G7iF5Nh6L9ofUTTRQGA" TargetMode="External"/><Relationship Id="rId10" Type="http://schemas.openxmlformats.org/officeDocument/2006/relationships/hyperlink" Target="https://www.youtube.com/channel/UCzWnF-3UWAGNeK5fIkBmahg?app=desktop&amp;fbclid=IwAR2jVdmSbevgd2RThEHJTBu0E7yIxhMhZ8Mb4jgg10P-hxWlpiIz4ZbBlrU" TargetMode="External"/><Relationship Id="rId19" Type="http://schemas.openxmlformats.org/officeDocument/2006/relationships/hyperlink" Target="https://l.facebook.com/l.php?u=https://www.adme.ru/tvorchestvo-hudozhniki/posmotrite-kak-predstavlyali-sebe-nashe-vremya-lyudi-100-let-nazad-1719665/?fbclid%3DIwAR3HrBQ2J7vAdJCMbodSGxvBxWk0sTNlYyr8vAGNKBNy3ehXrWrRnjJQn-g&amp;h=AT3ohcudeb2_EjIDuGH5VU7JER-1YR0Tr_W25aioLwjZuPo1lb2_gg_m0DFrnR8XkFL4ivVL3u4GjEKiDGO-bSRLhjkIw3y9K8f2s7Fgl4r_ahr4ORt93xrgZns8GTPXWmar&amp;__tn__=-UK-R&amp;c%5b0%5d=AT2KHrnWNHqaHD8h2-MKlNqyqcrp2CaYRccbl2EWnjZ8j6KMmoLrJgEhA-bZSoZbVoOr3kbWzWnkrizplmwIFLN-eQsea4IXUHDbctV6HAvf1WQ-DJysdvcOSw9hlZVtdVND_J3G7iF5Nh6L9ofUTTRQGA" TargetMode="External"/><Relationship Id="rId4" Type="http://schemas.openxmlformats.org/officeDocument/2006/relationships/hyperlink" Target="https://www.youtube.com/watch?app=desktop&amp;v=SOilH-MOEb4&amp;feature=youtu.be&amp;fbclid=IwAR2A9xQAxaGMi0DfmZekkRmw9xYy8WNBDLVOe-mCFuxcqO7OdiVQZYdBaUM" TargetMode="External"/><Relationship Id="rId9" Type="http://schemas.openxmlformats.org/officeDocument/2006/relationships/hyperlink" Target="https://vk.com/@eugenetime-adam-ruins-everything-season-1?fbclid=IwAR279E241PjsLZQ-uvLAyzzhNDyRdQMUasphS8sAeSjRTVQzyOg8nqL6lAE" TargetMode="External"/><Relationship Id="rId14" Type="http://schemas.openxmlformats.org/officeDocument/2006/relationships/hyperlink" Target="https://l.facebook.com/l.php?u=https://www.youtube.com/watch?v%3D2s_7Gp67nmQ%26fbclid%3DIwAR3HrBQ2J7vAdJCMbodSGxvBxWk0sTNlYyr8vAGNKBNy3ehXrWrRnjJQn-g&amp;h=AT0vYtjvXGABGRZBuzFMLuYNBsBalrD8Vmy84dr_ijRILsTARsRhBJhO4x54q7piplhpOGQijlOK2PauRB5pb4xlN15eK-rgNRdjfz4d6ra1p8Gr-x007IwSSK2Wdgz9Ofkm&amp;__tn__=-UK-R&amp;c%5b0%5d=AT2KHrnWNHqaHD8h2-MKlNqyqcrp2CaYRccbl2EWnjZ8j6KMmoLrJgEhA-bZSoZbVoOr3kbWzWnkrizplmwIFLN-eQsea4IXUHDbctV6HAvf1WQ-DJysdvcOSw9hlZVtdVND_J3G7iF5Nh6L9ofUTTRQGA" TargetMode="External"/><Relationship Id="rId22" Type="http://schemas.openxmlformats.org/officeDocument/2006/relationships/hyperlink" Target="https://l.facebook.com/l.php?u=https://www.labirint.ru/books/483134/?fbclid%3DIwAR0W-z1GUQeSnv0__xEg6tPYgG51AIfYgPddkhEAVbN0DbJYhT9RnVdTJ_w&amp;h=AT3Ons7u09xbsz_XZiy_hjX75IocTZQRulToECzbIVv8bDcUc_bTk1wt0cdOuGfRfHVY3poZ3noL3UcVkc7ZH939dzjT509TWLGZpY3ktVwoFGltaDhLDoWr_K2m65VzB4Th&amp;__tn__=-UK-R&amp;c%5b0%5d=AT2KHrnWNHqaHD8h2-MKlNqyqcrp2CaYRccbl2EWnjZ8j6KMmoLrJgEhA-bZSoZbVoOr3kbWzWnkrizplmwIFLN-eQsea4IXUHDbctV6HAvf1WQ-DJysdvcOSw9hlZVtdVND_J3G7iF5Nh6L9ofUTTRQGA" TargetMode="External"/><Relationship Id="rId27" Type="http://schemas.openxmlformats.org/officeDocument/2006/relationships/hyperlink" Target="https://youtu.be/YgSOCypN9Rg?fbclid=IwAR0vcDo5wu0ameOBVV3RsDXUYU-c3hFjv9fKbXDLrIxW0griI0z-7whlKQ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svetlana-gin/kak-razvivat-kreativnost-u-detey-metodicheskoe-posobie-dlya-u/" TargetMode="External"/><Relationship Id="rId7" Type="http://schemas.openxmlformats.org/officeDocument/2006/relationships/hyperlink" Target="http://diafilmy.su/diafilmy/skazki/" TargetMode="External"/><Relationship Id="rId2" Type="http://schemas.openxmlformats.org/officeDocument/2006/relationships/hyperlink" Target="https://vk.com/teacher_hi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2x2.info/nauchnaja_literatura_prochee/yenciklopedija_metodov_obuchenija_chteniyu_bukvy_slogi_kubiki/p10.php" TargetMode="External"/><Relationship Id="rId5" Type="http://schemas.openxmlformats.org/officeDocument/2006/relationships/hyperlink" Target="https://trizway.com/art/primary/kak-pridumyvat-zadachi-po-matematike.html" TargetMode="External"/><Relationship Id="rId4" Type="http://schemas.openxmlformats.org/officeDocument/2006/relationships/hyperlink" Target="https://trizway.com/art/primary/gotovye-stsenarii-zanyatij-dlya-detej-7-8-le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31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33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34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9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7184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РТВ: литература и окружающий мир в начальной школе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371600" y="2139702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Гин Антон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Возможно, это изображение (текст «бесплатные конспекты по окружающему миру для ваших детей»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6656"/>
          <a:stretch/>
        </p:blipFill>
        <p:spPr bwMode="auto">
          <a:xfrm>
            <a:off x="251520" y="767733"/>
            <a:ext cx="5072458" cy="27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https%3A%2F%2Fwww.facebook.com%2Fhin.anton%2Fposts%2F1951084698382070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4" y="761660"/>
            <a:ext cx="2261320" cy="22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7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2746"/>
            <a:ext cx="4968552" cy="3051172"/>
          </a:xfrm>
          <a:prstGeom prst="rect">
            <a:avLst/>
          </a:prstGeom>
        </p:spPr>
      </p:pic>
      <p:pic>
        <p:nvPicPr>
          <p:cNvPr id="4102" name="Picture 6" descr="http://qrcoder.ru/code/?https%3A%2F%2Fwww.facebook.com%2Fhin.anton%2Fposts%2F2002976893192850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60" y="771536"/>
            <a:ext cx="2241568" cy="22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7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5526"/>
            <a:ext cx="4536504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1. Волшебная книга МЧС </a:t>
            </a:r>
          </a:p>
          <a:p>
            <a:pPr marL="0" indent="0">
              <a:buNone/>
            </a:pPr>
            <a:r>
              <a:rPr lang="ru-RU" dirty="0"/>
              <a:t>2. Книга "Открытые задачи. Начальная школа. Сильное мышление через открытые задачи"</a:t>
            </a:r>
          </a:p>
          <a:p>
            <a:pPr marL="0" indent="0">
              <a:buNone/>
            </a:pPr>
            <a:r>
              <a:rPr lang="ru-RU" dirty="0"/>
              <a:t>3. Космонавт Крис </a:t>
            </a:r>
            <a:r>
              <a:rPr lang="ru-RU" dirty="0" err="1"/>
              <a:t>Хэдфилд</a:t>
            </a:r>
            <a:r>
              <a:rPr lang="ru-RU" dirty="0"/>
              <a:t> на английском </a:t>
            </a:r>
          </a:p>
          <a:p>
            <a:pPr marL="0" indent="0">
              <a:buNone/>
            </a:pPr>
            <a:r>
              <a:rPr lang="ru-RU" dirty="0"/>
              <a:t>4. Космонавт Крис </a:t>
            </a:r>
            <a:r>
              <a:rPr lang="ru-RU" dirty="0" err="1"/>
              <a:t>Хэдфилд</a:t>
            </a:r>
            <a:r>
              <a:rPr lang="ru-RU" dirty="0"/>
              <a:t> на русском</a:t>
            </a:r>
          </a:p>
          <a:p>
            <a:pPr marL="0" indent="0">
              <a:buNone/>
            </a:pPr>
            <a:r>
              <a:rPr lang="ru-RU" dirty="0"/>
              <a:t>(+ канал с переводами научных видео </a:t>
            </a:r>
            <a:r>
              <a:rPr lang="ru-RU" dirty="0" err="1"/>
              <a:t>ВертДайдер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5. Гидрофобное покрытие </a:t>
            </a:r>
          </a:p>
          <a:p>
            <a:pPr marL="0" indent="0">
              <a:buNone/>
            </a:pPr>
            <a:r>
              <a:rPr lang="ru-RU" dirty="0"/>
              <a:t>6. Фильтр, чтобы пить из луж</a:t>
            </a:r>
          </a:p>
          <a:p>
            <a:pPr marL="0" indent="0">
              <a:buNone/>
            </a:pPr>
            <a:r>
              <a:rPr lang="ru-RU" dirty="0"/>
              <a:t>7. Испытатель диванов, вакансия </a:t>
            </a:r>
          </a:p>
          <a:p>
            <a:pPr marL="0" indent="0">
              <a:buNone/>
            </a:pPr>
            <a:r>
              <a:rPr lang="ru-RU" dirty="0"/>
              <a:t>8. Интерактивный курс по окружающему миру для 1-3 </a:t>
            </a:r>
            <a:r>
              <a:rPr lang="ru-RU" dirty="0" err="1"/>
              <a:t>кл</a:t>
            </a:r>
            <a:r>
              <a:rPr lang="ru-RU" dirty="0"/>
              <a:t>. Романа Соловьева</a:t>
            </a:r>
          </a:p>
          <a:p>
            <a:pPr marL="0" indent="0">
              <a:buNone/>
            </a:pPr>
            <a:r>
              <a:rPr lang="ru-RU" dirty="0"/>
              <a:t>9. Летит кибитка удалая... </a:t>
            </a:r>
          </a:p>
          <a:p>
            <a:pPr marL="0" indent="0">
              <a:buNone/>
            </a:pPr>
            <a:r>
              <a:rPr lang="ru-RU" dirty="0"/>
              <a:t>10. Животные глазами средневековых художников </a:t>
            </a:r>
          </a:p>
          <a:p>
            <a:pPr marL="0" indent="0">
              <a:buNone/>
            </a:pPr>
            <a:r>
              <a:rPr lang="ru-RU" dirty="0"/>
              <a:t>11. Канал рисования для малышей </a:t>
            </a:r>
            <a:r>
              <a:rPr lang="ru-RU" dirty="0" err="1"/>
              <a:t>РыбаКит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12. Смешиваем цвета онлайн </a:t>
            </a:r>
          </a:p>
          <a:p>
            <a:pPr marL="0" indent="0">
              <a:buNone/>
            </a:pPr>
            <a:r>
              <a:rPr lang="ru-RU" dirty="0"/>
              <a:t>13. Найди цвет </a:t>
            </a:r>
          </a:p>
          <a:p>
            <a:pPr marL="0" indent="0">
              <a:buNone/>
            </a:pPr>
            <a:r>
              <a:rPr lang="ru-RU" dirty="0"/>
              <a:t>13. Морфологическая таблица животных </a:t>
            </a:r>
          </a:p>
          <a:p>
            <a:pPr marL="0" indent="0">
              <a:buNone/>
            </a:pPr>
            <a:r>
              <a:rPr lang="ru-RU" dirty="0"/>
              <a:t>14. Ваш гид в мире космоса </a:t>
            </a:r>
          </a:p>
          <a:p>
            <a:pPr marL="0" indent="0">
              <a:buNone/>
            </a:pPr>
            <a:r>
              <a:rPr lang="ru-RU" dirty="0"/>
              <a:t>15. Как Земля выглядела раньше </a:t>
            </a:r>
          </a:p>
          <a:p>
            <a:pPr marL="0" indent="0">
              <a:buNone/>
            </a:pPr>
            <a:r>
              <a:rPr lang="ru-RU" dirty="0"/>
              <a:t>16. На что похожи страны</a:t>
            </a:r>
          </a:p>
          <a:p>
            <a:pPr marL="0" indent="0">
              <a:buNone/>
            </a:pPr>
            <a:r>
              <a:rPr lang="ru-RU" dirty="0"/>
              <a:t>17. Книга "Открытые задачи. География" </a:t>
            </a:r>
          </a:p>
          <a:p>
            <a:pPr marL="0" indent="0">
              <a:buNone/>
            </a:pPr>
            <a:r>
              <a:rPr lang="ru-RU" dirty="0"/>
              <a:t>18. Книга Усачёва "Занимательная география"</a:t>
            </a:r>
          </a:p>
          <a:p>
            <a:pPr marL="0" indent="0">
              <a:buNone/>
            </a:pPr>
            <a:r>
              <a:rPr lang="ru-RU" dirty="0"/>
              <a:t>19. Учитель показал, почему мытье рук имеет большое значение </a:t>
            </a:r>
          </a:p>
          <a:p>
            <a:pPr marL="0" indent="0">
              <a:buNone/>
            </a:pPr>
            <a:r>
              <a:rPr lang="ru-RU" dirty="0"/>
              <a:t>20. Вымершие животные </a:t>
            </a:r>
          </a:p>
          <a:p>
            <a:pPr marL="0" indent="0">
              <a:buNone/>
            </a:pPr>
            <a:r>
              <a:rPr lang="ru-RU" dirty="0"/>
              <a:t>21. Анатомия человека, </a:t>
            </a:r>
            <a:r>
              <a:rPr lang="ru-RU" dirty="0" err="1"/>
              <a:t>интерактив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22. Если бы животные носили человеческую одежду, как бы они это делали? </a:t>
            </a:r>
          </a:p>
          <a:p>
            <a:pPr marL="0" indent="0">
              <a:buNone/>
            </a:pPr>
            <a:r>
              <a:rPr lang="ru-RU" dirty="0"/>
              <a:t>23. Объединенные животные </a:t>
            </a:r>
          </a:p>
          <a:p>
            <a:pPr marL="0" indent="0">
              <a:buNone/>
            </a:pPr>
            <a:r>
              <a:rPr lang="ru-RU" dirty="0"/>
              <a:t>24. Цыпленок растет без скорлупы </a:t>
            </a:r>
          </a:p>
          <a:p>
            <a:pPr marL="0" indent="0">
              <a:buNone/>
            </a:pPr>
            <a:r>
              <a:rPr lang="ru-RU" dirty="0"/>
              <a:t>25. Тест: попробуйте найти животных на этих 15 фотографиях </a:t>
            </a:r>
          </a:p>
          <a:p>
            <a:pPr marL="0" indent="0">
              <a:buNone/>
            </a:pPr>
            <a:r>
              <a:rPr lang="ru-RU" dirty="0"/>
              <a:t>26. Как бы выглядели люди, если бы произошли от других животных </a:t>
            </a:r>
          </a:p>
          <a:p>
            <a:pPr marL="0" indent="0">
              <a:buNone/>
            </a:pPr>
            <a:r>
              <a:rPr lang="ru-RU" dirty="0"/>
              <a:t>27. как выглядели бы люди, будь они похожи на животных</a:t>
            </a:r>
          </a:p>
          <a:p>
            <a:pPr marL="0" indent="0">
              <a:buNone/>
            </a:pPr>
            <a:r>
              <a:rPr lang="ru-RU" dirty="0"/>
              <a:t>28. Убежище </a:t>
            </a:r>
            <a:r>
              <a:rPr lang="ru-RU" dirty="0" err="1"/>
              <a:t>Кротика</a:t>
            </a:r>
            <a:r>
              <a:rPr lang="ru-RU" dirty="0"/>
              <a:t> и Мышки</a:t>
            </a:r>
          </a:p>
          <a:p>
            <a:pPr marL="0" indent="0">
              <a:buNone/>
            </a:pPr>
            <a:r>
              <a:rPr lang="ru-RU" dirty="0"/>
              <a:t>29. Книга "Открытые задачи. Биология«</a:t>
            </a:r>
          </a:p>
          <a:p>
            <a:pPr marL="0" indent="0">
              <a:buNone/>
            </a:pPr>
            <a:r>
              <a:rPr lang="ru-RU" dirty="0"/>
              <a:t>30. Книга «Объяснить необъяснимое»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869287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31. Книга "Стратегия выживания" </a:t>
            </a:r>
          </a:p>
          <a:p>
            <a:r>
              <a:rPr lang="ru-RU" sz="800" dirty="0"/>
              <a:t>32. Открытые задачи для детей, мини-сборник </a:t>
            </a:r>
            <a:r>
              <a:rPr lang="ru-RU" sz="800" dirty="0">
                <a:hlinkClick r:id="rId2"/>
              </a:rPr>
              <a:t>https://trizway.com/art/open-problemsbook.html</a:t>
            </a:r>
            <a:endParaRPr lang="ru-RU" sz="800" dirty="0"/>
          </a:p>
          <a:p>
            <a:r>
              <a:rPr lang="ru-RU" sz="800" dirty="0"/>
              <a:t>33. Интересные геометрические фигуры </a:t>
            </a:r>
            <a:r>
              <a:rPr lang="ru-RU" sz="800" dirty="0">
                <a:hlinkClick r:id="rId3"/>
              </a:rPr>
              <a:t>https://pikabu.ru/.../interesnyie_geometricheskie_figuryi...</a:t>
            </a:r>
            <a:endParaRPr lang="ru-RU" sz="800" dirty="0"/>
          </a:p>
          <a:p>
            <a:r>
              <a:rPr lang="ru-RU" sz="800" dirty="0"/>
              <a:t>34. Велосипед-лодка </a:t>
            </a:r>
            <a:r>
              <a:rPr lang="ru-RU" sz="800" dirty="0">
                <a:hlinkClick r:id="rId4"/>
              </a:rPr>
              <a:t>https://www.youtube.com/watch?app=desktop&amp;v=SOilH-MOEb4...</a:t>
            </a:r>
            <a:endParaRPr lang="ru-RU" sz="800" dirty="0"/>
          </a:p>
          <a:p>
            <a:r>
              <a:rPr lang="ru-RU" sz="800" dirty="0"/>
              <a:t>35. Печать домов на 3Д-принтере </a:t>
            </a:r>
            <a:r>
              <a:rPr lang="ru-RU" sz="800" dirty="0">
                <a:hlinkClick r:id="rId5"/>
              </a:rPr>
              <a:t>https://www.youtube.com/watch?v=UkDt7kJvE6o</a:t>
            </a:r>
            <a:endParaRPr lang="ru-RU" sz="800" dirty="0"/>
          </a:p>
          <a:p>
            <a:r>
              <a:rPr lang="ru-RU" sz="800" dirty="0"/>
              <a:t>36. Машина с квадратными колёсами </a:t>
            </a:r>
            <a:r>
              <a:rPr lang="ru-RU" sz="800" dirty="0">
                <a:hlinkClick r:id="rId6"/>
              </a:rPr>
              <a:t>https://youtu.be/8mWmKQFYyf8</a:t>
            </a:r>
            <a:endParaRPr lang="ru-RU" sz="800" dirty="0"/>
          </a:p>
          <a:p>
            <a:r>
              <a:rPr lang="ru-RU" sz="800" dirty="0"/>
              <a:t>37. Колин </a:t>
            </a:r>
            <a:r>
              <a:rPr lang="ru-RU" sz="800" dirty="0" err="1"/>
              <a:t>Фёрз</a:t>
            </a:r>
            <a:r>
              <a:rPr lang="ru-RU" sz="800" dirty="0"/>
              <a:t> - изобретатель </a:t>
            </a:r>
            <a:r>
              <a:rPr lang="ru-RU" sz="800" dirty="0">
                <a:hlinkClick r:id="rId7"/>
              </a:rPr>
              <a:t>https://www.youtube.com/channel/UCp68_FLety0O-n9QU6phsgw</a:t>
            </a:r>
            <a:endParaRPr lang="ru-RU" sz="800" dirty="0"/>
          </a:p>
          <a:p>
            <a:r>
              <a:rPr lang="ru-RU" sz="800" dirty="0"/>
              <a:t>38. Шар и перо в вакууме (есть и полное видео) </a:t>
            </a:r>
            <a:r>
              <a:rPr lang="ru-RU" sz="800" dirty="0">
                <a:hlinkClick r:id="rId8"/>
              </a:rPr>
              <a:t>https://youtu.be/s1CXCglBSTc</a:t>
            </a:r>
            <a:endParaRPr lang="ru-RU" sz="800" dirty="0"/>
          </a:p>
          <a:p>
            <a:r>
              <a:rPr lang="ru-RU" sz="800" dirty="0"/>
              <a:t>39. Сериал "Адам портит всё" (3 сезона) </a:t>
            </a:r>
            <a:r>
              <a:rPr lang="ru-RU" sz="800" dirty="0">
                <a:hlinkClick r:id="rId9"/>
              </a:rPr>
              <a:t>https://vk.com/@eugenetime-adam-ruins-everything-season-1</a:t>
            </a:r>
            <a:endParaRPr lang="ru-RU" sz="800" dirty="0"/>
          </a:p>
          <a:p>
            <a:r>
              <a:rPr lang="ru-RU" sz="800" dirty="0"/>
              <a:t>40. Книга "Свинья, которая хотела, чтобы её съели. Философские загадки".</a:t>
            </a:r>
          </a:p>
          <a:p>
            <a:r>
              <a:rPr lang="ru-RU" sz="800" dirty="0"/>
              <a:t>41. Канал с опытами для </a:t>
            </a:r>
            <a:r>
              <a:rPr lang="ru-RU" sz="800" dirty="0" err="1"/>
              <a:t>деетй</a:t>
            </a:r>
            <a:r>
              <a:rPr lang="ru-RU" sz="800" dirty="0"/>
              <a:t> "Простая наука" </a:t>
            </a:r>
            <a:r>
              <a:rPr lang="ru-RU" sz="800" dirty="0">
                <a:hlinkClick r:id="rId10"/>
              </a:rPr>
              <a:t>https://www.youtube.com/channel/UCzWnF-3UWAGNeK5fIkBmahg...</a:t>
            </a:r>
            <a:endParaRPr lang="ru-RU" sz="800" dirty="0"/>
          </a:p>
          <a:p>
            <a:r>
              <a:rPr lang="ru-RU" sz="800" dirty="0"/>
              <a:t>42. Педагогическая копилка </a:t>
            </a:r>
            <a:r>
              <a:rPr lang="ru-RU" sz="800" dirty="0">
                <a:hlinkClick r:id="rId11"/>
              </a:rPr>
              <a:t>https://drive.google.com/.../1PFf.../edit...</a:t>
            </a:r>
            <a:endParaRPr lang="ru-RU" sz="800" dirty="0"/>
          </a:p>
          <a:p>
            <a:r>
              <a:rPr lang="ru-RU" sz="800" dirty="0"/>
              <a:t>43. 10 конспектов развивающих занятий по окружающему миру </a:t>
            </a:r>
            <a:r>
              <a:rPr lang="ru-RU" sz="800" dirty="0">
                <a:hlinkClick r:id="rId12"/>
              </a:rPr>
              <a:t>https://drive.google.com/.../1PFf.../edit...</a:t>
            </a:r>
            <a:endParaRPr lang="ru-RU" sz="800" dirty="0"/>
          </a:p>
          <a:p>
            <a:r>
              <a:rPr lang="ru-RU" sz="800" dirty="0"/>
              <a:t>44. Бонус: летний конспект по окружающему миру </a:t>
            </a:r>
            <a:r>
              <a:rPr lang="ru-RU" sz="800" b="1" dirty="0">
                <a:hlinkClick r:id="rId13"/>
              </a:rPr>
              <a:t>https://www.facebook.com/hin.anton/posts/1974011929422680</a:t>
            </a:r>
            <a:endParaRPr lang="ru-RU" sz="800" dirty="0"/>
          </a:p>
          <a:p>
            <a:r>
              <a:rPr lang="ru-RU" sz="800" dirty="0"/>
              <a:t>45. Как изменится мир, если люди перестанут ходить на двух ногах</a:t>
            </a:r>
          </a:p>
          <a:p>
            <a:r>
              <a:rPr lang="ru-RU" sz="800" dirty="0">
                <a:hlinkClick r:id="rId14"/>
              </a:rPr>
              <a:t>https://www.youtube.com/watch?v=2s_7Gp67nmQ</a:t>
            </a:r>
            <a:endParaRPr lang="ru-RU" sz="800" dirty="0"/>
          </a:p>
          <a:p>
            <a:r>
              <a:rPr lang="ru-RU" sz="800" dirty="0"/>
              <a:t>46. Канал </a:t>
            </a:r>
            <a:r>
              <a:rPr lang="ru-RU" sz="800" dirty="0" err="1"/>
              <a:t>АдМе</a:t>
            </a:r>
            <a:r>
              <a:rPr lang="ru-RU" sz="800" dirty="0"/>
              <a:t> - сайт о творчестве </a:t>
            </a:r>
            <a:r>
              <a:rPr lang="ru-RU" sz="800" dirty="0">
                <a:hlinkClick r:id="rId15"/>
              </a:rPr>
              <a:t>https://www.youtube.com/channel/UCuVpbMt4yu4I9eAey3khnGg</a:t>
            </a:r>
            <a:endParaRPr lang="ru-RU" sz="800" dirty="0"/>
          </a:p>
          <a:p>
            <a:r>
              <a:rPr lang="ru-RU" sz="800" dirty="0"/>
              <a:t>47. </a:t>
            </a:r>
            <a:r>
              <a:rPr lang="ru-RU" sz="800" dirty="0" err="1"/>
              <a:t>Розмір</a:t>
            </a:r>
            <a:r>
              <a:rPr lang="ru-RU" sz="800" dirty="0"/>
              <a:t> </a:t>
            </a:r>
            <a:r>
              <a:rPr lang="ru-RU" sz="800" dirty="0" err="1"/>
              <a:t>Всесвіту</a:t>
            </a:r>
            <a:r>
              <a:rPr lang="ru-RU" sz="800" dirty="0"/>
              <a:t> </a:t>
            </a:r>
            <a:r>
              <a:rPr lang="ru-RU" sz="800" dirty="0">
                <a:hlinkClick r:id="rId16"/>
              </a:rPr>
              <a:t>https://htwins.net/scale2/</a:t>
            </a:r>
            <a:endParaRPr lang="ru-RU" sz="800" dirty="0"/>
          </a:p>
          <a:p>
            <a:r>
              <a:rPr lang="ru-RU" sz="800" dirty="0"/>
              <a:t>48. Комикс по истории </a:t>
            </a:r>
            <a:r>
              <a:rPr lang="ru-RU" sz="800" dirty="0">
                <a:hlinkClick r:id="rId17"/>
              </a:rPr>
              <a:t>https://vk.com/wall-102349150_2156</a:t>
            </a:r>
            <a:endParaRPr lang="ru-RU" sz="800" dirty="0"/>
          </a:p>
          <a:p>
            <a:r>
              <a:rPr lang="ru-RU" sz="800" dirty="0"/>
              <a:t>49. Юлий Цезарь (построение "черепахой") </a:t>
            </a:r>
            <a:r>
              <a:rPr lang="ru-RU" sz="800" dirty="0">
                <a:hlinkClick r:id="rId18"/>
              </a:rPr>
              <a:t>https://youtu.be/YlGA2KFI_Os</a:t>
            </a:r>
            <a:endParaRPr lang="ru-RU" sz="800" dirty="0"/>
          </a:p>
          <a:p>
            <a:r>
              <a:rPr lang="ru-RU" sz="800" dirty="0"/>
              <a:t>50. Как представляли себе наше время люди 100 лет назад </a:t>
            </a:r>
            <a:r>
              <a:rPr lang="ru-RU" sz="800" dirty="0">
                <a:hlinkClick r:id="rId19"/>
              </a:rPr>
              <a:t>https://www.adme.ru/.../posmotrite-kak-predstavlyali.../</a:t>
            </a:r>
            <a:endParaRPr lang="ru-RU" sz="800" dirty="0"/>
          </a:p>
          <a:p>
            <a:r>
              <a:rPr lang="ru-RU" sz="800" dirty="0"/>
              <a:t>51. Книга "Открытые задачи. История". Открытые задачи. История" </a:t>
            </a:r>
            <a:r>
              <a:rPr lang="ru-RU" sz="800" dirty="0">
                <a:hlinkClick r:id="rId20"/>
              </a:rPr>
              <a:t>https://trizway.com/buy-books/otkrytye-zadachi-istoriya.html</a:t>
            </a:r>
            <a:endParaRPr lang="ru-RU" sz="800" dirty="0"/>
          </a:p>
          <a:p>
            <a:r>
              <a:rPr lang="ru-RU" sz="800" dirty="0"/>
              <a:t>52. Описание книг "Детский курс разных наук" </a:t>
            </a:r>
            <a:r>
              <a:rPr lang="ru-RU" sz="800" dirty="0">
                <a:hlinkClick r:id="rId21"/>
              </a:rPr>
              <a:t>https://vk.com/wall-91943332_137999</a:t>
            </a:r>
            <a:endParaRPr lang="ru-RU" sz="800" dirty="0"/>
          </a:p>
          <a:p>
            <a:r>
              <a:rPr lang="ru-RU" sz="800" dirty="0"/>
              <a:t>53. Описание книги Усачёва "Забавная зоология" </a:t>
            </a:r>
            <a:r>
              <a:rPr lang="ru-RU" sz="800" dirty="0">
                <a:hlinkClick r:id="rId22"/>
              </a:rPr>
              <a:t>https://www.labirint.ru/books/483134/</a:t>
            </a:r>
            <a:endParaRPr lang="ru-RU" sz="800" dirty="0"/>
          </a:p>
          <a:p>
            <a:r>
              <a:rPr lang="ru-RU" sz="800" dirty="0"/>
              <a:t>54. Описание уроков истории Андрея Усачева и Алеши Дмитриева </a:t>
            </a:r>
            <a:r>
              <a:rPr lang="ru-RU" sz="800" dirty="0">
                <a:hlinkClick r:id="rId23"/>
              </a:rPr>
              <a:t>https://www.labirint.ru/child-now/etot-drevniy-drevniy-mir/</a:t>
            </a:r>
            <a:endParaRPr lang="ru-RU" sz="800" dirty="0"/>
          </a:p>
          <a:p>
            <a:r>
              <a:rPr lang="ru-RU" sz="800" dirty="0"/>
              <a:t>55. Книги, которые я использую на окружающем мире (+ средняя школа) </a:t>
            </a:r>
            <a:r>
              <a:rPr lang="ru-RU" sz="800" b="1" dirty="0">
                <a:hlinkClick r:id="rId24"/>
              </a:rPr>
              <a:t>https://www.facebook.com/hin.anton/posts/1963791693778037</a:t>
            </a:r>
            <a:endParaRPr lang="ru-RU" sz="800" dirty="0"/>
          </a:p>
          <a:p>
            <a:r>
              <a:rPr lang="ru-RU" sz="800" dirty="0"/>
              <a:t>56. Описание книг "Серия книг «Узнать за 30 секунд»</a:t>
            </a:r>
          </a:p>
          <a:p>
            <a:r>
              <a:rPr lang="ru-RU" sz="800" dirty="0">
                <a:hlinkClick r:id="rId25"/>
              </a:rPr>
              <a:t>https://www.livelib.ru/pubseries/28957-uznat-za-30-sekund</a:t>
            </a:r>
            <a:endParaRPr lang="ru-RU" sz="800" dirty="0"/>
          </a:p>
          <a:p>
            <a:r>
              <a:rPr lang="ru-RU" sz="800" dirty="0"/>
              <a:t>57. Описание книг "Простая наука для детей". </a:t>
            </a:r>
            <a:r>
              <a:rPr lang="ru-RU" sz="800" dirty="0">
                <a:hlinkClick r:id="rId26"/>
              </a:rPr>
              <a:t>https://www.labirint.ru/series/47383/</a:t>
            </a:r>
            <a:endParaRPr lang="ru-RU" sz="800" dirty="0"/>
          </a:p>
          <a:p>
            <a:r>
              <a:rPr lang="ru-RU" sz="800" dirty="0"/>
              <a:t>58. Биолог </a:t>
            </a:r>
            <a:r>
              <a:rPr lang="ru-RU" sz="800" dirty="0" err="1"/>
              <a:t>Тайлер</a:t>
            </a:r>
            <a:r>
              <a:rPr lang="ru-RU" sz="800" dirty="0"/>
              <a:t> </a:t>
            </a:r>
            <a:r>
              <a:rPr lang="ru-RU" sz="800" dirty="0" err="1"/>
              <a:t>ДеВитт</a:t>
            </a:r>
            <a:r>
              <a:rPr lang="ru-RU" sz="800" dirty="0"/>
              <a:t> "Эй, учитель, сделай интересно" - </a:t>
            </a:r>
            <a:r>
              <a:rPr lang="ru-RU" sz="800" dirty="0">
                <a:hlinkClick r:id="rId27"/>
              </a:rPr>
              <a:t>https://youtu.be/YgSOCypN9Rg</a:t>
            </a:r>
            <a:endParaRPr lang="ru-RU" sz="800" dirty="0"/>
          </a:p>
          <a:p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55526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31. Книга "Стратегия выживания" </a:t>
            </a:r>
          </a:p>
          <a:p>
            <a:r>
              <a:rPr lang="ru-RU" sz="800" dirty="0"/>
              <a:t>32. Открытые задачи для детей, мини-сборник </a:t>
            </a:r>
          </a:p>
          <a:p>
            <a:r>
              <a:rPr lang="ru-RU" sz="800" dirty="0"/>
              <a:t>33. Интересные геометрические фигуры </a:t>
            </a:r>
          </a:p>
          <a:p>
            <a:r>
              <a:rPr lang="ru-RU" sz="800" dirty="0"/>
              <a:t>34. Велосипед-лодка </a:t>
            </a:r>
          </a:p>
          <a:p>
            <a:r>
              <a:rPr lang="ru-RU" sz="800" dirty="0"/>
              <a:t>35. Печать домов на 3Д-принтере </a:t>
            </a:r>
          </a:p>
          <a:p>
            <a:r>
              <a:rPr lang="ru-RU" sz="800" dirty="0"/>
              <a:t>36. Машина с квадратными колёсами </a:t>
            </a:r>
          </a:p>
          <a:p>
            <a:r>
              <a:rPr lang="ru-RU" sz="800" dirty="0"/>
              <a:t>37. Колин </a:t>
            </a:r>
            <a:r>
              <a:rPr lang="ru-RU" sz="800" dirty="0" err="1"/>
              <a:t>Фёрз</a:t>
            </a:r>
            <a:r>
              <a:rPr lang="ru-RU" sz="800" dirty="0"/>
              <a:t> - изобретатель </a:t>
            </a:r>
          </a:p>
          <a:p>
            <a:r>
              <a:rPr lang="ru-RU" sz="800" dirty="0"/>
              <a:t>38. Шар и перо в вакууме (есть и полное видео) </a:t>
            </a:r>
          </a:p>
          <a:p>
            <a:r>
              <a:rPr lang="ru-RU" sz="800" dirty="0"/>
              <a:t>39. Сериал "Адам портит всё" (3 сезона) </a:t>
            </a:r>
          </a:p>
          <a:p>
            <a:r>
              <a:rPr lang="ru-RU" sz="800" dirty="0"/>
              <a:t>40. Книга "Свинья, которая хотела, чтобы её съели. Философские загадки".</a:t>
            </a:r>
          </a:p>
          <a:p>
            <a:r>
              <a:rPr lang="ru-RU" sz="800" dirty="0"/>
              <a:t>41. Канал с опытами для </a:t>
            </a:r>
            <a:r>
              <a:rPr lang="ru-RU" sz="800" dirty="0" err="1"/>
              <a:t>деетй</a:t>
            </a:r>
            <a:r>
              <a:rPr lang="ru-RU" sz="800" dirty="0"/>
              <a:t> "Простая наука" </a:t>
            </a:r>
          </a:p>
          <a:p>
            <a:r>
              <a:rPr lang="ru-RU" sz="800" dirty="0"/>
              <a:t>42. Педагогическая копилка </a:t>
            </a:r>
          </a:p>
          <a:p>
            <a:r>
              <a:rPr lang="ru-RU" sz="800" dirty="0"/>
              <a:t>43. 10 конспектов развивающих занятий по окружающему миру </a:t>
            </a:r>
          </a:p>
          <a:p>
            <a:r>
              <a:rPr lang="ru-RU" sz="800" dirty="0"/>
              <a:t>44. Бонус: летний конспект по окружающему миру </a:t>
            </a:r>
          </a:p>
          <a:p>
            <a:r>
              <a:rPr lang="ru-RU" sz="800" dirty="0"/>
              <a:t>45. Как изменится мир, если люди перестанут ходить на двух ногах</a:t>
            </a:r>
          </a:p>
          <a:p>
            <a:r>
              <a:rPr lang="ru-RU" sz="800" dirty="0"/>
              <a:t>46. Канал А</a:t>
            </a:r>
            <a:r>
              <a:rPr lang="en-US" sz="800" dirty="0"/>
              <a:t>D</a:t>
            </a:r>
            <a:r>
              <a:rPr lang="ru-RU" sz="800" dirty="0" err="1"/>
              <a:t>Ме</a:t>
            </a:r>
            <a:r>
              <a:rPr lang="ru-RU" sz="800" dirty="0"/>
              <a:t> - сайт о творчестве </a:t>
            </a:r>
          </a:p>
          <a:p>
            <a:r>
              <a:rPr lang="ru-RU" sz="800" dirty="0"/>
              <a:t>47. Размеры Вселенной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61199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9542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Полезные ссылки:</a:t>
            </a:r>
          </a:p>
          <a:p>
            <a:r>
              <a:rPr lang="ru-RU" sz="2000" dirty="0"/>
              <a:t>1. Группа </a:t>
            </a:r>
            <a:r>
              <a:rPr lang="ru-RU" sz="2000" dirty="0">
                <a:hlinkClick r:id="rId2"/>
              </a:rPr>
              <a:t>«Заметки столичного учителя»</a:t>
            </a:r>
            <a:r>
              <a:rPr lang="ru-RU" sz="2000" dirty="0"/>
              <a:t>.</a:t>
            </a:r>
          </a:p>
          <a:p>
            <a:r>
              <a:rPr lang="ru-RU" sz="2000" dirty="0"/>
              <a:t>2. Пособие </a:t>
            </a:r>
            <a:r>
              <a:rPr lang="ru-RU" sz="2000" dirty="0">
                <a:hlinkClick r:id="rId3"/>
              </a:rPr>
              <a:t>«Как развивать креативность у детей»</a:t>
            </a:r>
            <a:r>
              <a:rPr lang="ru-RU" sz="2000" dirty="0"/>
              <a:t>, С.И. Гин.</a:t>
            </a:r>
          </a:p>
          <a:p>
            <a:r>
              <a:rPr lang="ru-RU" sz="2000" dirty="0"/>
              <a:t>3. Пособие </a:t>
            </a:r>
            <a:r>
              <a:rPr lang="ru-RU" sz="2000" dirty="0">
                <a:hlinkClick r:id="rId4"/>
              </a:rPr>
              <a:t>«Путешествие по миру книг и мультфильмов»</a:t>
            </a:r>
            <a:r>
              <a:rPr lang="ru-RU" sz="2000" dirty="0"/>
              <a:t>, Е.А. Гин.</a:t>
            </a:r>
          </a:p>
          <a:p>
            <a:r>
              <a:rPr lang="ru-RU" sz="2000" dirty="0"/>
              <a:t>4. Статья </a:t>
            </a:r>
            <a:r>
              <a:rPr lang="ru-RU" sz="2000" dirty="0">
                <a:hlinkClick r:id="rId5"/>
              </a:rPr>
              <a:t>«Алгоритм творчества: как придумывать задачи по математике», </a:t>
            </a:r>
            <a:r>
              <a:rPr lang="ru-RU" sz="2000" dirty="0"/>
              <a:t>С.И. Гин</a:t>
            </a:r>
          </a:p>
          <a:p>
            <a:r>
              <a:rPr lang="ru-RU" sz="2000" dirty="0"/>
              <a:t>5. Статья </a:t>
            </a:r>
            <a:r>
              <a:rPr lang="ru-RU" sz="2000" dirty="0">
                <a:hlinkClick r:id="rId6"/>
              </a:rPr>
              <a:t>«Как воспитать читателя»</a:t>
            </a:r>
            <a:r>
              <a:rPr lang="ru-RU" sz="2000" dirty="0"/>
              <a:t>, Кушнир. </a:t>
            </a:r>
          </a:p>
          <a:p>
            <a:r>
              <a:rPr lang="ru-RU" sz="2000" dirty="0"/>
              <a:t>6. </a:t>
            </a:r>
            <a:r>
              <a:rPr lang="ru-RU" sz="2000" dirty="0">
                <a:hlinkClick r:id="rId7"/>
              </a:rPr>
              <a:t>Диафильмы</a:t>
            </a:r>
            <a:r>
              <a:rPr lang="ru-RU" sz="2000" dirty="0"/>
              <a:t>.</a:t>
            </a:r>
          </a:p>
          <a:p>
            <a:r>
              <a:rPr lang="ru-RU" sz="2000" dirty="0"/>
              <a:t>7. Проект «А подумать?». Креативные задания из окружающего мира </a:t>
            </a:r>
          </a:p>
          <a:p>
            <a:r>
              <a:rPr lang="ru-RU" sz="2000" dirty="0"/>
              <a:t>по ТРИЗ-педагогике.</a:t>
            </a:r>
          </a:p>
        </p:txBody>
      </p:sp>
    </p:spTree>
    <p:extLst>
      <p:ext uri="{BB962C8B-B14F-4D97-AF65-F5344CB8AC3E}">
        <p14:creationId xmlns:p14="http://schemas.microsoft.com/office/powerpoint/2010/main" val="318014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Возможно, это изображение (‎2 человека, в том числе Антон Гин, люди стоят, книга и ‎текст «‎жазир ك окр окруж ющий мир родари 089 класс дву частях‎»‎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5095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qrcoder.ru/code/?https%3A%2F%2Fwww.facebook.com%2Fhin.anton%2Fposts%2F1963791693778037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556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4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Возможно, это изображение (Антон Гин, сидит и в помещении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9542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236296" y="699542"/>
            <a:ext cx="0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99942"/>
            <a:ext cx="1389705" cy="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cs.pikabu.ru/post_img/big/2013/08/01/5/1375337071_6421483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b="23762"/>
          <a:stretch/>
        </p:blipFill>
        <p:spPr bwMode="auto">
          <a:xfrm>
            <a:off x="4277320" y="522173"/>
            <a:ext cx="4817536" cy="25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fishki.net/upload/post/201310/24/1211776/bonus2-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173"/>
            <a:ext cx="2976265" cy="42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0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820632"/>
            <a:ext cx="10522857" cy="10635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1. Извлечение информации (повторяющие вопросы);</a:t>
            </a:r>
            <a:br>
              <a:rPr lang="ru-RU" sz="2000" b="1" dirty="0"/>
            </a:br>
            <a:r>
              <a:rPr lang="ru-RU" sz="2000" b="1" dirty="0"/>
              <a:t>2. Интерпретация информации (расширяющие вопросы);</a:t>
            </a:r>
            <a:br>
              <a:rPr lang="ru-RU" sz="2000" b="1" dirty="0"/>
            </a:br>
            <a:r>
              <a:rPr lang="ru-RU" sz="2000" b="1" dirty="0"/>
              <a:t>3. Информация как триггер (исследовательские вопросы).</a:t>
            </a:r>
          </a:p>
        </p:txBody>
      </p:sp>
      <p:pic>
        <p:nvPicPr>
          <p:cNvPr id="5" name="Picture 2" descr="https://regnum.ru/uploads/pictures/news/2017/02/16/regnum_picture_148723694864598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" y="2130375"/>
            <a:ext cx="3112498" cy="26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3795" y="4371950"/>
            <a:ext cx="9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Гин С.И.</a:t>
            </a:r>
          </a:p>
        </p:txBody>
      </p:sp>
    </p:spTree>
    <p:extLst>
      <p:ext uri="{BB962C8B-B14F-4D97-AF65-F5344CB8AC3E}">
        <p14:creationId xmlns:p14="http://schemas.microsoft.com/office/powerpoint/2010/main" val="346812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351" y="506812"/>
            <a:ext cx="9108504" cy="262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Повторяющий вопрос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ответы прямо в тексте (</a:t>
            </a: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извлечение информации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b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это вопросы, ответы на которые мы можем найти в тексте.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Расширяющие вопросы (углубление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информации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предполагаем. Мы от текста путем логических размышлений из данной ситуации делаем какие-то выводы.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Исследовательские вопросы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как триггер.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закончена, информацию получили, проанализировали, а теперь отрываемся от нее. От конкретного переходим на уровень процессов и явлений. Текст уже не нужен: процессы, связи, закономерности, этой информации нет в тексте вообще.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" y="3435846"/>
            <a:ext cx="1666985" cy="1013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11" y="3435846"/>
            <a:ext cx="1522507" cy="1015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18" y="3404964"/>
            <a:ext cx="1652121" cy="12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9" y="699542"/>
            <a:ext cx="2890384" cy="381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699542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Аналитический этап.</a:t>
            </a:r>
            <a:br>
              <a:rPr lang="ru-RU" b="1" dirty="0"/>
            </a:br>
            <a:r>
              <a:rPr lang="ru-RU" b="1" dirty="0"/>
              <a:t>2. Синтетический этап. </a:t>
            </a:r>
            <a:br>
              <a:rPr lang="ru-RU" b="1" dirty="0"/>
            </a:br>
            <a:r>
              <a:rPr lang="ru-RU" b="1" dirty="0"/>
              <a:t>3. Восприятие объектов с помощью различных органов чувств. </a:t>
            </a:r>
            <a:br>
              <a:rPr lang="ru-RU" b="1" dirty="0"/>
            </a:br>
            <a:r>
              <a:rPr lang="ru-RU" b="1" dirty="0"/>
              <a:t>4. Использование выразительных средств речи.</a:t>
            </a:r>
            <a:br>
              <a:rPr lang="ru-RU" b="1" dirty="0"/>
            </a:br>
            <a:r>
              <a:rPr lang="ru-RU" b="1" dirty="0"/>
              <a:t>5. Преобразование сюжета во времени.</a:t>
            </a:r>
            <a:br>
              <a:rPr lang="ru-RU" b="1" dirty="0"/>
            </a:br>
            <a:r>
              <a:rPr lang="ru-RU" b="1" dirty="0"/>
              <a:t>6. Восприятие сюжета с разных точек зрения. </a:t>
            </a:r>
            <a:br>
              <a:rPr lang="ru-RU" b="1" dirty="0"/>
            </a:br>
            <a:r>
              <a:rPr lang="ru-RU" b="1" dirty="0"/>
              <a:t>7. Смысловая характеристика картинки.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09902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Roboto"/>
              </a:rPr>
              <a:t>И.Н. </a:t>
            </a:r>
            <a:r>
              <a:rPr lang="ru-RU" sz="900" dirty="0" err="1">
                <a:solidFill>
                  <a:srgbClr val="000000"/>
                </a:solidFill>
                <a:latin typeface="Roboto"/>
              </a:rPr>
              <a:t>Мурашковская</a:t>
            </a:r>
            <a:r>
              <a:rPr lang="ru-RU" sz="900" dirty="0">
                <a:solidFill>
                  <a:srgbClr val="000000"/>
                </a:solidFill>
                <a:latin typeface="Roboto"/>
              </a:rPr>
              <a:t>, Н.П. </a:t>
            </a:r>
            <a:r>
              <a:rPr lang="ru-RU" sz="900" dirty="0" err="1">
                <a:solidFill>
                  <a:srgbClr val="000000"/>
                </a:solidFill>
                <a:latin typeface="Roboto"/>
              </a:rPr>
              <a:t>Валюмс</a:t>
            </a:r>
            <a:r>
              <a:rPr lang="ru-RU" sz="900" dirty="0">
                <a:solidFill>
                  <a:srgbClr val="000000"/>
                </a:solidFill>
                <a:latin typeface="Roboto"/>
              </a:rPr>
              <a:t>, С.И. Гин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85350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7574"/>
            <a:ext cx="5064563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00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" y="555526"/>
            <a:ext cx="3470547" cy="4225732"/>
          </a:xfrm>
          <a:prstGeom prst="rect">
            <a:avLst/>
          </a:prstGeom>
        </p:spPr>
      </p:pic>
      <p:pic>
        <p:nvPicPr>
          <p:cNvPr id="5" name="Рисунок 4" descr="priemi moticacii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99" y="1779662"/>
            <a:ext cx="2079974" cy="108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53" y="462692"/>
            <a:ext cx="35822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55572"/>
            <a:ext cx="49685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 Несоответствие сюжета задачи сказочной основе.</a:t>
            </a:r>
          </a:p>
          <a:p>
            <a:r>
              <a:rPr lang="ru-RU" sz="1600" dirty="0"/>
              <a:t>2. Несоответствие чисел реальности.</a:t>
            </a:r>
          </a:p>
          <a:p>
            <a:r>
              <a:rPr lang="ru-RU" sz="1600" dirty="0"/>
              <a:t>3. Несоответствие сюжета ценностным ориентирам</a:t>
            </a:r>
            <a:r>
              <a:rPr lang="ru-RU" sz="1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559073"/>
            <a:ext cx="4426307" cy="3172917"/>
          </a:xfrm>
          <a:prstGeom prst="rect">
            <a:avLst/>
          </a:prstGeom>
        </p:spPr>
      </p:pic>
      <p:pic>
        <p:nvPicPr>
          <p:cNvPr id="2050" name="Picture 2" descr="algoritm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5"/>
          <a:stretch/>
        </p:blipFill>
        <p:spPr bwMode="auto">
          <a:xfrm>
            <a:off x="4644008" y="1559073"/>
            <a:ext cx="4278052" cy="11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8592" y="2901593"/>
            <a:ext cx="3995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Алгоритм творчества: как придумывать задачи по математике. (с) С.И. Гин</a:t>
            </a:r>
          </a:p>
        </p:txBody>
      </p:sp>
    </p:spTree>
    <p:extLst>
      <p:ext uri="{BB962C8B-B14F-4D97-AF65-F5344CB8AC3E}">
        <p14:creationId xmlns:p14="http://schemas.microsoft.com/office/powerpoint/2010/main" val="240210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62753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tx1"/>
                </a:solidFill>
              </a:rPr>
              <a:t>1: «Я знаю пять, не знаю пять» - мы на занятии опять! 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2: «Почему именно так? Всегда ли так? Как люди об этом узнали?». 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3: «Отличие исследования от проекта».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4: Системные кубики</a:t>
            </a:r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5</a:t>
            </a:r>
            <a:r>
              <a:rPr lang="ru-RU" sz="1400" dirty="0">
                <a:solidFill>
                  <a:schemeClr val="tx1"/>
                </a:solidFill>
              </a:rPr>
              <a:t>: Комиксы.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</a:rPr>
              <a:t>6. Зачётная система Шаталова.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7602"/>
          <a:stretch/>
        </p:blipFill>
        <p:spPr>
          <a:xfrm>
            <a:off x="0" y="3994676"/>
            <a:ext cx="5220072" cy="737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145" y="487197"/>
            <a:ext cx="2954879" cy="2660617"/>
          </a:xfrm>
          <a:prstGeom prst="rect">
            <a:avLst/>
          </a:prstGeom>
        </p:spPr>
      </p:pic>
      <p:pic>
        <p:nvPicPr>
          <p:cNvPr id="9" name="Picture 2" descr="Системные куби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7"/>
          <a:stretch/>
        </p:blipFill>
        <p:spPr bwMode="auto">
          <a:xfrm>
            <a:off x="1408510" y="2426898"/>
            <a:ext cx="3199645" cy="14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76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979</Words>
  <Application>Microsoft Office PowerPoint</Application>
  <PresentationFormat>Экран (16:9)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Roboto</vt:lpstr>
      <vt:lpstr>Roboto Black</vt:lpstr>
      <vt:lpstr>Times New Roman</vt:lpstr>
      <vt:lpstr>Тема Office</vt:lpstr>
      <vt:lpstr>РТВ: литература и окружающий мир в начальной школе </vt:lpstr>
      <vt:lpstr>Презентация PowerPoint</vt:lpstr>
      <vt:lpstr>1. Извлечение информации (повторяющие вопросы); 2. Интерпретация информации (расширяющие вопросы); 3. Информация как триггер (исследовательские вопросы).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Анастасия Бределева</cp:lastModifiedBy>
  <cp:revision>33</cp:revision>
  <dcterms:created xsi:type="dcterms:W3CDTF">2019-11-08T08:59:02Z</dcterms:created>
  <dcterms:modified xsi:type="dcterms:W3CDTF">2021-09-06T12:08:16Z</dcterms:modified>
</cp:coreProperties>
</file>