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9" r:id="rId3"/>
    <p:sldId id="260" r:id="rId4"/>
    <p:sldId id="261" r:id="rId5"/>
    <p:sldId id="262" r:id="rId6"/>
    <p:sldId id="263" r:id="rId7"/>
    <p:sldId id="285" r:id="rId8"/>
    <p:sldId id="29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91" r:id="rId17"/>
    <p:sldId id="268" r:id="rId18"/>
    <p:sldId id="273" r:id="rId19"/>
    <p:sldId id="274" r:id="rId20"/>
    <p:sldId id="275" r:id="rId21"/>
    <p:sldId id="276" r:id="rId22"/>
    <p:sldId id="286" r:id="rId23"/>
    <p:sldId id="288" r:id="rId24"/>
    <p:sldId id="290" r:id="rId25"/>
    <p:sldId id="25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4C60-C7B4-4F86-B580-A71B7B356DC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90C02-85AF-4279-8367-78D28B541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3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9BEC-81EF-4FEC-B7B2-77779FD89C6A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595B-03DC-4E66-B0D9-61EA1094DA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ctrTitle"/>
          </p:nvPr>
        </p:nvSpPr>
        <p:spPr>
          <a:xfrm>
            <a:off x="827584" y="1124744"/>
            <a:ext cx="6858000" cy="236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ru-RU" sz="4800" dirty="0">
                <a:latin typeface="Cambria"/>
                <a:ea typeface="Cambria"/>
                <a:cs typeface="Cambria"/>
                <a:sym typeface="Cambria"/>
              </a:rPr>
              <a:t>Курс </a:t>
            </a:r>
            <a:br>
              <a:rPr lang="ru-RU" sz="4800" dirty="0">
                <a:latin typeface="Cambria"/>
                <a:ea typeface="Cambria"/>
                <a:cs typeface="Cambria"/>
                <a:sym typeface="Cambria"/>
              </a:rPr>
            </a:br>
            <a:r>
              <a:rPr lang="ru-RU" sz="4800" dirty="0">
                <a:latin typeface="Cambria"/>
                <a:ea typeface="Cambria"/>
                <a:cs typeface="Cambria"/>
                <a:sym typeface="Cambria"/>
              </a:rPr>
              <a:t>«Математический домкрат»</a:t>
            </a:r>
            <a:endParaRPr sz="4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>
                <a:latin typeface="Cambria"/>
                <a:ea typeface="Cambria"/>
                <a:cs typeface="Cambria"/>
                <a:sym typeface="Cambria"/>
              </a:rPr>
              <a:t>https://pelican.study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129404" y="4124475"/>
            <a:ext cx="2685731" cy="18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3636" y="0"/>
            <a:ext cx="27622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3848" t="16524" r="29931" b="7407"/>
          <a:stretch>
            <a:fillRect/>
          </a:stretch>
        </p:blipFill>
        <p:spPr bwMode="auto">
          <a:xfrm>
            <a:off x="1000100" y="642918"/>
            <a:ext cx="678660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1538" y="1142985"/>
          <a:ext cx="7072362" cy="3050401"/>
        </p:xfrm>
        <a:graphic>
          <a:graphicData uri="http://schemas.openxmlformats.org/drawingml/2006/table">
            <a:tbl>
              <a:tblPr/>
              <a:tblGrid>
                <a:gridCol w="5883593"/>
                <a:gridCol w="1188769"/>
              </a:tblGrid>
              <a:tr h="364333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Нумерация чисел. 4 часа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Нумерация больше 1000. Класс единиц и класс тысяч.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Запись многозначных чисел в общем виде как сумма порязрядных слагаемых.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03.10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Увеличение, уменьшение числа в 10, 100, 1000, 10000… раз. Классы чисел до 10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100.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Их названия.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10.10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Диаграммы. Виды диаграмм. Гистограммы. Вариативность при решении задач, множественность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ответов.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17.10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Зачет №2 по теме «Нумерация чисел»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24.10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24" t="15670" r="28167" b="6553"/>
          <a:stretch>
            <a:fillRect/>
          </a:stretch>
        </p:blipFill>
        <p:spPr bwMode="auto">
          <a:xfrm>
            <a:off x="1285852" y="928670"/>
            <a:ext cx="60055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245" t="16809" r="28808" b="8262"/>
          <a:stretch>
            <a:fillRect/>
          </a:stretch>
        </p:blipFill>
        <p:spPr bwMode="auto">
          <a:xfrm>
            <a:off x="1571604" y="1071546"/>
            <a:ext cx="61436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24" t="16809" r="28167" b="6553"/>
          <a:stretch>
            <a:fillRect/>
          </a:stretch>
        </p:blipFill>
        <p:spPr bwMode="auto">
          <a:xfrm>
            <a:off x="1142976" y="857232"/>
            <a:ext cx="6000792" cy="38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24" t="16524" r="29931" b="8262"/>
          <a:stretch>
            <a:fillRect/>
          </a:stretch>
        </p:blipFill>
        <p:spPr bwMode="auto">
          <a:xfrm>
            <a:off x="1285852" y="714356"/>
            <a:ext cx="642941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1071546"/>
            <a:ext cx="70723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одной лестнице стоят Ефим и Карп. Ефим ходит по лестнице со скоростью 4 ступеньки за 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секунды,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Карп – 3 ступеньки 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секунды.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Сейчас между ними 10 ступенек. Один из них стоит, другой – идёт. Сколько ступенек между ними будет через 4 секунды?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245" t="16524" r="29610" b="7123"/>
          <a:stretch>
            <a:fillRect/>
          </a:stretch>
        </p:blipFill>
        <p:spPr bwMode="auto">
          <a:xfrm>
            <a:off x="1214414" y="857232"/>
            <a:ext cx="66437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603" t="16809" r="28488" b="7123"/>
          <a:stretch>
            <a:fillRect/>
          </a:stretch>
        </p:blipFill>
        <p:spPr bwMode="auto">
          <a:xfrm>
            <a:off x="1428728" y="785794"/>
            <a:ext cx="65008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245" t="17683" r="28808" b="7305"/>
          <a:stretch>
            <a:fillRect/>
          </a:stretch>
        </p:blipFill>
        <p:spPr bwMode="auto">
          <a:xfrm>
            <a:off x="1357290" y="785794"/>
            <a:ext cx="62865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245" t="16809" r="30251" b="5698"/>
          <a:stretch>
            <a:fillRect/>
          </a:stretch>
        </p:blipFill>
        <p:spPr bwMode="auto">
          <a:xfrm>
            <a:off x="1500166" y="1000108"/>
            <a:ext cx="63627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603" t="17094" r="28327" b="7692"/>
          <a:stretch>
            <a:fillRect/>
          </a:stretch>
        </p:blipFill>
        <p:spPr bwMode="auto">
          <a:xfrm>
            <a:off x="1357290" y="500042"/>
            <a:ext cx="657229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t="14245" r="22234" b="5128"/>
          <a:stretch>
            <a:fillRect/>
          </a:stretch>
        </p:blipFill>
        <p:spPr bwMode="auto">
          <a:xfrm>
            <a:off x="1285852" y="714356"/>
            <a:ext cx="642941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ru-RU" sz="3200" dirty="0">
                <a:latin typeface="Cambria"/>
                <a:ea typeface="Cambria"/>
                <a:cs typeface="Cambria"/>
                <a:sym typeface="Cambria"/>
              </a:rPr>
              <a:t>Способы использования</a:t>
            </a:r>
            <a:endParaRPr sz="32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300936" cy="3603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 smtClean="0">
                <a:latin typeface="Cambria"/>
                <a:ea typeface="Cambria"/>
                <a:cs typeface="Cambria"/>
                <a:sym typeface="Cambria"/>
              </a:rPr>
              <a:t>Способ 1: учитель + ученик («перевёрнутый класс»)</a:t>
            </a:r>
            <a:endParaRPr sz="2800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 smtClean="0">
                <a:latin typeface="Cambria"/>
                <a:ea typeface="Cambria"/>
                <a:cs typeface="Cambria"/>
                <a:sym typeface="Cambria"/>
              </a:rPr>
              <a:t>Базовые упражнения: выполняются учеником дома, обсуждаются в начале урока</a:t>
            </a:r>
            <a:endParaRPr sz="2800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 smtClean="0">
                <a:latin typeface="Cambria"/>
                <a:ea typeface="Cambria"/>
                <a:cs typeface="Cambria"/>
                <a:sym typeface="Cambria"/>
              </a:rPr>
              <a:t>Видеоразбор: его смотрит учитель при подготовке к уроку</a:t>
            </a:r>
            <a:endParaRPr sz="2800" dirty="0" smtClean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 smtClean="0">
                <a:latin typeface="Cambria"/>
                <a:ea typeface="Cambria"/>
                <a:cs typeface="Cambria"/>
                <a:sym typeface="Cambria"/>
              </a:rPr>
              <a:t>Урок блока: используется в качестве материалов урока</a:t>
            </a:r>
            <a:endParaRPr sz="28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ru-RU" sz="3200" dirty="0">
                <a:latin typeface="Cambria"/>
                <a:ea typeface="Cambria"/>
                <a:cs typeface="Cambria"/>
                <a:sym typeface="Cambria"/>
              </a:rPr>
              <a:t>Способы использования</a:t>
            </a:r>
            <a:endParaRPr sz="32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Способ 2: учитель + ученик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 smtClean="0">
                <a:latin typeface="Cambria"/>
                <a:ea typeface="Cambria"/>
                <a:cs typeface="Cambria"/>
                <a:sym typeface="Cambria"/>
              </a:rPr>
              <a:t>Базовые </a:t>
            </a: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упражнения: выполняются учениками на уроке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Видеоразбор: его смотрит учитель при подготовке к уроку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Урок блока: используется в качестве материалов урока и дифференцированного домашнего задания</a:t>
            </a: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ru-RU" dirty="0">
                <a:latin typeface="Cambria"/>
                <a:ea typeface="Cambria"/>
                <a:cs typeface="Cambria"/>
                <a:sym typeface="Cambria"/>
              </a:rPr>
              <a:t>Способы использования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Способ 3: родители + ученик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 smtClean="0">
                <a:latin typeface="Cambria"/>
                <a:ea typeface="Cambria"/>
                <a:cs typeface="Cambria"/>
                <a:sym typeface="Cambria"/>
              </a:rPr>
              <a:t>Базовые </a:t>
            </a: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упражнения: выполняются учеником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Урок блока: выполняется, но используются не все попытки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Видеоразбор: для ученика и родителя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Урок блока: ученик возвращается к занятию и доделывает невыполненные задания</a:t>
            </a:r>
            <a:endParaRPr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«Математический домкрат» и другие курсы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 l="9460" t="50142" r="30073" b="6553"/>
          <a:stretch>
            <a:fillRect/>
          </a:stretch>
        </p:blipFill>
        <p:spPr bwMode="auto">
          <a:xfrm>
            <a:off x="1643042" y="1357298"/>
            <a:ext cx="51657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764" t="16524" r="29327" b="6268"/>
          <a:stretch>
            <a:fillRect/>
          </a:stretch>
        </p:blipFill>
        <p:spPr bwMode="auto">
          <a:xfrm>
            <a:off x="1428728" y="1000108"/>
            <a:ext cx="669134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603" t="15954" r="29450" b="5413"/>
          <a:stretch>
            <a:fillRect/>
          </a:stretch>
        </p:blipFill>
        <p:spPr bwMode="auto">
          <a:xfrm>
            <a:off x="1357290" y="714356"/>
            <a:ext cx="67627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24" t="17379" r="29129" b="6553"/>
          <a:stretch>
            <a:fillRect/>
          </a:stretch>
        </p:blipFill>
        <p:spPr bwMode="auto">
          <a:xfrm>
            <a:off x="1428728" y="1000108"/>
            <a:ext cx="676278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6093" t="14815" r="9086" b="5413"/>
          <a:stretch>
            <a:fillRect/>
          </a:stretch>
        </p:blipFill>
        <p:spPr bwMode="auto">
          <a:xfrm>
            <a:off x="571472" y="642918"/>
            <a:ext cx="809152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538" y="1007312"/>
            <a:ext cx="6929486" cy="359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8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Курс состоит из 8 тематических блоков:</a:t>
            </a:r>
            <a:endParaRPr lang="ru-RU" dirty="0" smtClean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Числа от 1 до 1000 (повторение).</a:t>
            </a:r>
            <a:endParaRPr lang="ru-RU" dirty="0" smtClean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Нумерация чисел.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Величины: длина, площадь, периметр, масса.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Время. Сложение и вычитание. Уравнения. Переместительный и сочетательный законы.</a:t>
            </a:r>
            <a:endParaRPr lang="ru-RU" dirty="0" smtClean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Умножение и деление. Уравнения.</a:t>
            </a:r>
            <a:endParaRPr lang="ru-RU" dirty="0" smtClean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Движение.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Деление, умножение многозначных чисел. Деление чисел, заканчивающихся нулями. Умножение на трёхзначное число.</a:t>
            </a:r>
            <a:endParaRPr lang="ru-RU" dirty="0" smtClean="0"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Деление на многозначные числа. Деление с остатком.</a:t>
            </a:r>
            <a:endParaRPr lang="ru-RU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0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ru-RU" sz="3600" dirty="0">
                <a:latin typeface="Cambria"/>
                <a:ea typeface="Cambria"/>
                <a:cs typeface="Cambria"/>
                <a:sym typeface="Cambria"/>
              </a:rPr>
              <a:t>Структура курса</a:t>
            </a:r>
            <a:endParaRPr sz="36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428596" y="1571612"/>
            <a:ext cx="8358246" cy="460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Курс состоит из 8 тематических блоков и системы базовых упражнений к каждому из них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Каждый блок состоит из 4 уроков (четвёртый – зачёт)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z="2800" dirty="0">
                <a:latin typeface="Cambria"/>
                <a:ea typeface="Cambria"/>
                <a:cs typeface="Cambria"/>
                <a:sym typeface="Cambria"/>
              </a:rPr>
              <a:t>Урок включает: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>
                <a:latin typeface="Cambria"/>
                <a:ea typeface="Cambria"/>
                <a:cs typeface="Cambria"/>
                <a:sym typeface="Cambria"/>
              </a:rPr>
              <a:t>7-10 заданий по теме (в том числе – за рамками школьной программы)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>
                <a:latin typeface="Cambria"/>
                <a:ea typeface="Cambria"/>
                <a:cs typeface="Cambria"/>
                <a:sym typeface="Cambria"/>
              </a:rPr>
              <a:t>видеоразбор некоторых заданий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>
                <a:latin typeface="Cambria"/>
                <a:ea typeface="Cambria"/>
                <a:cs typeface="Cambria"/>
                <a:sym typeface="Cambria"/>
              </a:rPr>
              <a:t>учителю доступна статистика выполнения заданий учениками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smtClean="0">
                <a:latin typeface="Cambria"/>
                <a:ea typeface="Cambria"/>
                <a:cs typeface="Cambria"/>
                <a:sym typeface="Cambria"/>
              </a:rPr>
              <a:t>Есть </a:t>
            </a:r>
            <a:r>
              <a:rPr lang="ru-RU" b="1" dirty="0">
                <a:latin typeface="Cambria"/>
                <a:ea typeface="Cambria"/>
                <a:cs typeface="Cambria"/>
                <a:sym typeface="Cambria"/>
              </a:rPr>
              <a:t>Склад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3046" t="17379" r="29647" b="6553"/>
          <a:stretch>
            <a:fillRect/>
          </a:stretch>
        </p:blipFill>
        <p:spPr bwMode="auto">
          <a:xfrm>
            <a:off x="642910" y="428604"/>
            <a:ext cx="70723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387</Words>
  <Application>Microsoft Office PowerPoint</Application>
  <PresentationFormat>Экран (4:3)</PresentationFormat>
  <Paragraphs>48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Курс  «Математический домкрат»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использования</vt:lpstr>
      <vt:lpstr>Способы использования</vt:lpstr>
      <vt:lpstr>Способы использования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ПлатформаКурсы «Математический домкрат»</dc:title>
  <dc:creator>Татьяна</dc:creator>
  <cp:lastModifiedBy>Елена Кудрявцева</cp:lastModifiedBy>
  <cp:revision>11</cp:revision>
  <dcterms:created xsi:type="dcterms:W3CDTF">2019-10-13T22:33:03Z</dcterms:created>
  <dcterms:modified xsi:type="dcterms:W3CDTF">2019-10-14T10:47:06Z</dcterms:modified>
</cp:coreProperties>
</file>