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5143500" cx="9144000"/>
  <p:notesSz cx="6858000" cy="9144000"/>
  <p:embeddedFontLst>
    <p:embeddedFont>
      <p:font typeface="Roboto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regular.fnt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Roboto-italic.fntdata"/><Relationship Id="rId10" Type="http://schemas.openxmlformats.org/officeDocument/2006/relationships/slide" Target="slides/slide5.xml"/><Relationship Id="rId32" Type="http://schemas.openxmlformats.org/officeDocument/2006/relationships/font" Target="fonts/Robot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Roboto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45ea97d4b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45ea97d4b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b26638002b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g1b26638002b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b26638002b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8" name="Google Shape;138;g1b26638002b_0_14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b26638002b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3" name="Google Shape;143;g1b26638002b_0_14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b26638002b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8" name="Google Shape;148;g1b26638002b_0_15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b26638002b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g1b26638002b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b26638002b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g1b26638002b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b26638002b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g1b26638002b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b26638002b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g1b26638002b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b26638002b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g1b26638002b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b26638002b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g1b26638002b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b26638002b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g1b26638002b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45ea97d4b4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45ea97d4b4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1f0f7077cb_2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9" name="Google Shape;189;g11f0f7077cb_2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45dfdf6eb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g145dfdf6eb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45dfdf6eb6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145dfdf6eb6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1f0f707798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4" name="Google Shape;204;g11f0f707798_1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9" name="Google Shape;20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37421c6f6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g137421c6f6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45ea97d4b4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45ea97d4b4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b26638002b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b26638002b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45ea97d4b4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45ea97d4b4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b26638002b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b26638002b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b26638002b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b26638002b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b26638002b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b26638002b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 txBox="1"/>
          <p:nvPr>
            <p:ph idx="1" type="body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1" type="body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/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1" type="body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/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0"/>
          <p:cNvSpPr txBox="1"/>
          <p:nvPr>
            <p:ph idx="2" type="body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1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1" Type="http://schemas.openxmlformats.org/officeDocument/2006/relationships/hyperlink" Target="https://ds.1sept.ru/" TargetMode="External"/><Relationship Id="rId10" Type="http://schemas.openxmlformats.org/officeDocument/2006/relationships/image" Target="../media/image12.png"/><Relationship Id="rId13" Type="http://schemas.openxmlformats.org/officeDocument/2006/relationships/hyperlink" Target="https://ok.ru/digital.september" TargetMode="External"/><Relationship Id="rId1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edu.1sept.ru/" TargetMode="External"/><Relationship Id="rId4" Type="http://schemas.openxmlformats.org/officeDocument/2006/relationships/image" Target="../media/image11.png"/><Relationship Id="rId9" Type="http://schemas.openxmlformats.org/officeDocument/2006/relationships/hyperlink" Target="https://urok.1sept.ru/" TargetMode="External"/><Relationship Id="rId15" Type="http://schemas.openxmlformats.org/officeDocument/2006/relationships/hyperlink" Target="https://vk.com/digital.september" TargetMode="External"/><Relationship Id="rId14" Type="http://schemas.openxmlformats.org/officeDocument/2006/relationships/image" Target="../media/image17.png"/><Relationship Id="rId17" Type="http://schemas.openxmlformats.org/officeDocument/2006/relationships/hyperlink" Target="https://www.youtube.com/user/PervoeSentyabrya" TargetMode="External"/><Relationship Id="rId16" Type="http://schemas.openxmlformats.org/officeDocument/2006/relationships/image" Target="../media/image4.png"/><Relationship Id="rId5" Type="http://schemas.openxmlformats.org/officeDocument/2006/relationships/hyperlink" Target="https://video.1sept.ru/" TargetMode="External"/><Relationship Id="rId19" Type="http://schemas.openxmlformats.org/officeDocument/2006/relationships/image" Target="../media/image3.png"/><Relationship Id="rId6" Type="http://schemas.openxmlformats.org/officeDocument/2006/relationships/image" Target="../media/image14.png"/><Relationship Id="rId18" Type="http://schemas.openxmlformats.org/officeDocument/2006/relationships/image" Target="../media/image2.png"/><Relationship Id="rId7" Type="http://schemas.openxmlformats.org/officeDocument/2006/relationships/hyperlink" Target="https://1sept.ru/" TargetMode="External"/><Relationship Id="rId8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44150"/>
            <a:ext cx="9144000" cy="419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/>
          <p:nvPr>
            <p:ph idx="1" type="body"/>
          </p:nvPr>
        </p:nvSpPr>
        <p:spPr>
          <a:xfrm>
            <a:off x="0" y="460750"/>
            <a:ext cx="9144000" cy="46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4129"/>
              <a:buNone/>
            </a:pPr>
            <a:r>
              <a:t/>
            </a:r>
            <a:endParaRPr sz="15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5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5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5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500">
                <a:solidFill>
                  <a:srgbClr val="0C343D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Руководство как форма манипуляции</a:t>
            </a:r>
            <a:endParaRPr b="1" sz="2500">
              <a:solidFill>
                <a:srgbClr val="0C343D"/>
              </a:solidFill>
              <a:highlight>
                <a:srgbClr val="073763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7376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None/>
            </a:pPr>
            <a:r>
              <a:t/>
            </a:r>
            <a:endParaRPr sz="23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23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4129"/>
              <a:buNone/>
            </a:pPr>
            <a:r>
              <a:t/>
            </a:r>
            <a:endParaRPr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/>
          <p:nvPr/>
        </p:nvSpPr>
        <p:spPr>
          <a:xfrm>
            <a:off x="4550" y="479550"/>
            <a:ext cx="9144000" cy="47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rgbClr val="000000"/>
              </a:solidFill>
              <a:highlight>
                <a:srgbClr val="F9F9F9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ru-RU" sz="3000">
                <a:solidFill>
                  <a:schemeClr val="dk2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Негативные формы манипуляции</a:t>
            </a:r>
            <a:endParaRPr b="1" sz="3000">
              <a:solidFill>
                <a:schemeClr val="dk2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2000"/>
              <a:buFont typeface="Times New Roman"/>
              <a:buChar char="●"/>
            </a:pPr>
            <a:r>
              <a:rPr lang="ru-RU" sz="2000">
                <a:solidFill>
                  <a:srgbClr val="0C343D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Провокация на защиту</a:t>
            </a:r>
            <a:endParaRPr sz="2000">
              <a:solidFill>
                <a:srgbClr val="0C343D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2000"/>
              <a:buFont typeface="Times New Roman"/>
              <a:buChar char="●"/>
            </a:pPr>
            <a:r>
              <a:rPr lang="ru-RU" sz="2000">
                <a:solidFill>
                  <a:srgbClr val="0C343D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Создание атмосферы замешательства и неопределенности</a:t>
            </a:r>
            <a:endParaRPr sz="2000">
              <a:solidFill>
                <a:srgbClr val="0C343D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2000"/>
              <a:buFont typeface="Times New Roman"/>
              <a:buChar char="●"/>
            </a:pPr>
            <a:r>
              <a:rPr lang="ru-RU" sz="2000">
                <a:solidFill>
                  <a:srgbClr val="0C343D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Создание ложных впечатлений и ожиданий</a:t>
            </a:r>
            <a:endParaRPr sz="2000">
              <a:solidFill>
                <a:srgbClr val="0C343D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2000"/>
              <a:buFont typeface="Times New Roman"/>
              <a:buChar char="●"/>
            </a:pPr>
            <a:r>
              <a:rPr lang="ru-RU" sz="2000">
                <a:solidFill>
                  <a:srgbClr val="0C343D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Распространение слухов, сплетен, историй, шуток</a:t>
            </a:r>
            <a:endParaRPr sz="2000">
              <a:solidFill>
                <a:srgbClr val="0C343D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2000"/>
              <a:buFont typeface="Times New Roman"/>
              <a:buChar char="●"/>
            </a:pPr>
            <a:r>
              <a:rPr lang="ru-RU" sz="2000">
                <a:solidFill>
                  <a:srgbClr val="0C343D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Практика публичного порицания</a:t>
            </a:r>
            <a:endParaRPr sz="2000">
              <a:solidFill>
                <a:srgbClr val="0C343D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2000"/>
              <a:buFont typeface="Times New Roman"/>
              <a:buChar char="●"/>
            </a:pPr>
            <a:r>
              <a:rPr lang="ru-RU" sz="2000">
                <a:solidFill>
                  <a:srgbClr val="0C343D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Практика присваивать чужие заслуги</a:t>
            </a:r>
            <a:endParaRPr sz="2000">
              <a:solidFill>
                <a:srgbClr val="0C343D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2000"/>
              <a:buFont typeface="Times New Roman"/>
              <a:buChar char="●"/>
            </a:pPr>
            <a:r>
              <a:rPr lang="ru-RU" sz="2000">
                <a:solidFill>
                  <a:srgbClr val="0C343D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Терпимое отношение к конфликту в коллективе </a:t>
            </a:r>
            <a:endParaRPr sz="2000">
              <a:solidFill>
                <a:srgbClr val="0C343D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2000"/>
              <a:buFont typeface="Times New Roman"/>
              <a:buChar char="●"/>
            </a:pPr>
            <a:r>
              <a:rPr lang="ru-RU" sz="2000">
                <a:solidFill>
                  <a:srgbClr val="0C343D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Подсвечивание именно ваших ошибок и негативных качеств </a:t>
            </a:r>
            <a:endParaRPr sz="2000">
              <a:solidFill>
                <a:srgbClr val="0C343D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2000"/>
              <a:buFont typeface="Times New Roman"/>
              <a:buChar char="●"/>
            </a:pPr>
            <a:r>
              <a:rPr lang="ru-RU" sz="2000">
                <a:solidFill>
                  <a:srgbClr val="0C343D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Грубая речь </a:t>
            </a:r>
            <a:endParaRPr sz="2000">
              <a:solidFill>
                <a:srgbClr val="0C343D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5"/>
          <p:cNvSpPr txBox="1"/>
          <p:nvPr/>
        </p:nvSpPr>
        <p:spPr>
          <a:xfrm>
            <a:off x="4550" y="479550"/>
            <a:ext cx="9144000" cy="53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rgbClr val="000000"/>
              </a:solidFill>
              <a:highlight>
                <a:srgbClr val="F9F9F9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ru-RU" sz="3000">
                <a:solidFill>
                  <a:schemeClr val="dk2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Словарный запас манипулятора:</a:t>
            </a:r>
            <a:endParaRPr b="1" sz="3000">
              <a:solidFill>
                <a:schemeClr val="dk2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sz="2000">
              <a:solidFill>
                <a:schemeClr val="dk2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2000"/>
              <a:buFont typeface="Times New Roman"/>
              <a:buChar char="-"/>
            </a:pPr>
            <a:r>
              <a:rPr lang="ru-RU" sz="2000">
                <a:solidFill>
                  <a:srgbClr val="0C343D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Нужно подождать</a:t>
            </a:r>
            <a:endParaRPr sz="2000">
              <a:solidFill>
                <a:srgbClr val="0C343D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2000"/>
              <a:buFont typeface="Times New Roman"/>
              <a:buChar char="-"/>
            </a:pPr>
            <a:r>
              <a:rPr lang="ru-RU" sz="2000">
                <a:solidFill>
                  <a:srgbClr val="0C343D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Ты же можешь?</a:t>
            </a:r>
            <a:endParaRPr sz="2000">
              <a:solidFill>
                <a:srgbClr val="0C343D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2000"/>
              <a:buFont typeface="Times New Roman"/>
              <a:buChar char="-"/>
            </a:pPr>
            <a:r>
              <a:rPr lang="ru-RU" sz="2000">
                <a:solidFill>
                  <a:srgbClr val="0C343D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Нужно отработать 3-4-5… лет</a:t>
            </a:r>
            <a:endParaRPr sz="2000">
              <a:solidFill>
                <a:srgbClr val="0C343D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2000"/>
              <a:buFont typeface="Times New Roman"/>
              <a:buChar char="-"/>
            </a:pPr>
            <a:r>
              <a:rPr lang="ru-RU" sz="2000">
                <a:solidFill>
                  <a:srgbClr val="0C343D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Как будет аттестация, так и повысим </a:t>
            </a:r>
            <a:endParaRPr sz="2000">
              <a:solidFill>
                <a:srgbClr val="0C343D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2000"/>
              <a:buFont typeface="Times New Roman"/>
              <a:buChar char="-"/>
            </a:pPr>
            <a:r>
              <a:rPr lang="ru-RU" sz="2000">
                <a:solidFill>
                  <a:srgbClr val="0C343D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У нас на тебя планы</a:t>
            </a:r>
            <a:endParaRPr sz="2000">
              <a:solidFill>
                <a:srgbClr val="0C343D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2000"/>
              <a:buFont typeface="Times New Roman"/>
              <a:buChar char="-"/>
            </a:pPr>
            <a:r>
              <a:rPr lang="ru-RU" sz="2000">
                <a:solidFill>
                  <a:srgbClr val="0C343D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Как только, так сразу</a:t>
            </a:r>
            <a:endParaRPr sz="2000">
              <a:solidFill>
                <a:srgbClr val="0C343D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2000"/>
              <a:buFont typeface="Times New Roman"/>
              <a:buChar char="-"/>
            </a:pPr>
            <a:r>
              <a:rPr lang="ru-RU" sz="2000">
                <a:solidFill>
                  <a:srgbClr val="0C343D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Опять всё не то сделал </a:t>
            </a:r>
            <a:endParaRPr sz="2000">
              <a:solidFill>
                <a:srgbClr val="0C343D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2000"/>
              <a:buFont typeface="Times New Roman"/>
              <a:buChar char="-"/>
            </a:pPr>
            <a:r>
              <a:rPr lang="ru-RU" sz="2000">
                <a:solidFill>
                  <a:srgbClr val="0C343D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Я тебя услышал</a:t>
            </a:r>
            <a:endParaRPr sz="2000">
              <a:solidFill>
                <a:srgbClr val="0C343D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2000"/>
              <a:buFont typeface="Times New Roman"/>
              <a:buChar char="-"/>
            </a:pPr>
            <a:r>
              <a:rPr lang="ru-RU" sz="2000">
                <a:solidFill>
                  <a:srgbClr val="0C343D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Ты первая в списке кадрового резерва</a:t>
            </a:r>
            <a:endParaRPr sz="2000">
              <a:solidFill>
                <a:srgbClr val="0C343D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/>
          <p:nvPr/>
        </p:nvSpPr>
        <p:spPr>
          <a:xfrm>
            <a:off x="4550" y="479550"/>
            <a:ext cx="9144000" cy="41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rgbClr val="000000"/>
              </a:solidFill>
              <a:highlight>
                <a:srgbClr val="F9F9F9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ru-RU" sz="3000">
                <a:solidFill>
                  <a:schemeClr val="dk2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Положительные</a:t>
            </a:r>
            <a:r>
              <a:rPr b="1" lang="ru-RU" sz="3000">
                <a:solidFill>
                  <a:schemeClr val="dk2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формы манипуляции</a:t>
            </a:r>
            <a:endParaRPr b="1" sz="3000">
              <a:solidFill>
                <a:schemeClr val="dk2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2000"/>
              <a:buFont typeface="Times New Roman"/>
              <a:buChar char="●"/>
            </a:pPr>
            <a:r>
              <a:rPr lang="ru-RU" sz="2000">
                <a:solidFill>
                  <a:srgbClr val="0C343D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Комплименты </a:t>
            </a:r>
            <a:endParaRPr sz="2000">
              <a:solidFill>
                <a:srgbClr val="0C343D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2000"/>
              <a:buFont typeface="Times New Roman"/>
              <a:buChar char="●"/>
            </a:pPr>
            <a:r>
              <a:rPr lang="ru-RU" sz="2000">
                <a:solidFill>
                  <a:srgbClr val="0C343D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Хорошими новостями (информирование)</a:t>
            </a:r>
            <a:endParaRPr sz="2000">
              <a:solidFill>
                <a:srgbClr val="0C343D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2000"/>
              <a:buFont typeface="Times New Roman"/>
              <a:buChar char="●"/>
            </a:pPr>
            <a:r>
              <a:rPr lang="ru-RU" sz="2000">
                <a:solidFill>
                  <a:srgbClr val="0C343D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Тактильность</a:t>
            </a:r>
            <a:endParaRPr sz="2000">
              <a:solidFill>
                <a:srgbClr val="0C343D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2000"/>
              <a:buFont typeface="Times New Roman"/>
              <a:buChar char="●"/>
            </a:pPr>
            <a:r>
              <a:rPr lang="ru-RU" sz="2000">
                <a:solidFill>
                  <a:srgbClr val="0C343D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Интерес к сотруднику </a:t>
            </a:r>
            <a:endParaRPr sz="2000">
              <a:solidFill>
                <a:srgbClr val="0C343D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2000"/>
              <a:buFont typeface="Times New Roman"/>
              <a:buChar char="●"/>
            </a:pPr>
            <a:r>
              <a:rPr lang="ru-RU" sz="2000">
                <a:solidFill>
                  <a:srgbClr val="0C343D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Поддерживающие вопросы и слова</a:t>
            </a:r>
            <a:endParaRPr sz="2000">
              <a:solidFill>
                <a:srgbClr val="0C343D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2000"/>
              <a:buFont typeface="Times New Roman"/>
              <a:buChar char="●"/>
            </a:pPr>
            <a:r>
              <a:rPr lang="ru-RU" sz="2000">
                <a:solidFill>
                  <a:srgbClr val="0C343D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Поощрение</a:t>
            </a:r>
            <a:endParaRPr sz="2000">
              <a:solidFill>
                <a:srgbClr val="0C343D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2000"/>
              <a:buFont typeface="Times New Roman"/>
              <a:buChar char="●"/>
            </a:pPr>
            <a:r>
              <a:rPr lang="ru-RU" sz="2000">
                <a:solidFill>
                  <a:srgbClr val="0C343D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Вовлеченность  </a:t>
            </a:r>
            <a:endParaRPr sz="2000">
              <a:solidFill>
                <a:srgbClr val="0C343D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7"/>
          <p:cNvSpPr txBox="1"/>
          <p:nvPr>
            <p:ph idx="1" type="body"/>
          </p:nvPr>
        </p:nvSpPr>
        <p:spPr>
          <a:xfrm>
            <a:off x="0" y="460750"/>
            <a:ext cx="9144000" cy="46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4129"/>
              <a:buNone/>
            </a:pPr>
            <a:r>
              <a:t/>
            </a:r>
            <a:endParaRPr sz="15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5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5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25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550">
                <a:solidFill>
                  <a:srgbClr val="0C343D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Эффективность гнилорыбов</a:t>
            </a:r>
            <a:endParaRPr b="1" sz="2500">
              <a:solidFill>
                <a:srgbClr val="0C343D"/>
              </a:solidFill>
              <a:highlight>
                <a:srgbClr val="073763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7376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None/>
            </a:pPr>
            <a:r>
              <a:t/>
            </a:r>
            <a:endParaRPr sz="23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23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4129"/>
              <a:buNone/>
            </a:pPr>
            <a:r>
              <a:t/>
            </a:r>
            <a:endParaRPr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8"/>
          <p:cNvPicPr preferRelativeResize="0"/>
          <p:nvPr/>
        </p:nvPicPr>
        <p:blipFill rotWithShape="1">
          <a:blip r:embed="rId3">
            <a:alphaModFix/>
          </a:blip>
          <a:srcRect b="52613" l="0" r="0" t="0"/>
          <a:stretch/>
        </p:blipFill>
        <p:spPr>
          <a:xfrm>
            <a:off x="0" y="1112375"/>
            <a:ext cx="9144000" cy="3094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9"/>
          <p:cNvSpPr txBox="1"/>
          <p:nvPr>
            <p:ph idx="1" type="body"/>
          </p:nvPr>
        </p:nvSpPr>
        <p:spPr>
          <a:xfrm>
            <a:off x="0" y="460750"/>
            <a:ext cx="9144000" cy="46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4129"/>
              <a:buNone/>
            </a:pPr>
            <a:r>
              <a:t/>
            </a:r>
            <a:endParaRPr sz="15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5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5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25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550">
                <a:solidFill>
                  <a:srgbClr val="0C343D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Жизнь это марафон</a:t>
            </a:r>
            <a:endParaRPr b="1" sz="2500">
              <a:solidFill>
                <a:srgbClr val="0C343D"/>
              </a:solidFill>
              <a:highlight>
                <a:srgbClr val="073763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7376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None/>
            </a:pPr>
            <a:r>
              <a:t/>
            </a:r>
            <a:endParaRPr sz="23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23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4129"/>
              <a:buNone/>
            </a:pPr>
            <a:r>
              <a:t/>
            </a:r>
            <a:endParaRPr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30"/>
          <p:cNvPicPr preferRelativeResize="0"/>
          <p:nvPr/>
        </p:nvPicPr>
        <p:blipFill rotWithShape="1">
          <a:blip r:embed="rId3">
            <a:alphaModFix/>
          </a:blip>
          <a:srcRect b="0" l="0" r="0" t="48202"/>
          <a:stretch/>
        </p:blipFill>
        <p:spPr>
          <a:xfrm>
            <a:off x="0" y="1417350"/>
            <a:ext cx="9144000" cy="250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1"/>
          <p:cNvSpPr txBox="1"/>
          <p:nvPr>
            <p:ph idx="1" type="body"/>
          </p:nvPr>
        </p:nvSpPr>
        <p:spPr>
          <a:xfrm>
            <a:off x="0" y="460750"/>
            <a:ext cx="9144000" cy="46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4129"/>
              <a:buNone/>
            </a:pPr>
            <a:r>
              <a:t/>
            </a:r>
            <a:endParaRPr sz="15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5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5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25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550">
                <a:solidFill>
                  <a:srgbClr val="0C343D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Как работать и взаимодействовать</a:t>
            </a:r>
            <a:endParaRPr b="1" sz="2550">
              <a:solidFill>
                <a:srgbClr val="0C343D"/>
              </a:solidFill>
              <a:highlight>
                <a:srgbClr val="073763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7376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None/>
            </a:pPr>
            <a:r>
              <a:t/>
            </a:r>
            <a:endParaRPr sz="23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23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4129"/>
              <a:buNone/>
            </a:pPr>
            <a:r>
              <a:t/>
            </a:r>
            <a:endParaRPr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2"/>
          <p:cNvSpPr txBox="1"/>
          <p:nvPr>
            <p:ph idx="1" type="body"/>
          </p:nvPr>
        </p:nvSpPr>
        <p:spPr>
          <a:xfrm>
            <a:off x="0" y="460750"/>
            <a:ext cx="9144000" cy="46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4129"/>
              <a:buNone/>
            </a:pPr>
            <a:r>
              <a:t/>
            </a:r>
            <a:endParaRPr sz="15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5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5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75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5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        Мимикрия</a:t>
            </a:r>
            <a:endParaRPr sz="24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None/>
            </a:pPr>
            <a:r>
              <a:t/>
            </a:r>
            <a:endParaRPr sz="23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23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4129"/>
              <a:buNone/>
            </a:pPr>
            <a:r>
              <a:t/>
            </a:r>
            <a:endParaRPr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1" name="Google Shape;181;p32"/>
          <p:cNvPicPr preferRelativeResize="0"/>
          <p:nvPr/>
        </p:nvPicPr>
        <p:blipFill rotWithShape="1">
          <a:blip r:embed="rId3">
            <a:alphaModFix/>
          </a:blip>
          <a:srcRect b="1068" l="0" r="0" t="0"/>
          <a:stretch/>
        </p:blipFill>
        <p:spPr>
          <a:xfrm>
            <a:off x="4522100" y="440975"/>
            <a:ext cx="4621900" cy="4371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/>
          <p:nvPr>
            <p:ph type="title"/>
          </p:nvPr>
        </p:nvSpPr>
        <p:spPr>
          <a:xfrm>
            <a:off x="311700" y="673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ru-RU" sz="3559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План вебинара</a:t>
            </a:r>
            <a:endParaRPr b="1" sz="3559">
              <a:solidFill>
                <a:srgbClr val="07376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" name="Google Shape;94;p15"/>
          <p:cNvSpPr txBox="1"/>
          <p:nvPr>
            <p:ph idx="1" type="body"/>
          </p:nvPr>
        </p:nvSpPr>
        <p:spPr>
          <a:xfrm>
            <a:off x="311700" y="12286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255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05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2550"/>
              <a:buFont typeface="Times New Roman"/>
              <a:buChar char="-"/>
            </a:pPr>
            <a:r>
              <a:rPr lang="ru-RU" sz="2550">
                <a:solidFill>
                  <a:srgbClr val="212529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Типы дурнопахнущих руководителей</a:t>
            </a:r>
            <a:endParaRPr sz="255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05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2550"/>
              <a:buFont typeface="Times New Roman"/>
              <a:buChar char="-"/>
            </a:pPr>
            <a:r>
              <a:rPr lang="ru-RU" sz="2550">
                <a:solidFill>
                  <a:srgbClr val="212529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Руководство как форма манипуляции</a:t>
            </a:r>
            <a:endParaRPr sz="255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05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2550"/>
              <a:buFont typeface="Times New Roman"/>
              <a:buChar char="-"/>
            </a:pPr>
            <a:r>
              <a:rPr lang="ru-RU" sz="2550">
                <a:solidFill>
                  <a:srgbClr val="212529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Эффективность гнилорыбов</a:t>
            </a:r>
            <a:endParaRPr sz="255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05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2550"/>
              <a:buFont typeface="Times New Roman"/>
              <a:buChar char="-"/>
            </a:pPr>
            <a:r>
              <a:rPr lang="ru-RU" sz="2550">
                <a:solidFill>
                  <a:srgbClr val="212529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Как работать и взаимодействовать</a:t>
            </a:r>
            <a:endParaRPr sz="255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600">
              <a:solidFill>
                <a:srgbClr val="073763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3"/>
          <p:cNvSpPr txBox="1"/>
          <p:nvPr>
            <p:ph idx="1" type="body"/>
          </p:nvPr>
        </p:nvSpPr>
        <p:spPr>
          <a:xfrm>
            <a:off x="0" y="451350"/>
            <a:ext cx="9144000" cy="4363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7376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7376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7376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8571"/>
              <a:buFont typeface="Arial"/>
              <a:buNone/>
            </a:pPr>
            <a:r>
              <a:rPr lang="ru-RU" sz="385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«</a:t>
            </a:r>
            <a:r>
              <a:rPr lang="ru-RU" sz="3850">
                <a:solidFill>
                  <a:srgbClr val="1317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 начальстве либо хорошо, либо ищи другую работу</a:t>
            </a:r>
            <a:r>
              <a:rPr lang="ru-RU" sz="385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».</a:t>
            </a:r>
            <a:r>
              <a:rPr lang="ru-RU" sz="3850">
                <a:solidFill>
                  <a:srgbClr val="07376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850">
              <a:solidFill>
                <a:srgbClr val="07376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8205"/>
              <a:buFont typeface="Arial"/>
              <a:buNone/>
            </a:pPr>
            <a:r>
              <a:t/>
            </a:r>
            <a:endParaRPr sz="3900">
              <a:solidFill>
                <a:srgbClr val="07376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9416"/>
              <a:buFont typeface="Arial"/>
              <a:buNone/>
            </a:pPr>
            <a:r>
              <a:rPr lang="ru-RU" sz="2790">
                <a:solidFill>
                  <a:srgbClr val="66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Крутиер Борис Юзефович</a:t>
            </a:r>
            <a:endParaRPr sz="2784">
              <a:solidFill>
                <a:srgbClr val="66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39700" marR="1397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8205"/>
              <a:buFont typeface="Arial"/>
              <a:buNone/>
            </a:pPr>
            <a:r>
              <a:t/>
            </a:r>
            <a:endParaRPr sz="390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28205"/>
              <a:buFont typeface="Arial"/>
              <a:buNone/>
            </a:pPr>
            <a:r>
              <a:t/>
            </a:r>
            <a:endParaRPr sz="3900">
              <a:solidFill>
                <a:srgbClr val="07376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4"/>
          <p:cNvSpPr txBox="1"/>
          <p:nvPr/>
        </p:nvSpPr>
        <p:spPr>
          <a:xfrm>
            <a:off x="4550" y="479550"/>
            <a:ext cx="9144000" cy="41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rgbClr val="000000"/>
              </a:solidFill>
              <a:highlight>
                <a:srgbClr val="F9F9F9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2600" u="none" cap="none" strike="noStrike">
              <a:solidFill>
                <a:schemeClr val="dk2"/>
              </a:solidFill>
              <a:highlight>
                <a:srgbClr val="F9F9F9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ru-RU" sz="3000" u="none" cap="none" strike="noStrike">
                <a:solidFill>
                  <a:schemeClr val="dk2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Список используемой литературы</a:t>
            </a:r>
            <a:endParaRPr b="1" i="0" sz="3000" u="none" cap="none" strike="noStrike">
              <a:solidFill>
                <a:schemeClr val="dk2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sz="2200">
              <a:solidFill>
                <a:schemeClr val="dk2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●"/>
            </a:pPr>
            <a:r>
              <a:rPr lang="ru-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Идеальный руководитель. Почему им нельзя стать и что из этого следует</a:t>
            </a:r>
            <a:r>
              <a:rPr lang="ru-RU" sz="2200">
                <a:solidFill>
                  <a:srgbClr val="333333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-- </a:t>
            </a:r>
            <a:r>
              <a:rPr lang="ru-RU" sz="21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Ицхак Адизес</a:t>
            </a:r>
            <a:endParaRPr sz="22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●"/>
            </a:pPr>
            <a:r>
              <a:rPr lang="ru-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Лидер и племя. Пять уровней корпоративной культуры</a:t>
            </a:r>
            <a:r>
              <a:rPr lang="ru-RU" sz="22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-- Джон Кинг, Дэйв Логан, Хэли Фишер-Райт</a:t>
            </a:r>
            <a:endParaRPr sz="22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Char char="●"/>
            </a:pPr>
            <a:r>
              <a:rPr lang="ru-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Все начальники делают это. Пошаговое руководство по решению (почти) всех проблем менеджера</a:t>
            </a:r>
            <a:r>
              <a:rPr lang="ru-RU" sz="22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-- </a:t>
            </a:r>
            <a:r>
              <a:rPr lang="ru-RU" sz="22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Брюс Тулган</a:t>
            </a:r>
            <a:endParaRPr sz="22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5"/>
          <p:cNvSpPr txBox="1"/>
          <p:nvPr>
            <p:ph idx="1" type="body"/>
          </p:nvPr>
        </p:nvSpPr>
        <p:spPr>
          <a:xfrm>
            <a:off x="0" y="25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1" sz="35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1" sz="20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1" sz="35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15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15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b="1" lang="ru-RU" sz="3900">
                <a:solidFill>
                  <a:srgbClr val="073763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ВАШИ ВОПРОСЫ</a:t>
            </a:r>
            <a:endParaRPr sz="3300"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6"/>
          <p:cNvSpPr txBox="1"/>
          <p:nvPr>
            <p:ph idx="1" type="body"/>
          </p:nvPr>
        </p:nvSpPr>
        <p:spPr>
          <a:xfrm>
            <a:off x="0" y="25"/>
            <a:ext cx="9144000" cy="5143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b="1" lang="ru-RU" sz="3900">
                <a:solidFill>
                  <a:srgbClr val="073763"/>
                </a:solidFill>
                <a:highlight>
                  <a:srgbClr val="FBFBFB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ВСЕМ СПАСИБО</a:t>
            </a:r>
            <a:endParaRPr sz="3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7"/>
          <p:cNvSpPr/>
          <p:nvPr/>
        </p:nvSpPr>
        <p:spPr>
          <a:xfrm>
            <a:off x="-2558" y="2005403"/>
            <a:ext cx="9149100" cy="10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Times New Roman"/>
              <a:buNone/>
            </a:pPr>
            <a:r>
              <a:rPr b="0" i="0" lang="ru-RU" sz="3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Моя почта для связи: </a:t>
            </a:r>
            <a:br>
              <a:rPr b="0" i="0" lang="ru-RU" sz="3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ru-RU" sz="3300" u="sng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d.v.dvoretsky@inbox.ru</a:t>
            </a:r>
            <a:endParaRPr b="0" i="0" sz="3300" u="sng" cap="none" strike="noStrike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8"/>
          <p:cNvSpPr txBox="1"/>
          <p:nvPr>
            <p:ph idx="1" type="subTitle"/>
          </p:nvPr>
        </p:nvSpPr>
        <p:spPr>
          <a:xfrm>
            <a:off x="2591780" y="3147814"/>
            <a:ext cx="3960440" cy="360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4A1F"/>
              </a:buClr>
              <a:buSzPts val="1800"/>
              <a:buNone/>
            </a:pPr>
            <a:r>
              <a:rPr lang="ru-RU" sz="1800">
                <a:solidFill>
                  <a:srgbClr val="CE4A1F"/>
                </a:solidFill>
                <a:latin typeface="Roboto"/>
                <a:ea typeface="Roboto"/>
                <a:cs typeface="Roboto"/>
                <a:sym typeface="Roboto"/>
              </a:rPr>
              <a:t>Наши социальные сети</a:t>
            </a:r>
            <a:endParaRPr/>
          </a:p>
        </p:txBody>
      </p:sp>
      <p:grpSp>
        <p:nvGrpSpPr>
          <p:cNvPr id="212" name="Google Shape;212;p38"/>
          <p:cNvGrpSpPr/>
          <p:nvPr/>
        </p:nvGrpSpPr>
        <p:grpSpPr>
          <a:xfrm>
            <a:off x="1241884" y="1290230"/>
            <a:ext cx="6660232" cy="1137504"/>
            <a:chOff x="936104" y="1290230"/>
            <a:chExt cx="6660232" cy="1137504"/>
          </a:xfrm>
        </p:grpSpPr>
        <p:pic>
          <p:nvPicPr>
            <p:cNvPr id="213" name="Google Shape;213;p38">
              <a:hlinkClick r:id="rId3"/>
            </p:cNvPr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347864" y="1290230"/>
              <a:ext cx="1872208" cy="4174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4" name="Google Shape;214;p38">
              <a:hlinkClick r:id="rId5"/>
            </p:cNvPr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724128" y="1290230"/>
              <a:ext cx="1872208" cy="4174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5" name="Google Shape;215;p38">
              <a:hlinkClick r:id="rId7"/>
            </p:cNvPr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936104" y="1290230"/>
              <a:ext cx="1872208" cy="4174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6" name="Google Shape;216;p38">
              <a:hlinkClick r:id="rId9"/>
            </p:cNvPr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2411760" y="2010310"/>
              <a:ext cx="1872208" cy="4174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7" name="Google Shape;217;p38">
              <a:hlinkClick r:id="rId11"/>
            </p:cNvPr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4788024" y="2010310"/>
              <a:ext cx="1872208" cy="41742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18" name="Google Shape;218;p38">
            <a:hlinkClick r:id="rId13"/>
          </p:cNvPr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3320726" y="3723877"/>
            <a:ext cx="504056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8">
            <a:hlinkClick r:id="rId15"/>
          </p:cNvPr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3986799" y="3723877"/>
            <a:ext cx="504056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8">
            <a:hlinkClick r:id="rId17"/>
          </p:cNvPr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5318946" y="3723877"/>
            <a:ext cx="504056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8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4652872" y="3723877"/>
            <a:ext cx="504057" cy="5040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/>
          <p:nvPr>
            <p:ph idx="1" type="body"/>
          </p:nvPr>
        </p:nvSpPr>
        <p:spPr>
          <a:xfrm>
            <a:off x="0" y="460750"/>
            <a:ext cx="9144000" cy="46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4129"/>
              <a:buNone/>
            </a:pPr>
            <a:r>
              <a:t/>
            </a:r>
            <a:endParaRPr sz="15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5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5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75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500">
                <a:solidFill>
                  <a:srgbClr val="0C343D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Типы дурнопахнущих руководителей</a:t>
            </a:r>
            <a:endParaRPr b="1" sz="2500">
              <a:solidFill>
                <a:srgbClr val="0C343D"/>
              </a:solidFill>
              <a:highlight>
                <a:srgbClr val="073763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7376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None/>
            </a:pPr>
            <a:r>
              <a:t/>
            </a:r>
            <a:endParaRPr sz="23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23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4129"/>
              <a:buNone/>
            </a:pPr>
            <a:r>
              <a:t/>
            </a:r>
            <a:endParaRPr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>
            <p:ph idx="1" type="body"/>
          </p:nvPr>
        </p:nvSpPr>
        <p:spPr>
          <a:xfrm>
            <a:off x="0" y="73788"/>
            <a:ext cx="9144000" cy="5143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lt1"/>
              </a:solidFill>
              <a:highlight>
                <a:srgbClr val="073763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5" name="Google Shape;10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7250"/>
            <a:ext cx="9144000" cy="437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60425"/>
            <a:ext cx="9144000" cy="435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39850"/>
            <a:ext cx="9143997" cy="4385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7250"/>
            <a:ext cx="9144000" cy="4365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0650"/>
            <a:ext cx="9144000" cy="4391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67025"/>
            <a:ext cx="9144000" cy="4345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