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433" r:id="rId3"/>
    <p:sldId id="497" r:id="rId4"/>
    <p:sldId id="493" r:id="rId5"/>
    <p:sldId id="495" r:id="rId6"/>
    <p:sldId id="510" r:id="rId7"/>
    <p:sldId id="511" r:id="rId8"/>
    <p:sldId id="512" r:id="rId9"/>
    <p:sldId id="525" r:id="rId10"/>
    <p:sldId id="514" r:id="rId11"/>
    <p:sldId id="516" r:id="rId12"/>
    <p:sldId id="517" r:id="rId13"/>
    <p:sldId id="518" r:id="rId14"/>
    <p:sldId id="519" r:id="rId15"/>
    <p:sldId id="521" r:id="rId16"/>
    <p:sldId id="505" r:id="rId17"/>
    <p:sldId id="506" r:id="rId18"/>
    <p:sldId id="507" r:id="rId19"/>
    <p:sldId id="508" r:id="rId20"/>
    <p:sldId id="509" r:id="rId21"/>
    <p:sldId id="522" r:id="rId22"/>
    <p:sldId id="520" r:id="rId23"/>
    <p:sldId id="503" r:id="rId24"/>
    <p:sldId id="499" r:id="rId25"/>
    <p:sldId id="501" r:id="rId26"/>
    <p:sldId id="470" r:id="rId27"/>
    <p:sldId id="478" r:id="rId28"/>
    <p:sldId id="471" r:id="rId29"/>
    <p:sldId id="526" r:id="rId30"/>
    <p:sldId id="477" r:id="rId31"/>
    <p:sldId id="453" r:id="rId32"/>
    <p:sldId id="454" r:id="rId33"/>
    <p:sldId id="455" r:id="rId34"/>
    <p:sldId id="456" r:id="rId35"/>
    <p:sldId id="463" r:id="rId36"/>
    <p:sldId id="467" r:id="rId37"/>
    <p:sldId id="466" r:id="rId38"/>
    <p:sldId id="469" r:id="rId39"/>
    <p:sldId id="480" r:id="rId40"/>
    <p:sldId id="481" r:id="rId41"/>
    <p:sldId id="398" r:id="rId42"/>
    <p:sldId id="401" r:id="rId43"/>
    <p:sldId id="523" r:id="rId44"/>
    <p:sldId id="404" r:id="rId45"/>
    <p:sldId id="491" r:id="rId46"/>
    <p:sldId id="492" r:id="rId47"/>
    <p:sldId id="304" r:id="rId48"/>
    <p:sldId id="524" r:id="rId4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68F7E-F9A1-493D-81DD-B69E42F8061C}">
          <p14:sldIdLst>
            <p14:sldId id="257"/>
            <p14:sldId id="433"/>
            <p14:sldId id="497"/>
            <p14:sldId id="493"/>
            <p14:sldId id="495"/>
            <p14:sldId id="510"/>
            <p14:sldId id="511"/>
            <p14:sldId id="512"/>
            <p14:sldId id="525"/>
            <p14:sldId id="514"/>
            <p14:sldId id="516"/>
            <p14:sldId id="517"/>
            <p14:sldId id="518"/>
            <p14:sldId id="519"/>
            <p14:sldId id="521"/>
            <p14:sldId id="505"/>
            <p14:sldId id="506"/>
            <p14:sldId id="507"/>
            <p14:sldId id="508"/>
            <p14:sldId id="509"/>
            <p14:sldId id="522"/>
            <p14:sldId id="520"/>
            <p14:sldId id="503"/>
            <p14:sldId id="499"/>
            <p14:sldId id="501"/>
            <p14:sldId id="470"/>
            <p14:sldId id="478"/>
            <p14:sldId id="471"/>
            <p14:sldId id="526"/>
            <p14:sldId id="477"/>
            <p14:sldId id="453"/>
            <p14:sldId id="454"/>
            <p14:sldId id="455"/>
            <p14:sldId id="456"/>
            <p14:sldId id="463"/>
            <p14:sldId id="467"/>
            <p14:sldId id="466"/>
            <p14:sldId id="469"/>
            <p14:sldId id="480"/>
            <p14:sldId id="481"/>
            <p14:sldId id="398"/>
            <p14:sldId id="401"/>
            <p14:sldId id="523"/>
            <p14:sldId id="404"/>
            <p14:sldId id="491"/>
            <p14:sldId id="492"/>
            <p14:sldId id="304"/>
            <p14:sldId id="52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5D2"/>
    <a:srgbClr val="F8FBD5"/>
    <a:srgbClr val="D90547"/>
    <a:srgbClr val="FCCCDB"/>
    <a:srgbClr val="E7FAFD"/>
    <a:srgbClr val="EFB98D"/>
    <a:srgbClr val="AAFCBE"/>
    <a:srgbClr val="FDFDA5"/>
    <a:srgbClr val="B4F2FA"/>
    <a:srgbClr val="D3F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1" autoAdjust="0"/>
    <p:restoredTop sz="94622" autoAdjust="0"/>
  </p:normalViewPr>
  <p:slideViewPr>
    <p:cSldViewPr>
      <p:cViewPr>
        <p:scale>
          <a:sx n="80" d="100"/>
          <a:sy n="80" d="100"/>
        </p:scale>
        <p:origin x="-786" y="-8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D4EF4-3D23-46A3-A0C4-4D54DA037EBB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F4EE-A539-4AA1-9F6F-593F31518E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8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513B-A29E-4689-A704-F9E6FD84D723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C4D6-4CC0-4CCD-B0CE-9A5B9C0A7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39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nat_nik_06@list.ru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55.emf"/><Relationship Id="rId18" Type="http://schemas.openxmlformats.org/officeDocument/2006/relationships/image" Target="../media/image58.png"/><Relationship Id="rId3" Type="http://schemas.openxmlformats.org/officeDocument/2006/relationships/image" Target="../media/image50.emf"/><Relationship Id="rId7" Type="http://schemas.openxmlformats.org/officeDocument/2006/relationships/image" Target="../media/image52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57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54.emf"/><Relationship Id="rId5" Type="http://schemas.openxmlformats.org/officeDocument/2006/relationships/image" Target="../media/image51.emf"/><Relationship Id="rId15" Type="http://schemas.openxmlformats.org/officeDocument/2006/relationships/image" Target="../media/image56.emf"/><Relationship Id="rId10" Type="http://schemas.openxmlformats.org/officeDocument/2006/relationships/hyperlink" Target="https://ds.1sept.ru/" TargetMode="External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53.emf"/><Relationship Id="rId14" Type="http://schemas.openxmlformats.org/officeDocument/2006/relationships/hyperlink" Target="https://vk.com/digital.septemb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7654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Авторская система </a:t>
            </a:r>
            <a:br>
              <a:rPr lang="ru-RU" b="1" dirty="0" smtClean="0"/>
            </a:br>
            <a:r>
              <a:rPr lang="ru-RU" b="1" dirty="0" smtClean="0"/>
              <a:t>обучения математике </a:t>
            </a:r>
            <a:br>
              <a:rPr lang="ru-RU" b="1" dirty="0" smtClean="0"/>
            </a:br>
            <a:r>
              <a:rPr lang="ru-RU" b="1" dirty="0" smtClean="0"/>
              <a:t>в книгах </a:t>
            </a:r>
            <a:r>
              <a:rPr lang="ru-RU" b="1" dirty="0" err="1" smtClean="0"/>
              <a:t>Хлевнюк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216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4440" t="35402" r="25861" b="29062"/>
          <a:stretch/>
        </p:blipFill>
        <p:spPr bwMode="auto">
          <a:xfrm>
            <a:off x="77537" y="987574"/>
            <a:ext cx="6480720" cy="36464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КУС – контрольный устный счёт  10-11 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1229579"/>
            <a:ext cx="2036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3</a:t>
            </a:r>
            <a:r>
              <a:rPr lang="ru-RU" sz="2800" b="1" dirty="0" smtClean="0">
                <a:solidFill>
                  <a:srgbClr val="0070C0"/>
                </a:solidFill>
              </a:rPr>
              <a:t>-я часть:</a:t>
            </a:r>
          </a:p>
          <a:p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/>
              <a:t>5 заданий</a:t>
            </a:r>
            <a:endParaRPr lang="ru-RU" sz="24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44062" t="58095" r="28750" b="20238"/>
          <a:stretch/>
        </p:blipFill>
        <p:spPr bwMode="auto">
          <a:xfrm>
            <a:off x="77536" y="844523"/>
            <a:ext cx="6654703" cy="3959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37365" t="51428" r="22322" b="15303"/>
          <a:stretch/>
        </p:blipFill>
        <p:spPr bwMode="auto">
          <a:xfrm>
            <a:off x="0" y="844524"/>
            <a:ext cx="6558257" cy="3789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2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8432" t="37250" r="18432" b="16618"/>
          <a:stretch/>
        </p:blipFill>
        <p:spPr bwMode="auto">
          <a:xfrm>
            <a:off x="611560" y="843558"/>
            <a:ext cx="6048672" cy="3928467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Устный счёт 10-11. Тематические тренажёры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022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7067" t="18309" r="2017" b="31556"/>
          <a:stretch/>
        </p:blipFill>
        <p:spPr bwMode="auto">
          <a:xfrm>
            <a:off x="251520" y="1419623"/>
            <a:ext cx="7560840" cy="338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Устный счёт 10-11. </a:t>
            </a:r>
            <a:br>
              <a:rPr lang="ru-RU" sz="3600" b="1" dirty="0" smtClean="0"/>
            </a:br>
            <a:r>
              <a:rPr lang="ru-RU" sz="3600" b="1" dirty="0" smtClean="0"/>
              <a:t>Вопросы сквозного повторения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214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79" y="337277"/>
            <a:ext cx="8640960" cy="85725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Устный	 счёт</a:t>
            </a:r>
            <a:endParaRPr lang="ru-RU" sz="3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95" y="699587"/>
            <a:ext cx="1452150" cy="213697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Формирование вычислительных навыков на уроках математики. 10-11 классы.. Хлевнюк Н. Н., Иванова М. В. (обложка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64567"/>
            <a:ext cx="1470274" cy="2042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51745" y="1037402"/>
            <a:ext cx="5280869" cy="114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000" b="1" dirty="0" smtClean="0"/>
              <a:t>Формирование</a:t>
            </a:r>
            <a:r>
              <a:rPr lang="ru-RU" sz="2000" dirty="0" smtClean="0"/>
              <a:t>  навыков: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/>
              <a:t> оперативности выполнения операций,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/>
              <a:t> точности, внимательности, аккуратности.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51745" y="2229242"/>
            <a:ext cx="5184576" cy="1160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000" b="1" dirty="0" smtClean="0"/>
              <a:t>Повышение: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/>
              <a:t> темпа и качества мышления,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/>
              <a:t> мотивации обучения.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1170" y="342247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Снятие</a:t>
            </a:r>
            <a:r>
              <a:rPr lang="ru-RU" sz="2000" dirty="0" smtClean="0"/>
              <a:t> напряжённости и неуверенности в обучении математике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86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79" y="337277"/>
            <a:ext cx="8640960" cy="79431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Устный счёт</a:t>
            </a:r>
            <a:endParaRPr lang="ru-RU" sz="32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43558"/>
            <a:ext cx="1010269" cy="148670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Формирование вычислительных навыков на уроках математики. 10-11 классы.. Хлевнюк Н. Н., Иванова М. В. (обложка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4" y="2680923"/>
            <a:ext cx="1055556" cy="14662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619672" y="1287719"/>
            <a:ext cx="7704856" cy="332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/>
            <a:r>
              <a:rPr lang="ru-RU" sz="2400" b="1" dirty="0" smtClean="0"/>
              <a:t>Используя </a:t>
            </a:r>
            <a:r>
              <a:rPr lang="ru-RU" sz="2400" b="1" dirty="0"/>
              <a:t>устный счёт, </a:t>
            </a:r>
            <a:r>
              <a:rPr lang="ru-RU" sz="2400" b="1" dirty="0" smtClean="0"/>
              <a:t>можно:</a:t>
            </a:r>
            <a:endParaRPr lang="ru-RU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решить </a:t>
            </a:r>
            <a:r>
              <a:rPr lang="ru-RU" sz="2000" dirty="0" smtClean="0"/>
              <a:t>много </a:t>
            </a:r>
            <a:r>
              <a:rPr lang="ru-RU" sz="2000" dirty="0"/>
              <a:t>однотипных заданий для </a:t>
            </a:r>
            <a:r>
              <a:rPr lang="ru-RU" sz="2000" dirty="0" smtClean="0"/>
              <a:t>формирования навыка;</a:t>
            </a:r>
          </a:p>
          <a:p>
            <a:pPr lvl="0"/>
            <a:endParaRPr lang="ru-RU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актуализировать </a:t>
            </a:r>
            <a:r>
              <a:rPr lang="ru-RU" sz="2000" dirty="0" smtClean="0"/>
              <a:t>прежние знания </a:t>
            </a:r>
            <a:r>
              <a:rPr lang="ru-RU" sz="2000" dirty="0"/>
              <a:t>и </a:t>
            </a:r>
            <a:r>
              <a:rPr lang="ru-RU" sz="2000" dirty="0" smtClean="0"/>
              <a:t>подготовить </a:t>
            </a:r>
            <a:r>
              <a:rPr lang="ru-RU" sz="2000" dirty="0"/>
              <a:t>к изучению </a:t>
            </a:r>
            <a:r>
              <a:rPr lang="ru-RU" sz="2000" dirty="0" smtClean="0"/>
              <a:t>нового; </a:t>
            </a:r>
          </a:p>
          <a:p>
            <a:pPr lvl="0"/>
            <a:endParaRPr lang="ru-RU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провести пропедевтику: </a:t>
            </a:r>
            <a:r>
              <a:rPr lang="ru-RU" sz="2000" dirty="0"/>
              <a:t>в его содержание заложить </a:t>
            </a:r>
            <a:r>
              <a:rPr lang="ru-RU" sz="2000" dirty="0" smtClean="0"/>
              <a:t>элементы </a:t>
            </a:r>
            <a:r>
              <a:rPr lang="ru-RU" sz="2000" dirty="0"/>
              <a:t>знаний, </a:t>
            </a:r>
            <a:r>
              <a:rPr lang="ru-RU" sz="2000" dirty="0" smtClean="0"/>
              <a:t>которые </a:t>
            </a:r>
            <a:r>
              <a:rPr lang="ru-RU" sz="2000" dirty="0"/>
              <a:t>встречаются </a:t>
            </a:r>
            <a:r>
              <a:rPr lang="ru-RU" sz="2000" dirty="0" smtClean="0"/>
              <a:t>в </a:t>
            </a:r>
            <a:r>
              <a:rPr lang="ru-RU" sz="2000" dirty="0"/>
              <a:t>более </a:t>
            </a:r>
            <a:r>
              <a:rPr lang="ru-RU" sz="2000" dirty="0" smtClean="0"/>
              <a:t>сложных заданиях;</a:t>
            </a:r>
          </a:p>
          <a:p>
            <a:pPr lvl="0"/>
            <a:endParaRPr lang="ru-RU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тренировать интеллектуальные </a:t>
            </a:r>
            <a:r>
              <a:rPr lang="ru-RU" sz="2000" dirty="0"/>
              <a:t>качества: память, внимание, воображение и логическое </a:t>
            </a:r>
            <a:r>
              <a:rPr lang="ru-RU" sz="2000" dirty="0" smtClean="0"/>
              <a:t>мышление</a:t>
            </a:r>
            <a:r>
              <a:rPr lang="ru-RU" sz="2000" dirty="0"/>
              <a:t>.</a:t>
            </a:r>
          </a:p>
          <a:p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068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есеннее дерево - рисунок для детей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289"/>
            <a:ext cx="4355976" cy="42849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05023" y="4403888"/>
            <a:ext cx="3378945" cy="400110"/>
          </a:xfrm>
          <a:prstGeom prst="rect">
            <a:avLst/>
          </a:prstGeom>
          <a:solidFill>
            <a:srgbClr val="FEE5D2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Вычислительные навыки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65948" y="2850490"/>
            <a:ext cx="825932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школа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1914386"/>
            <a:ext cx="1967270" cy="369332"/>
          </a:xfrm>
          <a:prstGeom prst="rect">
            <a:avLst/>
          </a:prstGeom>
          <a:solidFill>
            <a:srgbClr val="FDFDA5"/>
          </a:solidFill>
        </p:spPr>
        <p:txBody>
          <a:bodyPr wrap="none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сновная школа: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98609" y="690250"/>
            <a:ext cx="1733231" cy="369332"/>
          </a:xfrm>
          <a:prstGeom prst="rect">
            <a:avLst/>
          </a:prstGeom>
          <a:solidFill>
            <a:srgbClr val="B4F2FA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Старшая школа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859782"/>
            <a:ext cx="1261884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Начальная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96285" y="2376005"/>
            <a:ext cx="485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90547"/>
                </a:solidFill>
              </a:rPr>
              <a:t>Дерево математических знаний </a:t>
            </a:r>
            <a:endParaRPr lang="ru-RU" sz="2400" b="1" dirty="0">
              <a:solidFill>
                <a:srgbClr val="D90547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932039" y="483518"/>
            <a:ext cx="4211959" cy="817490"/>
          </a:xfrm>
          <a:prstGeom prst="rect">
            <a:avLst/>
          </a:prstGeom>
          <a:solidFill>
            <a:srgbClr val="FEE5D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Ствол – ?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440938" y="1464811"/>
            <a:ext cx="3570863" cy="2013896"/>
            <a:chOff x="213878" y="1066575"/>
            <a:chExt cx="3570863" cy="2013896"/>
          </a:xfrm>
        </p:grpSpPr>
        <p:sp>
          <p:nvSpPr>
            <p:cNvPr id="12" name="Овал 11"/>
            <p:cNvSpPr/>
            <p:nvPr/>
          </p:nvSpPr>
          <p:spPr>
            <a:xfrm>
              <a:off x="213878" y="2148156"/>
              <a:ext cx="1190396" cy="58993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0015" y="2197192"/>
              <a:ext cx="13589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Знание 1</a:t>
              </a:r>
              <a:endParaRPr lang="ru-RU" sz="2000" b="1" dirty="0"/>
            </a:p>
          </p:txBody>
        </p:sp>
        <p:sp>
          <p:nvSpPr>
            <p:cNvPr id="14" name="Овал 13"/>
            <p:cNvSpPr/>
            <p:nvPr/>
          </p:nvSpPr>
          <p:spPr>
            <a:xfrm rot="509590">
              <a:off x="1320049" y="2437899"/>
              <a:ext cx="1094124" cy="598125"/>
            </a:xfrm>
            <a:prstGeom prst="ellipse">
              <a:avLst/>
            </a:prstGeom>
            <a:solidFill>
              <a:srgbClr val="F3F6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1879" y="2552670"/>
              <a:ext cx="142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Знание 2</a:t>
              </a:r>
              <a:endParaRPr lang="ru-RU" b="1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64832" y="1066575"/>
              <a:ext cx="2656782" cy="9644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 useBgFill="1">
          <p:nvSpPr>
            <p:cNvPr id="17" name="TextBox 16"/>
            <p:cNvSpPr txBox="1"/>
            <p:nvPr/>
          </p:nvSpPr>
          <p:spPr>
            <a:xfrm>
              <a:off x="544611" y="1133282"/>
              <a:ext cx="2371205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Идеи познания математики</a:t>
              </a:r>
              <a:endParaRPr lang="ru-RU" sz="2400" b="1" dirty="0"/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 flipV="1">
              <a:off x="877915" y="2030989"/>
              <a:ext cx="0" cy="107737"/>
            </a:xfrm>
            <a:prstGeom prst="straightConnector1">
              <a:avLst/>
            </a:prstGeom>
            <a:ln w="25400">
              <a:solidFill>
                <a:srgbClr val="68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H="1" flipV="1">
              <a:off x="1693223" y="2030988"/>
              <a:ext cx="16992" cy="398398"/>
            </a:xfrm>
            <a:prstGeom prst="straightConnector1">
              <a:avLst/>
            </a:prstGeom>
            <a:ln w="25400">
              <a:solidFill>
                <a:srgbClr val="68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2290408" y="2377165"/>
              <a:ext cx="1191469" cy="703306"/>
            </a:xfrm>
            <a:prstGeom prst="ellipse">
              <a:avLst/>
            </a:prstGeom>
            <a:solidFill>
              <a:srgbClr val="BF8ECC">
                <a:alpha val="9764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55981" y="2539804"/>
              <a:ext cx="142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Знание 3</a:t>
              </a:r>
              <a:endParaRPr lang="ru-RU" b="1" dirty="0"/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 flipV="1">
              <a:off x="2670398" y="2030988"/>
              <a:ext cx="0" cy="398398"/>
            </a:xfrm>
            <a:prstGeom prst="straightConnector1">
              <a:avLst/>
            </a:prstGeom>
            <a:ln w="25400">
              <a:solidFill>
                <a:srgbClr val="68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 rot="922862">
            <a:off x="4178550" y="3192066"/>
            <a:ext cx="3587086" cy="830997"/>
          </a:xfrm>
          <a:prstGeom prst="rect">
            <a:avLst/>
          </a:prstGeom>
          <a:solidFill>
            <a:srgbClr val="FEE5D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Единицы знаний восходят</a:t>
            </a:r>
          </a:p>
          <a:p>
            <a:r>
              <a:rPr lang="ru-RU" sz="2400" dirty="0" smtClean="0"/>
              <a:t> к общим идеям познания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69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012" y="378533"/>
            <a:ext cx="8686800" cy="59768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Методологический подход </a:t>
            </a:r>
            <a:endParaRPr lang="ru-RU" sz="3600" b="1" dirty="0"/>
          </a:p>
        </p:txBody>
      </p:sp>
      <p:pic>
        <p:nvPicPr>
          <p:cNvPr id="20" name="Объект 3" descr="https://www.ukazka.ru/img/g/uk40653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1108"/>
            <a:ext cx="2016224" cy="2888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" name="Текст 2"/>
          <p:cNvSpPr txBox="1">
            <a:spLocks/>
          </p:cNvSpPr>
          <p:nvPr/>
        </p:nvSpPr>
        <p:spPr>
          <a:xfrm>
            <a:off x="3851920" y="2643758"/>
            <a:ext cx="432048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627784" y="1236119"/>
            <a:ext cx="23268" cy="252028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51052" y="1203598"/>
            <a:ext cx="637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Тезаурус</a:t>
            </a:r>
            <a:r>
              <a:rPr lang="ru-RU" sz="2000" dirty="0" smtClean="0"/>
              <a:t>: основные понятия математического языка.</a:t>
            </a:r>
          </a:p>
          <a:p>
            <a:endParaRPr lang="ru-RU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Методологические линии</a:t>
            </a:r>
            <a:r>
              <a:rPr lang="ru-RU" sz="2000" dirty="0" smtClean="0"/>
              <a:t>: основные идеи и подходы в познании математики.</a:t>
            </a:r>
          </a:p>
          <a:p>
            <a:endParaRPr lang="ru-RU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Сквозные методы решения</a:t>
            </a:r>
            <a:r>
              <a:rPr lang="ru-RU" sz="2000" dirty="0" smtClean="0"/>
              <a:t>: основные подходы  к обработке математической информации.</a:t>
            </a:r>
          </a:p>
          <a:p>
            <a:endParaRPr lang="ru-RU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Алгоритм решения </a:t>
            </a:r>
            <a:r>
              <a:rPr lang="ru-RU" sz="2000" dirty="0" smtClean="0"/>
              <a:t>задачи с опорой на методологию.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41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159124" y="699542"/>
            <a:ext cx="1676400" cy="89255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/>
              <a:t>объект</a:t>
            </a:r>
            <a:r>
              <a:rPr lang="ru-RU" sz="2800" dirty="0"/>
              <a:t>, </a:t>
            </a:r>
            <a:r>
              <a:rPr lang="ru-RU" sz="2400" dirty="0"/>
              <a:t>всего 4</a:t>
            </a: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159124" y="1707654"/>
            <a:ext cx="2083216" cy="126188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тип </a:t>
            </a:r>
            <a:r>
              <a:rPr lang="ru-RU" sz="2800" dirty="0" smtClean="0"/>
              <a:t>объекта </a:t>
            </a:r>
            <a:r>
              <a:rPr lang="ru-RU" sz="2400" dirty="0"/>
              <a:t>(</a:t>
            </a:r>
            <a:r>
              <a:rPr lang="ru-RU" sz="2400" dirty="0" smtClean="0"/>
              <a:t>выражения),</a:t>
            </a:r>
            <a:endParaRPr lang="ru-RU" sz="2400" dirty="0"/>
          </a:p>
          <a:p>
            <a:r>
              <a:rPr lang="ru-RU" sz="2400" dirty="0"/>
              <a:t>всего 9 </a:t>
            </a:r>
          </a:p>
        </p:txBody>
      </p:sp>
      <p:sp>
        <p:nvSpPr>
          <p:cNvPr id="28678" name="TextBox 14"/>
          <p:cNvSpPr txBox="1">
            <a:spLocks noChangeArrowheads="1"/>
          </p:cNvSpPr>
          <p:nvPr/>
        </p:nvSpPr>
        <p:spPr bwMode="auto">
          <a:xfrm>
            <a:off x="2302503" y="924196"/>
            <a:ext cx="643603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Выражение, функция, уравнение, неравенство.</a:t>
            </a:r>
          </a:p>
        </p:txBody>
      </p:sp>
      <p:sp>
        <p:nvSpPr>
          <p:cNvPr id="28679" name="TextBox 15"/>
          <p:cNvSpPr txBox="1">
            <a:spLocks noChangeArrowheads="1"/>
          </p:cNvSpPr>
          <p:nvPr/>
        </p:nvSpPr>
        <p:spPr bwMode="auto">
          <a:xfrm>
            <a:off x="2302313" y="1491630"/>
            <a:ext cx="6436219" cy="120032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Целые: 1-й степени, 2-й, высших степеней;</a:t>
            </a:r>
          </a:p>
          <a:p>
            <a:r>
              <a:rPr lang="ru-RU" sz="2400" dirty="0" smtClean="0"/>
              <a:t>дробное </a:t>
            </a:r>
            <a:r>
              <a:rPr lang="ru-RU" sz="2400" dirty="0"/>
              <a:t>рациональное; </a:t>
            </a:r>
            <a:r>
              <a:rPr lang="ru-RU" sz="2400" dirty="0" smtClean="0"/>
              <a:t>иррациональное, </a:t>
            </a:r>
            <a:r>
              <a:rPr lang="ru-RU" sz="2400" dirty="0"/>
              <a:t>показательное, </a:t>
            </a:r>
            <a:r>
              <a:rPr lang="ru-RU" sz="2400" dirty="0" smtClean="0"/>
              <a:t>логарифмическое</a:t>
            </a:r>
            <a:r>
              <a:rPr lang="ru-RU" sz="2400" dirty="0"/>
              <a:t> </a:t>
            </a:r>
            <a:r>
              <a:rPr lang="ru-RU" sz="2400" dirty="0" smtClean="0"/>
              <a:t>и т.д.</a:t>
            </a:r>
            <a:endParaRPr lang="ru-RU" sz="2400" dirty="0"/>
          </a:p>
        </p:txBody>
      </p:sp>
      <p:sp>
        <p:nvSpPr>
          <p:cNvPr id="28681" name="Rectangle 2"/>
          <p:cNvSpPr>
            <a:spLocks noChangeArrowheads="1"/>
          </p:cNvSpPr>
          <p:nvPr/>
        </p:nvSpPr>
        <p:spPr bwMode="auto">
          <a:xfrm>
            <a:off x="945494" y="339502"/>
            <a:ext cx="7793038" cy="4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/>
              <a:t>Предметный словарь (тезаурус)</a:t>
            </a:r>
            <a:endParaRPr lang="ru-RU" sz="32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0438" y="3346345"/>
            <a:ext cx="1820588" cy="89255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Операция</a:t>
            </a:r>
          </a:p>
          <a:p>
            <a:r>
              <a:rPr lang="ru-RU" sz="2400" dirty="0"/>
              <a:t>Всего - 12 </a:t>
            </a:r>
          </a:p>
        </p:txBody>
      </p:sp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2302314" y="2823125"/>
            <a:ext cx="6518158" cy="19389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/>
              <a:t> </a:t>
            </a:r>
            <a:r>
              <a:rPr lang="ru-RU" sz="2400" dirty="0" smtClean="0"/>
              <a:t>сложение и </a:t>
            </a:r>
            <a:r>
              <a:rPr lang="ru-RU" sz="2400" dirty="0"/>
              <a:t>вычитание, </a:t>
            </a:r>
            <a:r>
              <a:rPr lang="ru-RU" sz="2400" dirty="0" smtClean="0"/>
              <a:t>умножение и </a:t>
            </a:r>
            <a:r>
              <a:rPr lang="ru-RU" sz="2400" dirty="0"/>
              <a:t>деление,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 возведение в степень и  извлечение корня,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 логарифмирование и потенцирование,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 дифференцирование и интегрирование</a:t>
            </a:r>
            <a:r>
              <a:rPr lang="ru-RU" sz="2400" dirty="0" smtClean="0"/>
              <a:t>, модуль, предельный переход.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9280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Box 12"/>
          <p:cNvSpPr txBox="1">
            <a:spLocks noChangeArrowheads="1"/>
          </p:cNvSpPr>
          <p:nvPr/>
        </p:nvSpPr>
        <p:spPr bwMode="auto">
          <a:xfrm>
            <a:off x="222643" y="585859"/>
            <a:ext cx="1752600" cy="95410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/>
              <a:t>базовая задача</a:t>
            </a:r>
          </a:p>
        </p:txBody>
      </p:sp>
      <p:sp>
        <p:nvSpPr>
          <p:cNvPr id="30727" name="Прямоугольник 13"/>
          <p:cNvSpPr>
            <a:spLocks noChangeArrowheads="1"/>
          </p:cNvSpPr>
          <p:nvPr/>
        </p:nvSpPr>
        <p:spPr bwMode="auto">
          <a:xfrm>
            <a:off x="2205022" y="2859782"/>
            <a:ext cx="6705600" cy="19389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/>
              <a:t> произведение множителей равно нулю,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 дробь равна нулю,</a:t>
            </a:r>
          </a:p>
          <a:p>
            <a:pPr>
              <a:buFont typeface="Arial" charset="0"/>
              <a:buChar char="•"/>
            </a:pPr>
            <a:r>
              <a:rPr lang="ru-RU" sz="2400" dirty="0"/>
              <a:t> введение новой переменной,</a:t>
            </a:r>
          </a:p>
          <a:p>
            <a:pPr>
              <a:buFont typeface="Arial" charset="0"/>
              <a:buChar char="•"/>
            </a:pPr>
            <a:r>
              <a:rPr lang="ru-RU" sz="2400" dirty="0" smtClean="0"/>
              <a:t> метод интервалов,</a:t>
            </a:r>
          </a:p>
          <a:p>
            <a:pPr>
              <a:buFont typeface="Arial" charset="0"/>
              <a:buChar char="•"/>
            </a:pPr>
            <a:r>
              <a:rPr lang="ru-RU" sz="2400" dirty="0" smtClean="0"/>
              <a:t> </a:t>
            </a:r>
            <a:r>
              <a:rPr lang="ru-RU" sz="2400" dirty="0"/>
              <a:t>однородность </a:t>
            </a:r>
            <a:r>
              <a:rPr lang="ru-RU" sz="2400" dirty="0" smtClean="0"/>
              <a:t>многочлена.</a:t>
            </a:r>
          </a:p>
        </p:txBody>
      </p:sp>
      <p:sp>
        <p:nvSpPr>
          <p:cNvPr id="30728" name="TextBox 16"/>
          <p:cNvSpPr txBox="1">
            <a:spLocks noChangeArrowheads="1"/>
          </p:cNvSpPr>
          <p:nvPr/>
        </p:nvSpPr>
        <p:spPr bwMode="auto">
          <a:xfrm>
            <a:off x="2190766" y="576430"/>
            <a:ext cx="6553200" cy="120032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/>
              <a:t>Задача уровня А </a:t>
            </a:r>
            <a:r>
              <a:rPr lang="ru-RU" sz="2400" dirty="0"/>
              <a:t>с конкретной формулировкой, алгоритм решения </a:t>
            </a:r>
            <a:r>
              <a:rPr lang="ru-RU" sz="2400" dirty="0" smtClean="0"/>
              <a:t>которой однозначно </a:t>
            </a:r>
            <a:r>
              <a:rPr lang="ru-RU" sz="2400" dirty="0"/>
              <a:t>сформулирован в учебнике</a:t>
            </a:r>
          </a:p>
        </p:txBody>
      </p:sp>
      <p:sp>
        <p:nvSpPr>
          <p:cNvPr id="30730" name="TextBox 19"/>
          <p:cNvSpPr txBox="1">
            <a:spLocks noChangeArrowheads="1"/>
          </p:cNvSpPr>
          <p:nvPr/>
        </p:nvSpPr>
        <p:spPr bwMode="auto">
          <a:xfrm>
            <a:off x="299746" y="3291829"/>
            <a:ext cx="1676400" cy="95410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/>
              <a:t>сквозной метод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71420" y="1995686"/>
            <a:ext cx="1803823" cy="9540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ключевая задача</a:t>
            </a: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2189312" y="1991555"/>
            <a:ext cx="64770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dirty="0"/>
              <a:t>Задача – </a:t>
            </a:r>
            <a:r>
              <a:rPr lang="ru-RU" sz="2400" dirty="0" smtClean="0"/>
              <a:t>идея, </a:t>
            </a:r>
            <a:r>
              <a:rPr lang="ru-RU" sz="2400" b="1" dirty="0"/>
              <a:t>ключевой шаг </a:t>
            </a:r>
            <a:r>
              <a:rPr lang="ru-RU" sz="2400" dirty="0"/>
              <a:t>в поиске алгоритма решения предложенной задачи </a:t>
            </a:r>
          </a:p>
        </p:txBody>
      </p:sp>
    </p:spTree>
    <p:extLst>
      <p:ext uri="{BB962C8B-B14F-4D97-AF65-F5344CB8AC3E}">
        <p14:creationId xmlns:p14="http://schemas.microsoft.com/office/powerpoint/2010/main" val="506920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11510"/>
            <a:ext cx="7793038" cy="5715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Алгоритм решения задачи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910817"/>
            <a:ext cx="8610600" cy="3436155"/>
          </a:xfrm>
        </p:spPr>
        <p:txBody>
          <a:bodyPr>
            <a:normAutofit/>
          </a:bodyPr>
          <a:lstStyle/>
          <a:p>
            <a:pPr marL="609600" indent="-609600" algn="ctr">
              <a:buFontTx/>
              <a:buNone/>
            </a:pPr>
            <a:r>
              <a:rPr lang="ru-RU" sz="800" b="1" dirty="0" smtClean="0"/>
              <a:t> </a:t>
            </a:r>
          </a:p>
          <a:p>
            <a:pPr marL="609600" indent="-609600">
              <a:buFont typeface="+mj-lt"/>
              <a:buAutoNum type="arabicPeriod"/>
            </a:pPr>
            <a:r>
              <a:rPr lang="ru-RU" sz="2800" dirty="0" smtClean="0"/>
              <a:t>определить объект и идентифицировать тип,</a:t>
            </a:r>
          </a:p>
          <a:p>
            <a:pPr marL="609600" indent="-609600">
              <a:buFont typeface="+mj-lt"/>
              <a:buAutoNum type="arabicPeriod"/>
            </a:pPr>
            <a:r>
              <a:rPr lang="ru-RU" sz="2800" dirty="0" smtClean="0"/>
              <a:t>найти идею решения,</a:t>
            </a:r>
          </a:p>
          <a:p>
            <a:pPr marL="609600" indent="-609600">
              <a:buFont typeface="+mj-lt"/>
              <a:buAutoNum type="arabicPeriod"/>
            </a:pPr>
            <a:r>
              <a:rPr lang="ru-RU" sz="2800" dirty="0" smtClean="0"/>
              <a:t>проверить на применение сквозного метода, </a:t>
            </a:r>
          </a:p>
          <a:p>
            <a:pPr marL="609600" indent="-609600">
              <a:buFont typeface="+mj-lt"/>
              <a:buAutoNum type="arabicPeriod"/>
            </a:pPr>
            <a:r>
              <a:rPr lang="ru-RU" sz="2800" dirty="0" smtClean="0"/>
              <a:t>выстроить алгоритм решения, дойти в решении до базовой задачи,</a:t>
            </a:r>
          </a:p>
          <a:p>
            <a:pPr marL="609600" indent="-609600">
              <a:buFont typeface="+mj-lt"/>
              <a:buAutoNum type="arabicPeriod"/>
            </a:pPr>
            <a:r>
              <a:rPr lang="ru-RU" sz="2800" dirty="0" smtClean="0"/>
              <a:t>решить базовую задачу, записать ответ.</a:t>
            </a:r>
          </a:p>
          <a:p>
            <a:pPr marL="609600" indent="-609600"/>
            <a:endParaRPr lang="ru-RU" sz="2800" dirty="0" smtClean="0"/>
          </a:p>
          <a:p>
            <a:pPr marL="609600" indent="-609600">
              <a:buFont typeface="Wingdings" pitchFamily="2" charset="2"/>
              <a:buNone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462843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948" y="226214"/>
            <a:ext cx="6958412" cy="85725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Учебные пособия</a:t>
            </a:r>
            <a:endParaRPr lang="ru-RU" sz="3600" b="1" dirty="0"/>
          </a:p>
        </p:txBody>
      </p:sp>
      <p:pic>
        <p:nvPicPr>
          <p:cNvPr id="4" name="Рисунок 3" descr="https://img-gorod.ru/27/928/2792854_detai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89" y="908540"/>
            <a:ext cx="151216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Наталья Хлевнюк - Математика. 10-11 класс. Теоретические конспекты. Книга для учителя. Часть 2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37797"/>
            <a:ext cx="1562816" cy="21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Наталья Хлевнюк - Математика. 10-11 классы. Теоретические конспекты. Книга для ученика обложка кни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27489"/>
            <a:ext cx="1550850" cy="21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 descr="Наталья Хлевнюк - Преподавание математики в школе. Методологический подход обложка книги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4" y="771550"/>
            <a:ext cx="136815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1980" y="1086021"/>
            <a:ext cx="1275685" cy="18772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Наталья Хлевнюк - Алгебра. 7 класс. Книжечка для развития математических способностей обложка книг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1" y="2643758"/>
            <a:ext cx="1120129" cy="171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Наталья Хлевнюк - Алгебра. 8 класс. Книжечка для развития математических способностей обложка книг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2981358"/>
            <a:ext cx="1142597" cy="171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Наталья Хлевнюк - Алгебра-9. Книжечка для развития математических способностей обложка книг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7884"/>
            <a:ext cx="1224136" cy="16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Формирование вычислительных навыков на уроках математики. 10-11 классы.. Хлевнюк Н. Н., Иванова М. В. (обложка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37558"/>
            <a:ext cx="1368152" cy="19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802" y="356116"/>
            <a:ext cx="8229600" cy="48220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Исполнение алгоритма решения задачи 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0482" y="1214495"/>
            <a:ext cx="4786346" cy="3696917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ru-RU" sz="2400" dirty="0" smtClean="0"/>
              <a:t>1. </a:t>
            </a:r>
            <a:r>
              <a:rPr lang="ru-RU" sz="2400" dirty="0"/>
              <a:t>И</a:t>
            </a:r>
            <a:r>
              <a:rPr lang="ru-RU" sz="2400" dirty="0" smtClean="0"/>
              <a:t>дентифицировать тип.</a:t>
            </a:r>
          </a:p>
          <a:p>
            <a:pPr marL="609600" indent="-609600">
              <a:buNone/>
            </a:pPr>
            <a:r>
              <a:rPr lang="ru-RU" sz="2400" dirty="0" smtClean="0"/>
              <a:t>2. Найти идею решения.</a:t>
            </a:r>
          </a:p>
          <a:p>
            <a:pPr marL="609600" indent="-609600">
              <a:buNone/>
            </a:pPr>
            <a:r>
              <a:rPr lang="ru-RU" sz="2400" dirty="0" smtClean="0"/>
              <a:t>3. Проверить на применение сквозного метода, </a:t>
            </a:r>
          </a:p>
          <a:p>
            <a:pPr marL="92075" indent="-92075">
              <a:buNone/>
            </a:pPr>
            <a:r>
              <a:rPr lang="ru-RU" sz="2400" dirty="0" smtClean="0"/>
              <a:t>4. Выстроить алгоритм, дойти в решении до базовой задачи.</a:t>
            </a:r>
          </a:p>
          <a:p>
            <a:pPr marL="92075" indent="-92075">
              <a:buNone/>
            </a:pPr>
            <a:r>
              <a:rPr lang="ru-RU" sz="2400" dirty="0" smtClean="0"/>
              <a:t>5. Решить базовую задачу,</a:t>
            </a:r>
          </a:p>
          <a:p>
            <a:pPr marL="609600" indent="-609600">
              <a:buNone/>
            </a:pPr>
            <a:r>
              <a:rPr lang="ru-RU" sz="2400" dirty="0" smtClean="0"/>
              <a:t>записать ответ.</a:t>
            </a:r>
            <a:endParaRPr lang="ru-RU" sz="2400" dirty="0"/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88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561524"/>
              </p:ext>
            </p:extLst>
          </p:nvPr>
        </p:nvGraphicFramePr>
        <p:xfrm>
          <a:off x="4564254" y="1678780"/>
          <a:ext cx="2560337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Формула" r:id="rId4" imgW="1066800" imgH="241300" progId="Equation.3">
                  <p:embed/>
                </p:oleObj>
              </mc:Choice>
              <mc:Fallback>
                <p:oleObj name="Формула" r:id="rId4" imgW="1066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254" y="1678780"/>
                        <a:ext cx="2560337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963657"/>
              </p:ext>
            </p:extLst>
          </p:nvPr>
        </p:nvGraphicFramePr>
        <p:xfrm>
          <a:off x="5004048" y="2499742"/>
          <a:ext cx="3357586" cy="42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Формула" r:id="rId6" imgW="1587500" imgH="241300" progId="Equation.3">
                  <p:embed/>
                </p:oleObj>
              </mc:Choice>
              <mc:Fallback>
                <p:oleObj name="Формула" r:id="rId6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499742"/>
                        <a:ext cx="3357586" cy="42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747034"/>
              </p:ext>
            </p:extLst>
          </p:nvPr>
        </p:nvGraphicFramePr>
        <p:xfrm>
          <a:off x="4119967" y="3715196"/>
          <a:ext cx="2344225" cy="82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Формула" r:id="rId8" imgW="952200" imgH="457200" progId="Equation.3">
                  <p:embed/>
                </p:oleObj>
              </mc:Choice>
              <mc:Fallback>
                <p:oleObj name="Формула" r:id="rId8" imgW="95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967" y="3715196"/>
                        <a:ext cx="2344225" cy="8298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568679"/>
              </p:ext>
            </p:extLst>
          </p:nvPr>
        </p:nvGraphicFramePr>
        <p:xfrm>
          <a:off x="2339752" y="4515966"/>
          <a:ext cx="2122729" cy="321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Формула" r:id="rId10" imgW="990170" imgH="203112" progId="Equation.3">
                  <p:embed/>
                </p:oleObj>
              </mc:Choice>
              <mc:Fallback>
                <p:oleObj name="Формула" r:id="rId10" imgW="99017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4515966"/>
                        <a:ext cx="2122729" cy="3214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0" y="3101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2350" y="2139702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80000"/>
                </a:solidFill>
              </a:rPr>
              <a:t>Произведение равно нулю</a:t>
            </a:r>
            <a:endParaRPr lang="ru-RU" sz="2400" b="1" dirty="0">
              <a:solidFill>
                <a:srgbClr val="68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2436" y="1214495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80000"/>
                </a:solidFill>
              </a:rPr>
              <a:t>Иррациональное уравнение</a:t>
            </a:r>
            <a:endParaRPr lang="ru-RU" sz="2400" b="1" dirty="0">
              <a:solidFill>
                <a:srgbClr val="68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348" y="771550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Решить уравнение</a:t>
            </a:r>
            <a:endParaRPr lang="ru-RU" sz="2800" b="1" dirty="0"/>
          </a:p>
        </p:txBody>
      </p:sp>
      <p:graphicFrame>
        <p:nvGraphicFramePr>
          <p:cNvPr id="788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671317"/>
              </p:ext>
            </p:extLst>
          </p:nvPr>
        </p:nvGraphicFramePr>
        <p:xfrm>
          <a:off x="5143504" y="782862"/>
          <a:ext cx="2354263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" name="Формула" r:id="rId12" imgW="1079500" imgH="228600" progId="Equation.3">
                  <p:embed/>
                </p:oleObj>
              </mc:Choice>
              <mc:Fallback>
                <p:oleObj name="Формула" r:id="rId12" imgW="1079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782862"/>
                        <a:ext cx="2354263" cy="375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364088" y="3291830"/>
            <a:ext cx="400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80000"/>
                </a:solidFill>
              </a:rPr>
              <a:t>Базовое иррациональное уравнение</a:t>
            </a:r>
            <a:endParaRPr lang="ru-RU" sz="2400" b="1" dirty="0">
              <a:solidFill>
                <a:srgbClr val="680000"/>
              </a:solidFill>
            </a:endParaRPr>
          </a:p>
        </p:txBody>
      </p:sp>
      <p:graphicFrame>
        <p:nvGraphicFramePr>
          <p:cNvPr id="839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849372"/>
              </p:ext>
            </p:extLst>
          </p:nvPr>
        </p:nvGraphicFramePr>
        <p:xfrm>
          <a:off x="5143504" y="2931790"/>
          <a:ext cx="1443037" cy="354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Формула" r:id="rId14" imgW="685800" imgH="228600" progId="Equation.3">
                  <p:embed/>
                </p:oleObj>
              </mc:Choice>
              <mc:Fallback>
                <p:oleObj name="Формула" r:id="rId14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2931790"/>
                        <a:ext cx="1443037" cy="3548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>
            <a:off x="561908" y="1214495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71472" y="1675817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1472" y="2139702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00034" y="2931790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00034" y="3795886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012" y="378533"/>
            <a:ext cx="8686800" cy="59768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Методологический подход </a:t>
            </a: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691698" y="3159768"/>
            <a:ext cx="4912749" cy="70812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u="sng" dirty="0" smtClean="0"/>
              <a:t>Методологические линии:  </a:t>
            </a:r>
            <a:r>
              <a:rPr lang="ru-RU" sz="4200" b="1" dirty="0" smtClean="0">
                <a:solidFill>
                  <a:srgbClr val="C00000"/>
                </a:solidFill>
              </a:rPr>
              <a:t>???</a:t>
            </a:r>
          </a:p>
        </p:txBody>
      </p:sp>
      <p:pic>
        <p:nvPicPr>
          <p:cNvPr id="20" name="Объект 3" descr="https://www.ukazka.ru/img/g/uk40653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1922"/>
            <a:ext cx="2088231" cy="2783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Текст 2"/>
          <p:cNvSpPr txBox="1">
            <a:spLocks/>
          </p:cNvSpPr>
          <p:nvPr/>
        </p:nvSpPr>
        <p:spPr>
          <a:xfrm>
            <a:off x="3691699" y="999183"/>
            <a:ext cx="2786972" cy="40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3600" b="1" u="sng" dirty="0" smtClean="0"/>
              <a:t>Тезаурус</a:t>
            </a:r>
            <a:r>
              <a:rPr lang="ru-RU" sz="3600" b="1" dirty="0" smtClean="0"/>
              <a:t> </a:t>
            </a:r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>
            <a:off x="3691699" y="1406883"/>
            <a:ext cx="4230953" cy="2028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b="1" u="sng" dirty="0" smtClean="0"/>
              <a:t>Сквозные методы решения.</a:t>
            </a:r>
          </a:p>
          <a:p>
            <a:r>
              <a:rPr lang="ru-RU" sz="2600" dirty="0" smtClean="0"/>
              <a:t>Произведение равно нулю,</a:t>
            </a:r>
          </a:p>
          <a:p>
            <a:r>
              <a:rPr lang="ru-RU" sz="2600" dirty="0" smtClean="0"/>
              <a:t>Дробь равна нулю,</a:t>
            </a:r>
          </a:p>
          <a:p>
            <a:r>
              <a:rPr lang="ru-RU" sz="2600" dirty="0" smtClean="0"/>
              <a:t>Пропорция, </a:t>
            </a:r>
          </a:p>
          <a:p>
            <a:r>
              <a:rPr lang="ru-RU" sz="2600" dirty="0" smtClean="0"/>
              <a:t>…..</a:t>
            </a:r>
            <a:endParaRPr lang="ru-RU" b="1" u="sng" dirty="0" smtClean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85303" y="1125948"/>
            <a:ext cx="46537" cy="28620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6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есеннее дерево - рисунок для детей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2" y="555526"/>
            <a:ext cx="5099310" cy="42061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639797" y="4157667"/>
            <a:ext cx="1944216" cy="646331"/>
          </a:xfrm>
          <a:prstGeom prst="rect">
            <a:avLst/>
          </a:prstGeom>
          <a:solidFill>
            <a:srgbClr val="FEE5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Вычислительные навыки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 rot="16426325">
            <a:off x="560107" y="2491325"/>
            <a:ext cx="3945040" cy="646331"/>
          </a:xfrm>
          <a:prstGeom prst="rect">
            <a:avLst/>
          </a:prstGeom>
          <a:solidFill>
            <a:srgbClr val="D3FCCC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Линии</a:t>
            </a:r>
            <a:r>
              <a:rPr lang="ru-RU" dirty="0" smtClean="0"/>
              <a:t>: равенства, порядка действий, взаимно-обратных действий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09964" y="2994506"/>
            <a:ext cx="825932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школа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54780" y="1551577"/>
            <a:ext cx="1967270" cy="369332"/>
          </a:xfrm>
          <a:prstGeom prst="rect">
            <a:avLst/>
          </a:prstGeom>
          <a:solidFill>
            <a:srgbClr val="FDFDA5"/>
          </a:solidFill>
        </p:spPr>
        <p:txBody>
          <a:bodyPr wrap="none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сновная школа: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64595" y="483518"/>
            <a:ext cx="1733231" cy="369332"/>
          </a:xfrm>
          <a:prstGeom prst="rect">
            <a:avLst/>
          </a:prstGeom>
          <a:solidFill>
            <a:srgbClr val="B4F2FA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Старшая школа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922498"/>
            <a:ext cx="1261884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Начальная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96285" y="2376005"/>
            <a:ext cx="485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90547"/>
                </a:solidFill>
              </a:rPr>
              <a:t>Дерево математических знаний </a:t>
            </a:r>
            <a:endParaRPr lang="ru-RU" sz="2400" b="1" dirty="0">
              <a:solidFill>
                <a:srgbClr val="D9054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873" y="1683945"/>
            <a:ext cx="4315664" cy="2523768"/>
          </a:xfrm>
          <a:prstGeom prst="rect">
            <a:avLst/>
          </a:prstGeom>
          <a:solidFill>
            <a:srgbClr val="FEE5D2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Методологические линии</a:t>
            </a:r>
          </a:p>
          <a:p>
            <a:endParaRPr lang="ru-RU" dirty="0" smtClean="0"/>
          </a:p>
          <a:p>
            <a:r>
              <a:rPr lang="ru-RU" sz="2400" dirty="0" smtClean="0"/>
              <a:t>1. Линия равенства.</a:t>
            </a:r>
          </a:p>
          <a:p>
            <a:endParaRPr lang="ru-RU" sz="800" dirty="0" smtClean="0"/>
          </a:p>
          <a:p>
            <a:r>
              <a:rPr lang="ru-RU" sz="2400" dirty="0" smtClean="0"/>
              <a:t>2. Линия порядка действий.</a:t>
            </a:r>
          </a:p>
          <a:p>
            <a:endParaRPr lang="ru-RU" sz="800" dirty="0" smtClean="0"/>
          </a:p>
          <a:p>
            <a:r>
              <a:rPr lang="ru-RU" sz="2400" dirty="0" smtClean="0"/>
              <a:t>3. Линия взаимно-обратных действий.</a:t>
            </a:r>
            <a:endParaRPr lang="ru-RU" sz="2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932039" y="555526"/>
            <a:ext cx="4211959" cy="817490"/>
          </a:xfrm>
          <a:prstGeom prst="rect">
            <a:avLst/>
          </a:prstGeom>
          <a:solidFill>
            <a:srgbClr val="FEE5D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Ствол – ? </a:t>
            </a:r>
          </a:p>
        </p:txBody>
      </p:sp>
    </p:spTree>
    <p:extLst>
      <p:ext uri="{BB962C8B-B14F-4D97-AF65-F5344CB8AC3E}">
        <p14:creationId xmlns:p14="http://schemas.microsoft.com/office/powerpoint/2010/main" val="18059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0" y="-13216"/>
            <a:ext cx="638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-13216"/>
            <a:ext cx="638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640155" y="754257"/>
            <a:ext cx="7567668" cy="1800397"/>
            <a:chOff x="2369" y="11508"/>
            <a:chExt cx="7548" cy="1804"/>
          </a:xfrm>
        </p:grpSpPr>
        <p:sp>
          <p:nvSpPr>
            <p:cNvPr id="134148" name="Text Box 4"/>
            <p:cNvSpPr txBox="1">
              <a:spLocks noChangeArrowheads="1"/>
            </p:cNvSpPr>
            <p:nvPr/>
          </p:nvSpPr>
          <p:spPr bwMode="auto">
            <a:xfrm>
              <a:off x="4447" y="11508"/>
              <a:ext cx="3001" cy="908"/>
            </a:xfrm>
            <a:prstGeom prst="rect">
              <a:avLst/>
            </a:prstGeom>
            <a:solidFill>
              <a:srgbClr val="F8FBD5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cs typeface="Segoe UI" panose="020B0502040204020203" pitchFamily="34" charset="0"/>
                </a:rPr>
                <a:t>Математические равенства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2369" y="12504"/>
              <a:ext cx="1614" cy="443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rPr>
                <a:t>Функции</a:t>
              </a:r>
            </a:p>
          </p:txBody>
        </p:sp>
        <p:sp>
          <p:nvSpPr>
            <p:cNvPr id="134150" name="Text Box 6"/>
            <p:cNvSpPr txBox="1">
              <a:spLocks noChangeArrowheads="1"/>
            </p:cNvSpPr>
            <p:nvPr/>
          </p:nvSpPr>
          <p:spPr bwMode="auto">
            <a:xfrm>
              <a:off x="4342" y="12813"/>
              <a:ext cx="1698" cy="499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rPr>
                <a:t>Формулы</a:t>
              </a:r>
            </a:p>
          </p:txBody>
        </p:sp>
        <p:sp>
          <p:nvSpPr>
            <p:cNvPr id="134151" name="Text Box 7"/>
            <p:cNvSpPr txBox="1">
              <a:spLocks noChangeArrowheads="1"/>
            </p:cNvSpPr>
            <p:nvPr/>
          </p:nvSpPr>
          <p:spPr bwMode="auto">
            <a:xfrm>
              <a:off x="6314" y="12828"/>
              <a:ext cx="1701" cy="484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rPr>
                <a:t>Уравнения</a:t>
              </a:r>
            </a:p>
          </p:txBody>
        </p:sp>
        <p:sp>
          <p:nvSpPr>
            <p:cNvPr id="134152" name="Text Box 8"/>
            <p:cNvSpPr txBox="1">
              <a:spLocks noChangeArrowheads="1"/>
            </p:cNvSpPr>
            <p:nvPr/>
          </p:nvSpPr>
          <p:spPr bwMode="auto">
            <a:xfrm>
              <a:off x="8302" y="12302"/>
              <a:ext cx="1615" cy="443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Тождества</a:t>
              </a:r>
            </a:p>
          </p:txBody>
        </p:sp>
        <p:cxnSp>
          <p:nvCxnSpPr>
            <p:cNvPr id="134153" name="AutoShape 9"/>
            <p:cNvCxnSpPr>
              <a:cxnSpLocks noChangeShapeType="1"/>
            </p:cNvCxnSpPr>
            <p:nvPr/>
          </p:nvCxnSpPr>
          <p:spPr bwMode="auto">
            <a:xfrm>
              <a:off x="7448" y="12230"/>
              <a:ext cx="854" cy="72"/>
            </a:xfrm>
            <a:prstGeom prst="straightConnector1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4154" name="AutoShape 10"/>
            <p:cNvCxnSpPr>
              <a:cxnSpLocks noChangeShapeType="1"/>
            </p:cNvCxnSpPr>
            <p:nvPr/>
          </p:nvCxnSpPr>
          <p:spPr bwMode="auto">
            <a:xfrm>
              <a:off x="6434" y="12416"/>
              <a:ext cx="465" cy="387"/>
            </a:xfrm>
            <a:prstGeom prst="straightConnector1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4155" name="AutoShape 11"/>
            <p:cNvCxnSpPr>
              <a:cxnSpLocks noChangeShapeType="1"/>
            </p:cNvCxnSpPr>
            <p:nvPr/>
          </p:nvCxnSpPr>
          <p:spPr bwMode="auto">
            <a:xfrm flipH="1">
              <a:off x="5553" y="12416"/>
              <a:ext cx="132" cy="387"/>
            </a:xfrm>
            <a:prstGeom prst="straightConnector1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4156" name="AutoShape 12"/>
            <p:cNvCxnSpPr>
              <a:cxnSpLocks noChangeShapeType="1"/>
            </p:cNvCxnSpPr>
            <p:nvPr/>
          </p:nvCxnSpPr>
          <p:spPr bwMode="auto">
            <a:xfrm flipH="1">
              <a:off x="3983" y="12416"/>
              <a:ext cx="656" cy="309"/>
            </a:xfrm>
            <a:prstGeom prst="straightConnector1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16" name="TextBox 15"/>
          <p:cNvSpPr txBox="1"/>
          <p:nvPr/>
        </p:nvSpPr>
        <p:spPr>
          <a:xfrm>
            <a:off x="196050" y="2931790"/>
            <a:ext cx="8365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>
              <a:buFont typeface="Arial" pitchFamily="34" charset="0"/>
              <a:buChar char="•"/>
            </a:pPr>
            <a:r>
              <a:rPr lang="ru-RU" sz="2000" dirty="0" smtClean="0"/>
              <a:t>Способствует пониманию смысла каждого равенства. </a:t>
            </a:r>
          </a:p>
          <a:p>
            <a:pPr indent="365125">
              <a:buFont typeface="Arial" pitchFamily="34" charset="0"/>
              <a:buChar char="•"/>
            </a:pPr>
            <a:r>
              <a:rPr lang="ru-RU" sz="2000" dirty="0" smtClean="0"/>
              <a:t>Формирует  навыки проверки и самоконтроля. </a:t>
            </a:r>
          </a:p>
          <a:p>
            <a:pPr indent="365125">
              <a:buFont typeface="Arial" pitchFamily="34" charset="0"/>
              <a:buChar char="•"/>
            </a:pPr>
            <a:r>
              <a:rPr lang="ru-RU" sz="2000" dirty="0" smtClean="0"/>
              <a:t>Ведёт к усвоению теории  равносильности уравнений и неравенств</a:t>
            </a:r>
          </a:p>
        </p:txBody>
      </p:sp>
    </p:spTree>
    <p:extLst>
      <p:ext uri="{BB962C8B-B14F-4D97-AF65-F5344CB8AC3E}">
        <p14:creationId xmlns:p14="http://schemas.microsoft.com/office/powerpoint/2010/main" val="2396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964780" y="2241132"/>
            <a:ext cx="3297548" cy="884576"/>
          </a:xfrm>
          <a:prstGeom prst="roundRect">
            <a:avLst/>
          </a:prstGeom>
          <a:solidFill>
            <a:srgbClr val="FEDFCE">
              <a:alpha val="9568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774624" y="2316819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 Порядок действий</a:t>
            </a:r>
          </a:p>
          <a:p>
            <a:pPr algn="ctr"/>
            <a:r>
              <a:rPr lang="ru-RU" sz="2400" b="1" dirty="0" smtClean="0"/>
              <a:t> и последняя операция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2518172"/>
            <a:ext cx="2143140" cy="75009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4102" y="3598332"/>
            <a:ext cx="2286016" cy="96441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15140" y="1550123"/>
            <a:ext cx="1857372" cy="67764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0" y="2518172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Правильность вычислений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31763" y="1519878"/>
            <a:ext cx="2071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Сокращение </a:t>
            </a:r>
          </a:p>
          <a:p>
            <a:pPr algn="ctr"/>
            <a:r>
              <a:rPr lang="ru-RU" sz="2000" b="1" dirty="0" smtClean="0"/>
              <a:t>дробей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8115" y="3592070"/>
            <a:ext cx="221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Выражение величины</a:t>
            </a:r>
          </a:p>
          <a:p>
            <a:pPr algn="ctr"/>
            <a:r>
              <a:rPr lang="ru-RU" sz="2000" b="1" dirty="0" smtClean="0"/>
              <a:t> из формулы</a:t>
            </a:r>
            <a:endParaRPr lang="ru-RU" sz="20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11150" y="2506861"/>
            <a:ext cx="2071702" cy="6965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810342" y="2443562"/>
            <a:ext cx="171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Решение уравнений</a:t>
            </a:r>
            <a:endParaRPr lang="ru-RU" sz="2000" b="1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6262328" y="2158508"/>
            <a:ext cx="452812" cy="1652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995936" y="3147816"/>
            <a:ext cx="144016" cy="3600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6" idx="1"/>
          </p:cNvCxnSpPr>
          <p:nvPr/>
        </p:nvCxnSpPr>
        <p:spPr>
          <a:xfrm flipH="1">
            <a:off x="2428860" y="2683420"/>
            <a:ext cx="535920" cy="1539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333953" y="3010545"/>
            <a:ext cx="662787" cy="5877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2964780" y="3536164"/>
            <a:ext cx="2399308" cy="6674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2746911" y="3495713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Преобразование </a:t>
            </a:r>
          </a:p>
          <a:p>
            <a:pPr algn="ctr"/>
            <a:r>
              <a:rPr lang="ru-RU" sz="2000" b="1" dirty="0" smtClean="0"/>
              <a:t>графика функции</a:t>
            </a:r>
            <a:endParaRPr lang="ru-RU" sz="2000" b="1" dirty="0"/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6262328" y="2957918"/>
            <a:ext cx="47667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357174" y="411510"/>
            <a:ext cx="8715404" cy="4905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680000"/>
                </a:solidFill>
              </a:rPr>
              <a:t>Порядок действий и последняя операция</a:t>
            </a:r>
            <a:endParaRPr lang="ru-RU" sz="3600" b="1" dirty="0">
              <a:solidFill>
                <a:srgbClr val="68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887" y="1040803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buFont typeface="Arial" pitchFamily="34" charset="0"/>
              <a:buChar char="•"/>
            </a:pPr>
            <a:r>
              <a:rPr lang="ru-RU" sz="2400" b="1" dirty="0" smtClean="0"/>
              <a:t>Алгоритмы решения задач.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ru-RU" sz="2400" b="1" dirty="0" smtClean="0"/>
              <a:t>Профилактика ошибок.</a:t>
            </a:r>
          </a:p>
          <a:p>
            <a:pPr marL="274638" indent="-274638">
              <a:buFont typeface="Arial" pitchFamily="34" charset="0"/>
              <a:buChar char="•"/>
            </a:pPr>
            <a:r>
              <a:rPr lang="ru-RU" sz="2400" b="1" dirty="0" smtClean="0"/>
              <a:t>Анализ работы и самоконтроль.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64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8892241"/>
              </p:ext>
            </p:extLst>
          </p:nvPr>
        </p:nvGraphicFramePr>
        <p:xfrm>
          <a:off x="323528" y="583072"/>
          <a:ext cx="8643998" cy="2852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107"/>
                <a:gridCol w="6868891"/>
              </a:tblGrid>
              <a:tr h="207268">
                <a:tc>
                  <a:txBody>
                    <a:bodyPr/>
                    <a:lstStyle/>
                    <a:p>
                      <a:endParaRPr lang="ru-RU" sz="1800" u="sng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800" u="sng" dirty="0" smtClean="0">
                          <a:solidFill>
                            <a:schemeClr val="tx1"/>
                          </a:solidFill>
                        </a:rPr>
                        <a:t>Классы</a:t>
                      </a:r>
                      <a:endParaRPr lang="ru-RU" sz="1800" u="sng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u="none" dirty="0" smtClean="0">
                          <a:solidFill>
                            <a:schemeClr val="tx1"/>
                          </a:solidFill>
                        </a:rPr>
                        <a:t>Взаимно-обратные действия</a:t>
                      </a:r>
                      <a:endParaRPr lang="ru-RU" sz="3200" u="none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noFill/>
                  </a:tcPr>
                </a:tc>
              </a:tr>
              <a:tr h="315442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Нач</a:t>
                      </a:r>
                      <a:r>
                        <a:rPr lang="ru-RU" sz="1800" dirty="0" smtClean="0"/>
                        <a:t>. школа</a:t>
                      </a:r>
                      <a:endParaRPr lang="ru-RU" sz="1800" dirty="0"/>
                    </a:p>
                  </a:txBody>
                  <a:tcPr marT="34290" marB="34290"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Обратная операция, обратная задача</a:t>
                      </a:r>
                      <a:endParaRPr lang="ru-RU" sz="1800" dirty="0"/>
                    </a:p>
                  </a:txBody>
                  <a:tcPr marT="34290" marB="34290">
                    <a:solidFill>
                      <a:srgbClr val="E4F6DE"/>
                    </a:solidFill>
                  </a:tcPr>
                </a:tc>
              </a:tr>
              <a:tr h="820150"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r>
                        <a:rPr lang="ru-RU" sz="1800" dirty="0" smtClean="0"/>
                        <a:t>7 класс</a:t>
                      </a:r>
                      <a:endParaRPr lang="ru-RU" sz="1800" dirty="0"/>
                    </a:p>
                  </a:txBody>
                  <a:tcPr marT="34290" marB="34290"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Взаимно-обратные  действия (разложить многочлен на множители – представить выражение в виде многочлена)</a:t>
                      </a:r>
                      <a:endParaRPr lang="ru-RU" sz="1800" dirty="0"/>
                    </a:p>
                  </a:txBody>
                  <a:tcPr marT="34290" marB="34290">
                    <a:solidFill>
                      <a:srgbClr val="E4F6DE"/>
                    </a:solidFill>
                  </a:tcPr>
                </a:tc>
              </a:tr>
              <a:tr h="1072504"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r>
                        <a:rPr lang="ru-RU" sz="1800" smtClean="0"/>
                        <a:t>8-11 </a:t>
                      </a:r>
                      <a:r>
                        <a:rPr lang="ru-RU" sz="1800" dirty="0" smtClean="0"/>
                        <a:t>классы</a:t>
                      </a:r>
                      <a:endParaRPr lang="ru-RU" sz="1800" dirty="0"/>
                    </a:p>
                  </a:txBody>
                  <a:tcPr marT="34290" marB="34290"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Взаимно-обратные операции ( возведение в степень – извлечение корня)</a:t>
                      </a:r>
                      <a:r>
                        <a:rPr lang="ru-RU" sz="2000" baseline="0" dirty="0" smtClean="0"/>
                        <a:t>, обратные задачи, обратные теоремы (свойства и признаки), обратная функция</a:t>
                      </a:r>
                      <a:endParaRPr lang="ru-RU" sz="2000" dirty="0"/>
                    </a:p>
                  </a:txBody>
                  <a:tcPr marT="34290" marB="34290">
                    <a:solidFill>
                      <a:srgbClr val="E4F6DE"/>
                    </a:solidFill>
                  </a:tcPr>
                </a:tc>
              </a:tr>
            </a:tbl>
          </a:graphicData>
        </a:graphic>
      </p:graphicFrame>
      <p:sp>
        <p:nvSpPr>
          <p:cNvPr id="6" name="Содержимое 3"/>
          <p:cNvSpPr txBox="1">
            <a:spLocks/>
          </p:cNvSpPr>
          <p:nvPr/>
        </p:nvSpPr>
        <p:spPr>
          <a:xfrm>
            <a:off x="79787" y="3536543"/>
            <a:ext cx="8679702" cy="1339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b="1" noProof="0" dirty="0" smtClean="0"/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рогнозирование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новых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знаний.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b="1" noProof="0" dirty="0" smtClean="0"/>
              <a:t>Усвое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ние сложных понятий: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корня </a:t>
            </a:r>
            <a:r>
              <a:rPr kumimoji="0" 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</a:t>
            </a: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-й степени,</a:t>
            </a:r>
            <a:r>
              <a:rPr kumimoji="0" lang="ru-RU" sz="20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логарифма, обратных тригонометрических </a:t>
            </a:r>
            <a:r>
              <a:rPr lang="ru-RU" sz="2000" i="1" dirty="0" smtClean="0"/>
              <a:t>функций.</a:t>
            </a:r>
            <a:endParaRPr kumimoji="0" lang="ru-RU" sz="20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79512" y="1419622"/>
            <a:ext cx="8501122" cy="535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66906" y="2202305"/>
            <a:ext cx="8501122" cy="535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66906" y="3363838"/>
            <a:ext cx="850112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117944" y="1131590"/>
            <a:ext cx="17860" cy="21414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4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15025"/>
            <a:ext cx="8579296" cy="78814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Систематизация и обобщение, 7-9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4" name="Рисунок 3" descr="Наталья Хлевнюк - Алгебра. 7 класс. Книжечка для развития математических способностей обложка книг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653">
            <a:off x="156732" y="1026095"/>
            <a:ext cx="1120129" cy="160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аталья Хлевнюк - Алгебра. 8 класс. Книжечка для развития математических способностей обложка книг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414">
            <a:off x="1075012" y="1303088"/>
            <a:ext cx="1142597" cy="175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Наталья Хлевнюк - Алгебра-9. Книжечка для развития математических способностей обложка книг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3" y="2404386"/>
            <a:ext cx="1034085" cy="15157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843808" y="1042232"/>
            <a:ext cx="6131024" cy="2928303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dirty="0" smtClean="0"/>
              <a:t>Теория:</a:t>
            </a:r>
            <a:r>
              <a:rPr lang="ru-RU" sz="2800" dirty="0" smtClean="0"/>
              <a:t> определения, формулы, свойства с указанием  по их применению.</a:t>
            </a:r>
          </a:p>
          <a:p>
            <a:r>
              <a:rPr lang="ru-RU" sz="2800" dirty="0" smtClean="0"/>
              <a:t> </a:t>
            </a:r>
            <a:r>
              <a:rPr lang="ru-RU" sz="2800" b="1" dirty="0" smtClean="0"/>
              <a:t>Тематические задания</a:t>
            </a:r>
            <a:r>
              <a:rPr lang="ru-RU" sz="2800" dirty="0" smtClean="0"/>
              <a:t>.</a:t>
            </a:r>
          </a:p>
          <a:p>
            <a:r>
              <a:rPr lang="ru-RU" sz="2800" b="1" dirty="0" smtClean="0"/>
              <a:t>Образцы </a:t>
            </a:r>
            <a:r>
              <a:rPr lang="ru-RU" sz="2800" dirty="0" smtClean="0"/>
              <a:t>выполнения</a:t>
            </a:r>
            <a:r>
              <a:rPr lang="ru-RU" sz="2800" b="1" dirty="0" smtClean="0"/>
              <a:t> </a:t>
            </a:r>
            <a:r>
              <a:rPr lang="ru-RU" sz="2800" dirty="0" smtClean="0"/>
              <a:t>заданий.</a:t>
            </a:r>
          </a:p>
          <a:p>
            <a:r>
              <a:rPr lang="ru-RU" sz="2800" dirty="0" smtClean="0"/>
              <a:t>Математические</a:t>
            </a:r>
            <a:r>
              <a:rPr lang="ru-RU" sz="2800" b="1" dirty="0" smtClean="0"/>
              <a:t> ловушки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Методические</a:t>
            </a:r>
            <a:r>
              <a:rPr lang="ru-RU" sz="2800" b="1" dirty="0" smtClean="0"/>
              <a:t> рекомендации.</a:t>
            </a:r>
          </a:p>
          <a:p>
            <a:r>
              <a:rPr lang="ru-RU" sz="2800" dirty="0" smtClean="0"/>
              <a:t>Ответы.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8433" y="4201367"/>
            <a:ext cx="5649711" cy="461665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бращены ученикам, адресованы всем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430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Теоретические факты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5187" t="17113" r="20962" b="4170"/>
          <a:stretch/>
        </p:blipFill>
        <p:spPr bwMode="auto">
          <a:xfrm>
            <a:off x="4860032" y="1285445"/>
            <a:ext cx="4032448" cy="3521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0749" t="37647" r="26524" b="25466"/>
          <a:stretch/>
        </p:blipFill>
        <p:spPr bwMode="auto">
          <a:xfrm>
            <a:off x="179512" y="1531700"/>
            <a:ext cx="4248472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13159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Теория: заполняет ученик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885335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Теория: проверяет ученик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462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Математические ловушки</a:t>
            </a:r>
            <a:endParaRPr lang="ru-RU" sz="3600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4973" t="18254" r="19893" b="7973"/>
          <a:stretch/>
        </p:blipFill>
        <p:spPr bwMode="auto">
          <a:xfrm>
            <a:off x="0" y="1131590"/>
            <a:ext cx="4860032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1275606"/>
            <a:ext cx="4248472" cy="2308324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Формулы сокращённого умножения.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Знаки выражений.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Разложение на множители.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Сокращение дробей.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09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3549" y="1703586"/>
            <a:ext cx="3672408" cy="2308324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Обозначены: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Темы заданий.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Акцент на связь теории с практикой.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Самостоятельный мониторинг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5261" y="483518"/>
            <a:ext cx="4320480" cy="956003"/>
          </a:xfrm>
          <a:solidFill>
            <a:srgbClr val="FEE5D2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Организация</a:t>
            </a:r>
            <a:br>
              <a:rPr lang="ru-RU" sz="3600" b="1" dirty="0" smtClean="0"/>
            </a:br>
            <a:r>
              <a:rPr lang="ru-RU" sz="3600" b="1" dirty="0" smtClean="0"/>
              <a:t> учебного материала</a:t>
            </a:r>
            <a:endParaRPr lang="ru-RU" sz="36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40714" t="25000" r="25753" b="5608"/>
          <a:stretch/>
        </p:blipFill>
        <p:spPr bwMode="auto">
          <a:xfrm>
            <a:off x="-36511" y="598880"/>
            <a:ext cx="4680520" cy="4133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8169" t="14762" r="22935" b="23482"/>
          <a:stretch/>
        </p:blipFill>
        <p:spPr bwMode="auto">
          <a:xfrm>
            <a:off x="19974" y="483518"/>
            <a:ext cx="4624034" cy="4248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75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435280" cy="85725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Авторская система обучения математике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37878"/>
            <a:ext cx="8229600" cy="1227583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/>
              <a:t>19.04 – составляющие системы.</a:t>
            </a:r>
          </a:p>
          <a:p>
            <a:r>
              <a:rPr lang="ru-RU" sz="2600" u="sng" dirty="0" smtClean="0"/>
              <a:t>21.04 – применение на практике.</a:t>
            </a:r>
          </a:p>
          <a:p>
            <a:pPr marL="0" indent="0">
              <a:buNone/>
            </a:pP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7504" y="1995686"/>
            <a:ext cx="8280920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Формирование вычислительных навыков.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Методологический подход в обучении.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Обобщение и систематизация знаний в основной школе.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Использование конспектов в старшей школе.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873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С</a:t>
            </a:r>
            <a:r>
              <a:rPr lang="ru-RU" sz="3600" b="1" dirty="0" smtClean="0"/>
              <a:t>одержание Книжечки-7</a:t>
            </a:r>
            <a:endParaRPr lang="ru-RU" sz="3600" b="1" dirty="0"/>
          </a:p>
        </p:txBody>
      </p:sp>
      <p:pic>
        <p:nvPicPr>
          <p:cNvPr id="4" name="Объект 3" descr="Наталья Хлевнюк - Алгебра. 7 класс. Книжечка для развития математических способностей обложка книги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598"/>
            <a:ext cx="1735124" cy="2530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23728" y="1059582"/>
            <a:ext cx="68042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Степени: свойства, знак степени.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Формулы сокращённого умножения.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Вычисления с рациональными числами, степенями, дробными выражениями.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Рациональные вычисления с применением законов.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Пропорции, пропорциональное деление.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Проценты.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Единицы измерения.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Уравнения.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4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Тематические задания, 7</a:t>
            </a:r>
            <a:endParaRPr lang="ru-RU" sz="3600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</a:extLst>
          </a:blip>
          <a:srcRect l="36004" t="70016" r="43311" b="8278"/>
          <a:stretch/>
        </p:blipFill>
        <p:spPr bwMode="auto">
          <a:xfrm>
            <a:off x="179512" y="1059582"/>
            <a:ext cx="3906982" cy="251924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35644" t="68955" r="31133" b="11902"/>
          <a:stretch/>
        </p:blipFill>
        <p:spPr bwMode="auto">
          <a:xfrm>
            <a:off x="2987824" y="1923678"/>
            <a:ext cx="5904656" cy="2160240"/>
          </a:xfrm>
          <a:prstGeom prst="rect">
            <a:avLst/>
          </a:prstGeom>
          <a:solidFill>
            <a:srgbClr val="FEE5D2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02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6369" t="47535" r="43108" b="30409"/>
          <a:stretch/>
        </p:blipFill>
        <p:spPr bwMode="auto">
          <a:xfrm>
            <a:off x="251520" y="1779662"/>
            <a:ext cx="3574474" cy="237626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rcRect l="36376" t="45124" r="26802" b="31631"/>
          <a:stretch/>
        </p:blipFill>
        <p:spPr bwMode="auto">
          <a:xfrm>
            <a:off x="3347865" y="1131591"/>
            <a:ext cx="5618006" cy="223224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Тематические задания, 7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928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rcRect l="36559" t="45443" r="43186" b="30029"/>
          <a:stretch/>
        </p:blipFill>
        <p:spPr bwMode="auto">
          <a:xfrm>
            <a:off x="251520" y="915566"/>
            <a:ext cx="3360716" cy="2160240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36363" t="45610" r="37433" b="32169"/>
          <a:stretch/>
        </p:blipFill>
        <p:spPr bwMode="auto">
          <a:xfrm>
            <a:off x="827584" y="2643758"/>
            <a:ext cx="4104455" cy="2136171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Тематические задания, 7</a:t>
            </a:r>
            <a:endParaRPr lang="ru-RU" sz="36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6"/>
          <a:srcRect l="36196" t="70490" r="21925" b="4550"/>
          <a:stretch/>
        </p:blipFill>
        <p:spPr bwMode="auto">
          <a:xfrm>
            <a:off x="3779912" y="1138687"/>
            <a:ext cx="5716279" cy="2310644"/>
          </a:xfrm>
          <a:prstGeom prst="rect">
            <a:avLst/>
          </a:prstGeom>
          <a:ln w="22225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0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аталья Хлевнюк - Алгебра. 8 класс. Книжечка для развития математических способностей обложка книг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1741"/>
            <a:ext cx="1424141" cy="19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С</a:t>
            </a:r>
            <a:r>
              <a:rPr lang="ru-RU" sz="3600" b="1" dirty="0" smtClean="0"/>
              <a:t>одержание Книжечки-8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1059582"/>
            <a:ext cx="70202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Дробные рациональные выражения, ОДЗ.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Степень с целым показателем.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Иррациональные числа.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Квадратный корень: определение, свойства, 3 базовые задачи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Квадратные уравнения и уравнения, приводимые к квадратным.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Линейные неравенства.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Функции и графики.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Прикладные задачи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7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Образец оформления задания</a:t>
            </a:r>
            <a:endParaRPr lang="ru-RU" sz="3600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5187" t="21105" r="20000" b="6452"/>
          <a:stretch/>
        </p:blipFill>
        <p:spPr bwMode="auto">
          <a:xfrm>
            <a:off x="0" y="1287982"/>
            <a:ext cx="4499992" cy="351601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5080" t="20345" r="20107" b="26796"/>
          <a:stretch/>
        </p:blipFill>
        <p:spPr bwMode="auto">
          <a:xfrm>
            <a:off x="4932040" y="1099449"/>
            <a:ext cx="4067944" cy="309634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86861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Найти ОДЗ выражения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033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6404" t="70161" r="22939" b="15048"/>
          <a:stretch/>
        </p:blipFill>
        <p:spPr bwMode="auto">
          <a:xfrm>
            <a:off x="4427984" y="1059582"/>
            <a:ext cx="4536504" cy="10801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5721" t="61078" r="22191" b="4947"/>
          <a:stretch/>
        </p:blipFill>
        <p:spPr bwMode="auto">
          <a:xfrm>
            <a:off x="107504" y="915566"/>
            <a:ext cx="4104456" cy="20882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Задания на тему «Функции и графики», 8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2501000"/>
            <a:ext cx="3433076" cy="1200329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Обнаружение новых связей, овладение общими подходами</a:t>
            </a:r>
            <a:endParaRPr lang="ru-RU" sz="2400" b="1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4"/>
          <a:srcRect l="36960" t="46930" r="22662" b="17873"/>
          <a:stretch/>
        </p:blipFill>
        <p:spPr bwMode="auto">
          <a:xfrm>
            <a:off x="170531" y="2501001"/>
            <a:ext cx="4545486" cy="23029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09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6438" t="43162" r="21676" b="25178"/>
          <a:stretch/>
        </p:blipFill>
        <p:spPr bwMode="auto">
          <a:xfrm>
            <a:off x="4067944" y="947509"/>
            <a:ext cx="4752528" cy="26642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Тематические задания, 8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8301" y="1331063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Интеграция </a:t>
            </a:r>
          </a:p>
          <a:p>
            <a:pPr algn="ctr"/>
            <a:r>
              <a:rPr lang="ru-RU" sz="2400" b="1" dirty="0" smtClean="0"/>
              <a:t>с геометрией, физикой</a:t>
            </a:r>
            <a:endParaRPr lang="ru-RU" sz="2400" b="1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6471" t="69781" r="27058" b="10255"/>
          <a:stretch/>
        </p:blipFill>
        <p:spPr bwMode="auto">
          <a:xfrm>
            <a:off x="168301" y="2783713"/>
            <a:ext cx="4104456" cy="165618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21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С</a:t>
            </a:r>
            <a:r>
              <a:rPr lang="ru-RU" sz="3600" b="1" dirty="0" smtClean="0"/>
              <a:t>одержание Книжечки-9</a:t>
            </a:r>
            <a:endParaRPr lang="ru-RU" sz="3600" b="1" dirty="0"/>
          </a:p>
        </p:txBody>
      </p:sp>
      <p:pic>
        <p:nvPicPr>
          <p:cNvPr id="6" name="Рисунок 5" descr="Наталья Хлевнюк - Алгебра-9. Книжечка для развития математических способностей обложка книг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2" y="1275606"/>
            <a:ext cx="1707952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15320" y="1026634"/>
            <a:ext cx="70202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Дробные рациональные, иррациональные, степенные  выражения, ОДЗ.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Уравнения высших степеней, с модулем, параметром.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Неравенства: целые и дробно-рациональные.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Системы и совокупности.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Функции и графики. Преобразование графика.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Числовые последовательности.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Прикладные задачи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3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Текст 5"/>
          <p:cNvSpPr>
            <a:spLocks noGrp="1"/>
          </p:cNvSpPr>
          <p:nvPr>
            <p:ph type="body" sz="half" idx="1"/>
          </p:nvPr>
        </p:nvSpPr>
        <p:spPr>
          <a:xfrm>
            <a:off x="266640" y="993123"/>
            <a:ext cx="5520676" cy="251819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800" b="1" dirty="0" smtClean="0"/>
              <a:t>Методы:</a:t>
            </a:r>
          </a:p>
          <a:p>
            <a:pPr>
              <a:buFont typeface="Arial" charset="0"/>
              <a:buChar char="•"/>
            </a:pPr>
            <a:r>
              <a:rPr lang="ru-RU" sz="2800" b="1" dirty="0"/>
              <a:t>п</a:t>
            </a:r>
            <a:r>
              <a:rPr lang="ru-RU" sz="2800" b="1" dirty="0" smtClean="0"/>
              <a:t>ропорция,</a:t>
            </a:r>
          </a:p>
          <a:p>
            <a:pPr>
              <a:buFont typeface="Arial" charset="0"/>
              <a:buChar char="•"/>
            </a:pPr>
            <a:r>
              <a:rPr lang="ru-RU" sz="2800" b="1" dirty="0" smtClean="0"/>
              <a:t>произведение множителей равно нулю,</a:t>
            </a:r>
          </a:p>
          <a:p>
            <a:pPr>
              <a:buFont typeface="Arial" charset="0"/>
              <a:buChar char="•"/>
            </a:pPr>
            <a:r>
              <a:rPr lang="ru-RU" sz="2800" b="1" dirty="0" smtClean="0"/>
              <a:t> дробь равна нулю,</a:t>
            </a:r>
          </a:p>
          <a:p>
            <a:pPr>
              <a:buFont typeface="Arial" charset="0"/>
              <a:buChar char="•"/>
            </a:pPr>
            <a:r>
              <a:rPr lang="ru-RU" sz="2800" b="1" dirty="0" smtClean="0"/>
              <a:t> введение новой переменной,</a:t>
            </a:r>
          </a:p>
          <a:p>
            <a:pPr>
              <a:buFont typeface="Arial" charset="0"/>
              <a:buChar char="•"/>
            </a:pPr>
            <a:r>
              <a:rPr lang="ru-RU" sz="2800" b="1" dirty="0" smtClean="0"/>
              <a:t> метод интервалов,</a:t>
            </a:r>
          </a:p>
          <a:p>
            <a:pPr>
              <a:buFont typeface="Arial" charset="0"/>
              <a:buChar char="•"/>
            </a:pPr>
            <a:r>
              <a:rPr lang="ru-RU" sz="2800" b="1" dirty="0" smtClean="0"/>
              <a:t> однородность многочлена.</a:t>
            </a:r>
          </a:p>
          <a:p>
            <a:endParaRPr lang="ru-RU" sz="2800" dirty="0" smtClean="0"/>
          </a:p>
          <a:p>
            <a:pPr>
              <a:buFontTx/>
              <a:buNone/>
            </a:pPr>
            <a:endParaRPr lang="ru-RU" sz="2800" dirty="0" smtClean="0"/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66640" y="323166"/>
            <a:ext cx="8769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Сквозные методы решения в Книжечке -9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6096000" y="4229100"/>
            <a:ext cx="251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988" y="3582769"/>
            <a:ext cx="5449116" cy="1200329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позволяют работать с  выражениями, уравнениями, неравенствами </a:t>
            </a:r>
          </a:p>
          <a:p>
            <a:pPr algn="ctr"/>
            <a:r>
              <a:rPr lang="ru-RU" sz="2400" b="1" dirty="0" smtClean="0"/>
              <a:t>и функциями разных типов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20655" y="1428349"/>
            <a:ext cx="2880320" cy="1200329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Книжечке-9 описаны четыре сквозных метода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889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771550"/>
            <a:ext cx="3898776" cy="85725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Листья – задания.</a:t>
            </a:r>
            <a:br>
              <a:rPr lang="ru-RU" sz="2800" b="1" dirty="0" smtClean="0"/>
            </a:br>
            <a:r>
              <a:rPr lang="ru-RU" sz="2800" b="1" dirty="0" smtClean="0"/>
              <a:t>Ветви – темы.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8" name="Объект 3" descr="Весеннее дерево - рисунок для детей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5526"/>
            <a:ext cx="4644007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 rot="16200000">
            <a:off x="-2196285" y="2376005"/>
            <a:ext cx="485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90547"/>
                </a:solidFill>
              </a:rPr>
              <a:t>Дерево математических знаний </a:t>
            </a:r>
            <a:endParaRPr lang="ru-RU" sz="2400" b="1" dirty="0">
              <a:solidFill>
                <a:srgbClr val="D9054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93428" y="1986394"/>
            <a:ext cx="1967270" cy="369332"/>
          </a:xfrm>
          <a:prstGeom prst="rect">
            <a:avLst/>
          </a:prstGeom>
          <a:solidFill>
            <a:srgbClr val="FDFDA5"/>
          </a:solidFill>
        </p:spPr>
        <p:txBody>
          <a:bodyPr wrap="none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сновная школа: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699542"/>
            <a:ext cx="1733231" cy="369332"/>
          </a:xfrm>
          <a:prstGeom prst="rect">
            <a:avLst/>
          </a:prstGeom>
          <a:solidFill>
            <a:srgbClr val="B4F2FA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Старшая школа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2994506"/>
            <a:ext cx="1956048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Начальная школа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1989947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Ствол - ?</a:t>
            </a:r>
          </a:p>
          <a:p>
            <a:r>
              <a:rPr lang="ru-RU" sz="2800" b="1" dirty="0" smtClean="0"/>
              <a:t>Корни - 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028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Систематизация и обобщение</a:t>
            </a:r>
            <a:endParaRPr lang="ru-RU" sz="3600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79512" y="1059582"/>
            <a:ext cx="8784976" cy="26642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 smtClean="0"/>
              <a:t>Основа формирования математического мышления:</a:t>
            </a:r>
          </a:p>
          <a:p>
            <a:r>
              <a:rPr lang="ru-RU" sz="2800" dirty="0" smtClean="0"/>
              <a:t>Выделение существенных признаков объекта;</a:t>
            </a:r>
          </a:p>
          <a:p>
            <a:r>
              <a:rPr lang="ru-RU" sz="2800" dirty="0" smtClean="0"/>
              <a:t>Соотнесение конкретного объекта с образцом (каноном);</a:t>
            </a:r>
          </a:p>
          <a:p>
            <a:r>
              <a:rPr lang="ru-RU" sz="2800" dirty="0" smtClean="0"/>
              <a:t>Обнаружение новых связей между объектами;</a:t>
            </a:r>
          </a:p>
          <a:p>
            <a:r>
              <a:rPr lang="ru-RU" sz="2800" dirty="0" smtClean="0"/>
              <a:t>Овладение общими приёмами решения.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3795886"/>
            <a:ext cx="6048672" cy="830997"/>
          </a:xfrm>
          <a:prstGeom prst="rect">
            <a:avLst/>
          </a:prstGeom>
          <a:solidFill>
            <a:srgbClr val="FDFDA5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Математическое мышление – способность видеть шаблоны в окружающем мире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061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382" y="212215"/>
            <a:ext cx="8229600" cy="853604"/>
          </a:xfrm>
        </p:spPr>
        <p:txBody>
          <a:bodyPr>
            <a:normAutofit/>
          </a:bodyPr>
          <a:lstStyle/>
          <a:p>
            <a:r>
              <a:rPr lang="ru-RU" sz="3600" b="1" dirty="0"/>
              <a:t>О</a:t>
            </a:r>
            <a:r>
              <a:rPr lang="ru-RU" sz="3600" b="1" dirty="0" smtClean="0"/>
              <a:t>бучение в старшей школе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341" y="2145050"/>
            <a:ext cx="8507288" cy="267094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Фундамент: вычисления и преобразования</a:t>
            </a:r>
          </a:p>
          <a:p>
            <a:r>
              <a:rPr lang="ru-RU" dirty="0" smtClean="0"/>
              <a:t>Теория в рамках темы: понятия и определения, теоретические положения, общий (канонический) вид; базовые задачи и их решения.</a:t>
            </a:r>
          </a:p>
          <a:p>
            <a:r>
              <a:rPr lang="ru-RU" dirty="0" smtClean="0"/>
              <a:t>Способы и подходы к решению: выстраивание алгоритмов и исполнение.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062260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Научить </a:t>
            </a:r>
            <a:r>
              <a:rPr lang="ru-RU" sz="2800" b="1" dirty="0" smtClean="0"/>
              <a:t>ученика решать задачи</a:t>
            </a:r>
          </a:p>
          <a:p>
            <a:pPr algn="ctr"/>
            <a:r>
              <a:rPr lang="ru-RU" sz="2800" b="1" dirty="0" smtClean="0"/>
              <a:t> на основе методологического </a:t>
            </a:r>
            <a:r>
              <a:rPr lang="ru-RU" sz="2800" b="1" dirty="0" err="1" smtClean="0"/>
              <a:t>пдхода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1357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 rot="20100981">
            <a:off x="444780" y="2175354"/>
            <a:ext cx="2111406" cy="1411489"/>
          </a:xfrm>
          <a:prstGeom prst="ellipse">
            <a:avLst/>
          </a:prstGeom>
          <a:solidFill>
            <a:srgbClr val="FFFE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812" y="381505"/>
            <a:ext cx="8229600" cy="67258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«Дорожная карта» решения задачи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1812" y="1054089"/>
            <a:ext cx="2139948" cy="830997"/>
          </a:xfrm>
          <a:prstGeom prst="rect">
            <a:avLst/>
          </a:prstGeom>
          <a:solidFill>
            <a:srgbClr val="FEE5D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Формулировка </a:t>
            </a:r>
          </a:p>
          <a:p>
            <a:pPr algn="ctr"/>
            <a:r>
              <a:rPr lang="ru-RU" sz="2400" dirty="0" smtClean="0"/>
              <a:t>задачи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27910" y="1100255"/>
            <a:ext cx="4950189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Идентификация: тема, раздел, тип, вид.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91899" y="1685149"/>
            <a:ext cx="5514804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Теория: определение, теоремы, формулы, базовая задача (канонический вид и решение)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596122"/>
            <a:ext cx="465743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Перебор возможных подходов  и выбор  способа решения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0083" y="3413362"/>
            <a:ext cx="457034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Составление плана (алгоритма)</a:t>
            </a:r>
          </a:p>
          <a:p>
            <a:pPr algn="ctr"/>
            <a:r>
              <a:rPr lang="ru-RU" sz="2000" b="1" dirty="0" smtClean="0"/>
              <a:t> и его реализация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5905" y="3909618"/>
            <a:ext cx="2499988" cy="461665"/>
          </a:xfrm>
          <a:prstGeom prst="rect">
            <a:avLst/>
          </a:prstGeom>
          <a:solidFill>
            <a:srgbClr val="FEE5D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Результат,  ответ.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 rot="19715556">
            <a:off x="552338" y="2472311"/>
            <a:ext cx="18962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Ученик знает</a:t>
            </a:r>
          </a:p>
          <a:p>
            <a:r>
              <a:rPr lang="ru-RU" sz="2400" dirty="0" smtClean="0"/>
              <a:t> и понимает</a:t>
            </a:r>
            <a:endParaRPr lang="ru-RU" sz="2400" dirty="0"/>
          </a:p>
        </p:txBody>
      </p:sp>
      <p:cxnSp>
        <p:nvCxnSpPr>
          <p:cNvPr id="12" name="Прямая со стрелкой 11"/>
          <p:cNvCxnSpPr>
            <a:stCxn id="4" idx="3"/>
          </p:cNvCxnSpPr>
          <p:nvPr/>
        </p:nvCxnSpPr>
        <p:spPr>
          <a:xfrm flipV="1">
            <a:off x="2411760" y="1377254"/>
            <a:ext cx="880941" cy="9233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stCxn id="5" idx="3"/>
            <a:endCxn id="6" idx="3"/>
          </p:cNvCxnSpPr>
          <p:nvPr/>
        </p:nvCxnSpPr>
        <p:spPr>
          <a:xfrm>
            <a:off x="8278099" y="1300310"/>
            <a:ext cx="128604" cy="738782"/>
          </a:xfrm>
          <a:prstGeom prst="bentConnector3">
            <a:avLst>
              <a:gd name="adj1" fmla="val 277755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endCxn id="7" idx="3"/>
          </p:cNvCxnSpPr>
          <p:nvPr/>
        </p:nvCxnSpPr>
        <p:spPr>
          <a:xfrm rot="16200000" flipH="1">
            <a:off x="8101017" y="2613735"/>
            <a:ext cx="594558" cy="78102"/>
          </a:xfrm>
          <a:prstGeom prst="bentConnector4">
            <a:avLst>
              <a:gd name="adj1" fmla="val 20235"/>
              <a:gd name="adj2" fmla="val 392694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>
            <a:off x="8481373" y="3057395"/>
            <a:ext cx="78101" cy="723394"/>
          </a:xfrm>
          <a:prstGeom prst="bentConnector3">
            <a:avLst>
              <a:gd name="adj1" fmla="val 39269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9" idx="3"/>
          </p:cNvCxnSpPr>
          <p:nvPr/>
        </p:nvCxnSpPr>
        <p:spPr>
          <a:xfrm flipH="1">
            <a:off x="2775893" y="3792933"/>
            <a:ext cx="1104035" cy="3475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802" y="356116"/>
            <a:ext cx="8229600" cy="48220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Исполнение алгоритма 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5491" y="1347614"/>
            <a:ext cx="4786346" cy="3696917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ru-RU" sz="2000" dirty="0" smtClean="0"/>
              <a:t>1. </a:t>
            </a:r>
            <a:r>
              <a:rPr lang="ru-RU" sz="2000" dirty="0"/>
              <a:t>И</a:t>
            </a:r>
            <a:r>
              <a:rPr lang="ru-RU" sz="2000" dirty="0" smtClean="0"/>
              <a:t>дентифицировать тип.</a:t>
            </a:r>
          </a:p>
          <a:p>
            <a:pPr marL="609600" indent="-609600">
              <a:buNone/>
            </a:pPr>
            <a:r>
              <a:rPr lang="ru-RU" sz="2000" dirty="0" smtClean="0"/>
              <a:t>2. Найти идею решения.</a:t>
            </a:r>
          </a:p>
          <a:p>
            <a:pPr marL="609600" indent="-609600">
              <a:buNone/>
            </a:pPr>
            <a:r>
              <a:rPr lang="ru-RU" sz="2000" dirty="0" smtClean="0"/>
              <a:t>3. Проверить на применение сквозного метода, </a:t>
            </a:r>
          </a:p>
          <a:p>
            <a:pPr marL="92075" indent="-92075">
              <a:buNone/>
            </a:pPr>
            <a:r>
              <a:rPr lang="ru-RU" sz="2000" dirty="0" smtClean="0"/>
              <a:t>4. Довести решение до базовой задачи.</a:t>
            </a:r>
          </a:p>
          <a:p>
            <a:pPr marL="92075" indent="-92075">
              <a:buNone/>
            </a:pPr>
            <a:r>
              <a:rPr lang="ru-RU" sz="2000" dirty="0" smtClean="0"/>
              <a:t>5. Решить базовую задачу,</a:t>
            </a:r>
          </a:p>
          <a:p>
            <a:pPr marL="609600" indent="-609600">
              <a:buNone/>
            </a:pPr>
            <a:r>
              <a:rPr lang="ru-RU" sz="2000" dirty="0" smtClean="0"/>
              <a:t>записать ответ.</a:t>
            </a:r>
            <a:endParaRPr lang="ru-RU" sz="2000" dirty="0"/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88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496881"/>
              </p:ext>
            </p:extLst>
          </p:nvPr>
        </p:nvGraphicFramePr>
        <p:xfrm>
          <a:off x="5092209" y="1723008"/>
          <a:ext cx="2336567" cy="391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Формула" r:id="rId4" imgW="1066800" imgH="241300" progId="Equation.3">
                  <p:embed/>
                </p:oleObj>
              </mc:Choice>
              <mc:Fallback>
                <p:oleObj name="Формула" r:id="rId4" imgW="1066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209" y="1723008"/>
                        <a:ext cx="2336567" cy="3911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513451"/>
              </p:ext>
            </p:extLst>
          </p:nvPr>
        </p:nvGraphicFramePr>
        <p:xfrm>
          <a:off x="5126439" y="2406132"/>
          <a:ext cx="3217486" cy="41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Формула" r:id="rId6" imgW="1587500" imgH="241300" progId="Equation.3">
                  <p:embed/>
                </p:oleObj>
              </mc:Choice>
              <mc:Fallback>
                <p:oleObj name="Формула" r:id="rId6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439" y="2406132"/>
                        <a:ext cx="3217486" cy="4115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155891"/>
              </p:ext>
            </p:extLst>
          </p:nvPr>
        </p:nvGraphicFramePr>
        <p:xfrm>
          <a:off x="3131840" y="3219283"/>
          <a:ext cx="2300754" cy="814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Формула" r:id="rId8" imgW="952200" imgH="457200" progId="Equation.3">
                  <p:embed/>
                </p:oleObj>
              </mc:Choice>
              <mc:Fallback>
                <p:oleObj name="Формула" r:id="rId8" imgW="95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3219283"/>
                        <a:ext cx="2300754" cy="8144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036214"/>
              </p:ext>
            </p:extLst>
          </p:nvPr>
        </p:nvGraphicFramePr>
        <p:xfrm>
          <a:off x="594442" y="4011910"/>
          <a:ext cx="2122729" cy="321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Формула" r:id="rId10" imgW="990170" imgH="203112" progId="Equation.3">
                  <p:embed/>
                </p:oleObj>
              </mc:Choice>
              <mc:Fallback>
                <p:oleObj name="Формула" r:id="rId10" imgW="99017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442" y="4011910"/>
                        <a:ext cx="2122729" cy="3214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0" y="3101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60776" y="2114174"/>
            <a:ext cx="41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680000"/>
                </a:solidFill>
              </a:rPr>
              <a:t>Произведение равно нулю</a:t>
            </a:r>
            <a:endParaRPr lang="ru-RU" sz="2000" b="1" i="1" dirty="0">
              <a:solidFill>
                <a:srgbClr val="68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26439" y="1294770"/>
            <a:ext cx="407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80000"/>
                </a:solidFill>
              </a:rPr>
              <a:t>Иррациональное уравнение</a:t>
            </a:r>
            <a:endParaRPr lang="ru-RU" sz="2000" b="1" i="1" dirty="0">
              <a:solidFill>
                <a:srgbClr val="68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9270" y="895460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Решить уравнение</a:t>
            </a:r>
            <a:endParaRPr lang="ru-RU" sz="2400" b="1" dirty="0"/>
          </a:p>
        </p:txBody>
      </p:sp>
      <p:graphicFrame>
        <p:nvGraphicFramePr>
          <p:cNvPr id="788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434140"/>
              </p:ext>
            </p:extLst>
          </p:nvPr>
        </p:nvGraphicFramePr>
        <p:xfrm>
          <a:off x="5260776" y="943773"/>
          <a:ext cx="2354263" cy="37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Формула" r:id="rId12" imgW="1079500" imgH="228600" progId="Equation.3">
                  <p:embed/>
                </p:oleObj>
              </mc:Choice>
              <mc:Fallback>
                <p:oleObj name="Формула" r:id="rId12" imgW="1079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0776" y="943773"/>
                        <a:ext cx="2354263" cy="375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013757" y="2865879"/>
            <a:ext cx="318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80000"/>
                </a:solidFill>
              </a:rPr>
              <a:t>Базовое иррациональное уравнение</a:t>
            </a:r>
            <a:endParaRPr lang="ru-RU" sz="2000" b="1" i="1" dirty="0">
              <a:solidFill>
                <a:srgbClr val="680000"/>
              </a:solidFill>
            </a:endParaRPr>
          </a:p>
        </p:txBody>
      </p:sp>
      <p:graphicFrame>
        <p:nvGraphicFramePr>
          <p:cNvPr id="839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365422"/>
              </p:ext>
            </p:extLst>
          </p:nvPr>
        </p:nvGraphicFramePr>
        <p:xfrm>
          <a:off x="4660623" y="2865016"/>
          <a:ext cx="1443037" cy="354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Формула" r:id="rId14" imgW="685800" imgH="228600" progId="Equation.3">
                  <p:embed/>
                </p:oleObj>
              </mc:Choice>
              <mc:Fallback>
                <p:oleObj name="Формула" r:id="rId14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623" y="2865016"/>
                        <a:ext cx="1443037" cy="3548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>
            <a:off x="500034" y="1318820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71472" y="1675817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00034" y="2114174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71472" y="2787774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2365" y="3219822"/>
            <a:ext cx="8072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83518"/>
            <a:ext cx="9036495" cy="85725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Систематизация и обобщение.</a:t>
            </a:r>
            <a:br>
              <a:rPr lang="ru-RU" sz="3600" b="1" dirty="0" smtClean="0"/>
            </a:br>
            <a:r>
              <a:rPr lang="ru-RU" sz="3600" b="1" dirty="0" smtClean="0"/>
              <a:t> Теория и практика 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825610"/>
            <a:ext cx="4212976" cy="1022590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Книга для ученика.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К</a:t>
            </a:r>
            <a:r>
              <a:rPr lang="ru-RU" sz="2400" dirty="0" smtClean="0"/>
              <a:t>ниги для учителя, 1-2 части.</a:t>
            </a:r>
          </a:p>
        </p:txBody>
      </p:sp>
      <p:pic>
        <p:nvPicPr>
          <p:cNvPr id="4" name="Рисунок 3" descr="https://img-gorod.ru/27/928/2792854_detai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9150"/>
            <a:ext cx="1627039" cy="223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Наталья Хлевнюк - Математика. 10-11 класс. Теоретические конспекты. Книга для учителя. Часть 2 обложка книг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99541"/>
            <a:ext cx="1614919" cy="21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Наталья Хлевнюк - Математика. 10-11 классы. Теоретические конспекты. Книга для ученика обложка книг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41315"/>
            <a:ext cx="1800200" cy="25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327834"/>
            <a:ext cx="8858280" cy="144662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Повышение мотива к обучению.</a:t>
            </a:r>
          </a:p>
          <a:p>
            <a:r>
              <a:rPr lang="ru-RU" sz="2400" dirty="0" smtClean="0"/>
              <a:t>Снятие математической тревожности.</a:t>
            </a:r>
          </a:p>
          <a:p>
            <a:r>
              <a:rPr lang="ru-RU" sz="2400" dirty="0" smtClean="0"/>
              <a:t>Реализация принципа «Учись </a:t>
            </a:r>
            <a:r>
              <a:rPr lang="ru-RU" sz="2400" smtClean="0"/>
              <a:t>учиться».</a:t>
            </a:r>
            <a:r>
              <a:rPr lang="ru-RU" sz="2800" smtClean="0"/>
              <a:t>.</a:t>
            </a:r>
            <a:endParaRPr lang="ru-RU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14282" y="2503977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Основной принцип: « Ученик знает, </a:t>
            </a:r>
          </a:p>
          <a:p>
            <a:pPr algn="ctr"/>
            <a:r>
              <a:rPr lang="ru-RU" sz="2400" b="1" dirty="0" smtClean="0"/>
              <a:t>куда и каким маршрутом он идёт на пути знаний»</a:t>
            </a:r>
            <a:endParaRPr lang="ru-RU" sz="2400" b="1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52256" y="356684"/>
            <a:ext cx="8501122" cy="696503"/>
          </a:xfrm>
        </p:spPr>
        <p:txBody>
          <a:bodyPr>
            <a:noAutofit/>
          </a:bodyPr>
          <a:lstStyle/>
          <a:p>
            <a:r>
              <a:rPr lang="ru-RU" sz="3600" b="1" dirty="0"/>
              <a:t>П</a:t>
            </a:r>
            <a:r>
              <a:rPr lang="ru-RU" sz="3600" b="1" dirty="0" smtClean="0"/>
              <a:t>сихологические проблемы усвоения</a:t>
            </a:r>
            <a:endParaRPr lang="ru-RU" sz="3600" b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09380" y="1059582"/>
            <a:ext cx="8643998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6000" b="1" noProof="0" dirty="0" smtClean="0"/>
              <a:t>С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ложности</a:t>
            </a:r>
            <a:r>
              <a:rPr kumimoji="0" lang="ru-RU" sz="6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осознания обучающимися: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границ предметного материала,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подходов к обработке математической информации,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методов получения </a:t>
            </a:r>
            <a:r>
              <a:rPr lang="ru-RU" sz="6000" dirty="0" smtClean="0"/>
              <a:t>новых знаний</a:t>
            </a:r>
            <a:endParaRPr kumimoji="0" lang="ru-RU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948" y="226214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Учебно-методические пособия</a:t>
            </a:r>
            <a:endParaRPr lang="ru-RU" sz="3600" b="1" dirty="0"/>
          </a:p>
        </p:txBody>
      </p:sp>
      <p:pic>
        <p:nvPicPr>
          <p:cNvPr id="4" name="Рисунок 3" descr="https://img-gorod.ru/27/928/2792854_detai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31789"/>
            <a:ext cx="151216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Наталья Хлевнюк - Математика. 10-11 класс. Теоретические конспекты. Книга для учителя. Часть 2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37797"/>
            <a:ext cx="1562816" cy="21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Наталья Хлевнюк - Математика. 10-11 классы. Теоретические конспекты. Книга для ученика обложка кни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79" y="1779306"/>
            <a:ext cx="1550850" cy="216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 descr="Наталья Хлевнюк - Преподавание математики в школе. Методологический подход обложка книги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3537"/>
            <a:ext cx="1653560" cy="231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034" y="2926712"/>
            <a:ext cx="1275685" cy="18772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Наталья Хлевнюк - Алгебра. 7 класс. Книжечка для развития математических способностей обложка книг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21516"/>
            <a:ext cx="1120129" cy="171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Наталья Хлевнюк - Алгебра. 8 класс. Книжечка для развития математических способностей обложка книг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65027"/>
            <a:ext cx="1142597" cy="171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Наталья Хлевнюк - Алгебра-9. Книжечка для развития математических способностей обложка книг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46" y="2218350"/>
            <a:ext cx="1224136" cy="16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Формирование вычислительных навыков на уроках математики. 10-11 классы.. Хлевнюк Н. Н., Иванова М. В. (обложка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903566"/>
            <a:ext cx="1368152" cy="19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63638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Спасибо за внимание и сотрудничество.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nat_nik_06@list.ru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ru-RU" sz="2400" dirty="0" err="1" smtClean="0"/>
              <a:t>Хлевнюк</a:t>
            </a:r>
            <a:r>
              <a:rPr lang="ru-RU" sz="2400" dirty="0" smtClean="0"/>
              <a:t> Наталья Николаевна</a:t>
            </a:r>
            <a:endParaRPr lang="en-US" sz="2400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91780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2C7A604-3553-EC46-9C9B-BC71A0966027}"/>
              </a:ext>
            </a:extLst>
          </p:cNvPr>
          <p:cNvGrpSpPr/>
          <p:nvPr/>
        </p:nvGrpSpPr>
        <p:grpSpPr>
          <a:xfrm>
            <a:off x="1241884" y="1290230"/>
            <a:ext cx="6660232" cy="1137504"/>
            <a:chOff x="936104" y="1290230"/>
            <a:chExt cx="6660232" cy="1137504"/>
          </a:xfrm>
        </p:grpSpPr>
        <p:pic>
          <p:nvPicPr>
            <p:cNvPr id="5" name="Изображение 4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290230"/>
              <a:ext cx="1872208" cy="417424"/>
            </a:xfrm>
            <a:prstGeom prst="rect">
              <a:avLst/>
            </a:prstGeom>
          </p:spPr>
        </p:pic>
        <p:pic>
          <p:nvPicPr>
            <p:cNvPr id="6" name="Изображение 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128" y="1290230"/>
              <a:ext cx="1872208" cy="417424"/>
            </a:xfrm>
            <a:prstGeom prst="rect">
              <a:avLst/>
            </a:prstGeom>
          </p:spPr>
        </p:pic>
        <p:pic>
          <p:nvPicPr>
            <p:cNvPr id="8" name="Изображение 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104" y="1290230"/>
              <a:ext cx="1872208" cy="417424"/>
            </a:xfrm>
            <a:prstGeom prst="rect">
              <a:avLst/>
            </a:prstGeom>
          </p:spPr>
        </p:pic>
        <p:pic>
          <p:nvPicPr>
            <p:cNvPr id="9" name="Изображение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760" y="2010310"/>
              <a:ext cx="1872208" cy="417424"/>
            </a:xfrm>
            <a:prstGeom prst="rect">
              <a:avLst/>
            </a:prstGeom>
          </p:spPr>
        </p:pic>
        <p:pic>
          <p:nvPicPr>
            <p:cNvPr id="10" name="Изображение 9">
              <a:hlinkClick r:id="rId10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88024" y="2010310"/>
              <a:ext cx="1872208" cy="417424"/>
            </a:xfrm>
            <a:prstGeom prst="rect">
              <a:avLst/>
            </a:prstGeom>
          </p:spPr>
        </p:pic>
      </p:grpSp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0726" y="3723877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6799" y="3723877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8946" y="3723877"/>
            <a:ext cx="504056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C67DF1-FE28-6C4C-96D1-2AD40D5AEC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2" y="3723877"/>
            <a:ext cx="504057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5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есеннее дерево - рисунок для детей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1" y="452160"/>
            <a:ext cx="4523245" cy="43518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1560" y="4403888"/>
            <a:ext cx="3378945" cy="400110"/>
          </a:xfrm>
          <a:prstGeom prst="rect">
            <a:avLst/>
          </a:prstGeom>
          <a:solidFill>
            <a:srgbClr val="FEE5D2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Вычислительные навыки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850490"/>
            <a:ext cx="825932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школа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1842378"/>
            <a:ext cx="1967270" cy="369332"/>
          </a:xfrm>
          <a:prstGeom prst="rect">
            <a:avLst/>
          </a:prstGeom>
          <a:solidFill>
            <a:srgbClr val="FDFDA5"/>
          </a:solidFill>
        </p:spPr>
        <p:txBody>
          <a:bodyPr wrap="none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сновная школа: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26601" y="690250"/>
            <a:ext cx="1733231" cy="369332"/>
          </a:xfrm>
          <a:prstGeom prst="rect">
            <a:avLst/>
          </a:prstGeom>
          <a:solidFill>
            <a:srgbClr val="B4F2FA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Старшая школа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2859782"/>
            <a:ext cx="1261884" cy="369332"/>
          </a:xfrm>
          <a:prstGeom prst="rect">
            <a:avLst/>
          </a:prstGeom>
          <a:solidFill>
            <a:srgbClr val="F8FBD5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Начальная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96285" y="2376005"/>
            <a:ext cx="485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90547"/>
                </a:solidFill>
              </a:rPr>
              <a:t>Дерево математических знаний </a:t>
            </a:r>
            <a:endParaRPr lang="ru-RU" sz="2400" b="1" dirty="0">
              <a:solidFill>
                <a:srgbClr val="D90547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702087"/>
            <a:ext cx="1458891" cy="21468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2" descr="Формирование вычислительных навыков на уроках математики. 10-11 классы.. Хлевнюк Н. Н., Иванова М. В. (обложка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82" y="1680726"/>
            <a:ext cx="1555264" cy="21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5016849" y="709624"/>
            <a:ext cx="38987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Корни - фундамент </a:t>
            </a:r>
            <a:r>
              <a:rPr lang="ru-RU" sz="2400" dirty="0" smtClean="0"/>
              <a:t>вычислительные навыки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18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11510"/>
            <a:ext cx="4283968" cy="85725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КУС – контрольный устный счёт 5-9 </a:t>
            </a:r>
            <a:r>
              <a:rPr lang="ru-RU" sz="3200" b="1" dirty="0" err="1" smtClean="0"/>
              <a:t>кл</a:t>
            </a:r>
            <a:r>
              <a:rPr lang="ru-RU" sz="3200" b="1" dirty="0" smtClean="0"/>
              <a:t>. </a:t>
            </a:r>
            <a:endParaRPr lang="ru-RU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63638"/>
            <a:ext cx="1694562" cy="236422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914634" y="1629759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Методика.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/>
              <a:t>КУСы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Мониторинг.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Тренажёры.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Ответы.  </a:t>
            </a:r>
            <a:endParaRPr lang="ru-RU" sz="24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39375" t="21190" r="24733" b="7619"/>
          <a:stretch/>
        </p:blipFill>
        <p:spPr bwMode="auto">
          <a:xfrm>
            <a:off x="0" y="483517"/>
            <a:ext cx="4499992" cy="4320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99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8229600" cy="70958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Устный счёт. Тренажёры 7-9</a:t>
            </a:r>
            <a:endParaRPr lang="ru-RU" sz="3600" b="1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9222" t="25842" r="23102" b="13640"/>
          <a:stretch/>
        </p:blipFill>
        <p:spPr bwMode="auto">
          <a:xfrm rot="5400000">
            <a:off x="-36513" y="1131589"/>
            <a:ext cx="3816425" cy="352839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8182" t="20344" r="22995" b="7023"/>
          <a:stretch/>
        </p:blipFill>
        <p:spPr bwMode="auto">
          <a:xfrm>
            <a:off x="4355976" y="987572"/>
            <a:ext cx="4032448" cy="38164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10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50252"/>
            <a:ext cx="6349995" cy="3750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/>
              <a:t>Устный счёт  10-11 </a:t>
            </a:r>
            <a:endParaRPr lang="ru-RU" sz="3600" b="1" dirty="0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01529" y="2715766"/>
            <a:ext cx="3938423" cy="2016224"/>
          </a:xfrm>
          <a:prstGeom prst="rect">
            <a:avLst/>
          </a:prstGeom>
          <a:solidFill>
            <a:srgbClr val="FEE5D2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z="2400" b="1" dirty="0" smtClean="0"/>
              <a:t>КУС в</a:t>
            </a:r>
            <a:r>
              <a:rPr lang="ru-RU" sz="2400" dirty="0" smtClean="0"/>
              <a:t>ключает  3 части: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вычисления на базе 7-9 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задания текущей темы;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вопросы теории;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 </a:t>
            </a:r>
            <a:r>
              <a:rPr lang="ru-RU" sz="2400" dirty="0" smtClean="0"/>
              <a:t> примеры.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Формирование вычислительных навыков на уроках математики. 10-11 классы.. Хлевнюк Н. Н., Иванова М. В. (обложка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38687"/>
            <a:ext cx="2143977" cy="2978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ый треугольник 2"/>
          <p:cNvSpPr/>
          <p:nvPr/>
        </p:nvSpPr>
        <p:spPr>
          <a:xfrm>
            <a:off x="107504" y="555526"/>
            <a:ext cx="5616624" cy="2088232"/>
          </a:xfrm>
          <a:prstGeom prst="rtTriangle">
            <a:avLst/>
          </a:prstGeom>
          <a:solidFill>
            <a:srgbClr val="FDFD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08260" y="411510"/>
            <a:ext cx="5544616" cy="189961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 smtClean="0"/>
          </a:p>
          <a:p>
            <a:r>
              <a:rPr lang="ru-RU" sz="2400" dirty="0" err="1" smtClean="0"/>
              <a:t>КУСы</a:t>
            </a:r>
            <a:endParaRPr lang="ru-RU" sz="2400" dirty="0" smtClean="0"/>
          </a:p>
          <a:p>
            <a:r>
              <a:rPr lang="ru-RU" sz="2400" dirty="0" smtClean="0"/>
              <a:t>Тренажеры.</a:t>
            </a:r>
          </a:p>
          <a:p>
            <a:r>
              <a:rPr lang="ru-RU" sz="2400" dirty="0" smtClean="0"/>
              <a:t>Справочные материалы.</a:t>
            </a:r>
          </a:p>
          <a:p>
            <a:r>
              <a:rPr lang="ru-RU" sz="2400" dirty="0" smtClean="0"/>
              <a:t>Методические рекомендации.</a:t>
            </a:r>
          </a:p>
          <a:p>
            <a:pPr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1588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66338"/>
            <a:ext cx="5277448" cy="85561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КУС – контрольный устный счёт  10-11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669057">
            <a:off x="-121580" y="1018429"/>
            <a:ext cx="1983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1-я часть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295960">
            <a:off x="7553523" y="1229579"/>
            <a:ext cx="160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2-я часть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33904" t="18062" r="18288" b="11776"/>
          <a:stretch/>
        </p:blipFill>
        <p:spPr bwMode="auto">
          <a:xfrm>
            <a:off x="1763687" y="530324"/>
            <a:ext cx="5317961" cy="416322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43527" t="18333" r="28483" b="39030"/>
          <a:stretch/>
        </p:blipFill>
        <p:spPr bwMode="auto">
          <a:xfrm>
            <a:off x="1763687" y="530324"/>
            <a:ext cx="5389639" cy="416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43392" t="22619" r="29152" b="34298"/>
          <a:stretch/>
        </p:blipFill>
        <p:spPr bwMode="auto">
          <a:xfrm>
            <a:off x="1763687" y="530324"/>
            <a:ext cx="5389639" cy="4236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43393" t="16428" r="28215" b="41998"/>
          <a:stretch/>
        </p:blipFill>
        <p:spPr bwMode="auto">
          <a:xfrm>
            <a:off x="1619671" y="530325"/>
            <a:ext cx="5544617" cy="4201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21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6156</TotalTime>
  <Words>1364</Words>
  <Application>Microsoft Office PowerPoint</Application>
  <PresentationFormat>Экран (16:9)</PresentationFormat>
  <Paragraphs>323</Paragraphs>
  <Slides>48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Формула</vt:lpstr>
      <vt:lpstr>Авторская система  обучения математике  в книгах Хлевнюк    </vt:lpstr>
      <vt:lpstr>Учебные пособия</vt:lpstr>
      <vt:lpstr>Авторская система обучения математике</vt:lpstr>
      <vt:lpstr>  Листья – задания. Ветви – темы.   </vt:lpstr>
      <vt:lpstr>Презентация PowerPoint</vt:lpstr>
      <vt:lpstr>КУС – контрольный устный счёт 5-9 кл. </vt:lpstr>
      <vt:lpstr>Устный счёт. Тренажёры 7-9</vt:lpstr>
      <vt:lpstr> Устный счёт  10-11 </vt:lpstr>
      <vt:lpstr>КУС – контрольный устный счёт  10-11 </vt:lpstr>
      <vt:lpstr>КУС – контрольный устный счёт  10-11 </vt:lpstr>
      <vt:lpstr>Устный счёт 10-11. Тематические тренажёры </vt:lpstr>
      <vt:lpstr>Устный счёт 10-11.  Вопросы сквозного повторения </vt:lpstr>
      <vt:lpstr>Устный  счёт</vt:lpstr>
      <vt:lpstr>Устный счёт</vt:lpstr>
      <vt:lpstr>Презентация PowerPoint</vt:lpstr>
      <vt:lpstr>Методологический подход </vt:lpstr>
      <vt:lpstr>Презентация PowerPoint</vt:lpstr>
      <vt:lpstr>Презентация PowerPoint</vt:lpstr>
      <vt:lpstr>Алгоритм решения задачи</vt:lpstr>
      <vt:lpstr>Исполнение алгоритма решения задачи </vt:lpstr>
      <vt:lpstr>Методологический подход </vt:lpstr>
      <vt:lpstr>Презентация PowerPoint</vt:lpstr>
      <vt:lpstr>Презентация PowerPoint</vt:lpstr>
      <vt:lpstr>Порядок действий и последняя операция</vt:lpstr>
      <vt:lpstr>Презентация PowerPoint</vt:lpstr>
      <vt:lpstr>Систематизация и обобщение, 7-9 кл.</vt:lpstr>
      <vt:lpstr>Теоретические факты</vt:lpstr>
      <vt:lpstr>Математические ловушки</vt:lpstr>
      <vt:lpstr>Организация  учебного материала</vt:lpstr>
      <vt:lpstr>Содержание Книжечки-7</vt:lpstr>
      <vt:lpstr>Тематические задания, 7</vt:lpstr>
      <vt:lpstr>Тематические задания, 7</vt:lpstr>
      <vt:lpstr>Тематические задания, 7</vt:lpstr>
      <vt:lpstr>Содержание Книжечки-8</vt:lpstr>
      <vt:lpstr>Образец оформления задания</vt:lpstr>
      <vt:lpstr>Задания на тему «Функции и графики», 8</vt:lpstr>
      <vt:lpstr>Тематические задания, 8</vt:lpstr>
      <vt:lpstr>Содержание Книжечки-9</vt:lpstr>
      <vt:lpstr>Презентация PowerPoint</vt:lpstr>
      <vt:lpstr>Систематизация и обобщение</vt:lpstr>
      <vt:lpstr>Обучение в старшей школе</vt:lpstr>
      <vt:lpstr>«Дорожная карта» решения задачи</vt:lpstr>
      <vt:lpstr>Исполнение алгоритма </vt:lpstr>
      <vt:lpstr>Систематизация и обобщение.  Теория и практика </vt:lpstr>
      <vt:lpstr>Психологические проблемы усвоения</vt:lpstr>
      <vt:lpstr>Учебно-методические пособия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393</cp:revision>
  <dcterms:created xsi:type="dcterms:W3CDTF">2019-11-08T08:59:02Z</dcterms:created>
  <dcterms:modified xsi:type="dcterms:W3CDTF">2022-04-19T08:53:46Z</dcterms:modified>
</cp:coreProperties>
</file>