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35"/>
    <p:restoredTop sz="95673"/>
  </p:normalViewPr>
  <p:slideViewPr>
    <p:cSldViewPr>
      <p:cViewPr>
        <p:scale>
          <a:sx n="120" d="100"/>
          <a:sy n="120" d="100"/>
        </p:scale>
        <p:origin x="-1374" y="-6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CEA71-5BBF-9A46-80D8-C60B0492DB04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C377C-2C1A-0846-9961-7505D6CDB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071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C2AF4B4-5806-784C-AA19-5B5158FA90F3}" type="slidenum">
              <a:rPr lang="ru-RU" altLang="ru-RU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4451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A432B-A8A9-6043-9AF2-C247E780ED6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113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5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44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848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401242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endParaRPr kumimoji="0" lang="en-US" sz="1350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35869" y="273845"/>
            <a:ext cx="8229600" cy="857250"/>
          </a:xfrm>
          <a:prstGeom prst="rect">
            <a:avLst/>
          </a:prstGeom>
          <a:effectLst/>
        </p:spPr>
        <p:txBody>
          <a:bodyPr/>
          <a:lstStyle>
            <a:lvl1pPr>
              <a:defRPr kumimoji="0" lang="ru-RU" sz="2700" kern="1200" cap="all" baseline="0" dirty="0" smtClean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1910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 userDrawn="1"/>
        </p:nvGrpSpPr>
        <p:grpSpPr>
          <a:xfrm>
            <a:off x="8763000" y="0"/>
            <a:ext cx="381000" cy="5143500"/>
            <a:chOff x="11684000" y="0"/>
            <a:chExt cx="508000" cy="6858000"/>
          </a:xfrm>
        </p:grpSpPr>
        <p:sp>
          <p:nvSpPr>
            <p:cNvPr id="14" name="Прямоугольник 13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16" name="Прямая соединительная линия 15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17" name="Прямая соединительная линия 16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18" name="Прямая соединительная линия 17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 flipH="1">
            <a:off x="-1" y="0"/>
            <a:ext cx="380700" cy="5143500"/>
            <a:chOff x="11684000" y="0"/>
            <a:chExt cx="508000" cy="6858000"/>
          </a:xfrm>
        </p:grpSpPr>
        <p:sp>
          <p:nvSpPr>
            <p:cNvPr id="22" name="Прямоугольник 21"/>
            <p:cNvSpPr/>
            <p:nvPr/>
          </p:nvSpPr>
          <p:spPr bwMode="auto">
            <a:xfrm>
              <a:off x="11785600" y="0"/>
              <a:ext cx="406400" cy="6858000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87000"/>
              </a:schemeClr>
            </a:solidFill>
            <a:ln w="381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latinLnBrk="0" hangingPunct="1"/>
              <a:endParaRPr kumimoji="0" lang="en-US" sz="1350"/>
            </a:p>
          </p:txBody>
        </p:sp>
        <p:sp>
          <p:nvSpPr>
            <p:cNvPr id="23" name="Прямая соединительная линия 22"/>
            <p:cNvSpPr>
              <a:spLocks noChangeShapeType="1"/>
            </p:cNvSpPr>
            <p:nvPr/>
          </p:nvSpPr>
          <p:spPr bwMode="auto">
            <a:xfrm>
              <a:off x="116840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rgbClr val="FF5050">
                  <a:alpha val="6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 dirty="0"/>
            </a:p>
          </p:txBody>
        </p:sp>
        <p:sp>
          <p:nvSpPr>
            <p:cNvPr id="24" name="Прямая соединительная линия 23"/>
            <p:cNvSpPr>
              <a:spLocks noChangeShapeType="1"/>
            </p:cNvSpPr>
            <p:nvPr/>
          </p:nvSpPr>
          <p:spPr bwMode="auto">
            <a:xfrm>
              <a:off x="11955848" y="0"/>
              <a:ext cx="0" cy="6858000"/>
            </a:xfrm>
            <a:prstGeom prst="line">
              <a:avLst/>
            </a:prstGeom>
            <a:noFill/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  <p:sp>
          <p:nvSpPr>
            <p:cNvPr id="25" name="Прямая соединительная линия 24"/>
            <p:cNvSpPr>
              <a:spLocks noChangeShapeType="1"/>
            </p:cNvSpPr>
            <p:nvPr/>
          </p:nvSpPr>
          <p:spPr bwMode="auto">
            <a:xfrm>
              <a:off x="11887200" y="0"/>
              <a:ext cx="0" cy="6858000"/>
            </a:xfrm>
            <a:prstGeom prst="lin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934017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218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593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95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519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183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6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986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011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731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599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832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761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081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33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027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0716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147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604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761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3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7C29-1F75-3749-9778-0E90C09842F8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4855464"/>
            <a:ext cx="758952" cy="185166"/>
          </a:xfrm>
        </p:spPr>
        <p:txBody>
          <a:bodyPr/>
          <a:lstStyle/>
          <a:p>
            <a:fld id="{08FCD51D-059B-2147-932A-9D4C6FF30A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598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2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3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62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73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3D4C2-34CD-465A-A8A2-174F961BA0E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27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D4C2-34CD-465A-A8A2-174F961BA0EE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1B22D-6BD5-445C-8E95-855BC366B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2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urok.1sept.ru/" TargetMode="External"/><Relationship Id="rId13" Type="http://schemas.openxmlformats.org/officeDocument/2006/relationships/image" Target="../media/image59.emf"/><Relationship Id="rId18" Type="http://schemas.openxmlformats.org/officeDocument/2006/relationships/hyperlink" Target="https://www.instagram.com/pervoes/" TargetMode="External"/><Relationship Id="rId3" Type="http://schemas.openxmlformats.org/officeDocument/2006/relationships/image" Target="../media/image54.emf"/><Relationship Id="rId21" Type="http://schemas.openxmlformats.org/officeDocument/2006/relationships/image" Target="../media/image63.emf"/><Relationship Id="rId7" Type="http://schemas.openxmlformats.org/officeDocument/2006/relationships/image" Target="../media/image56.emf"/><Relationship Id="rId12" Type="http://schemas.openxmlformats.org/officeDocument/2006/relationships/hyperlink" Target="https://ok.ru/digital.september" TargetMode="External"/><Relationship Id="rId17" Type="http://schemas.openxmlformats.org/officeDocument/2006/relationships/image" Target="../media/image61.emf"/><Relationship Id="rId2" Type="http://schemas.openxmlformats.org/officeDocument/2006/relationships/hyperlink" Target="https://edu.1sept.ru/" TargetMode="External"/><Relationship Id="rId16" Type="http://schemas.openxmlformats.org/officeDocument/2006/relationships/hyperlink" Target="https://vk.com/digital.september" TargetMode="External"/><Relationship Id="rId20" Type="http://schemas.openxmlformats.org/officeDocument/2006/relationships/hyperlink" Target="https://www.youtube.com/user/PervoeSentyabr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1sept.ru/" TargetMode="External"/><Relationship Id="rId11" Type="http://schemas.openxmlformats.org/officeDocument/2006/relationships/image" Target="../media/image58.emf"/><Relationship Id="rId5" Type="http://schemas.openxmlformats.org/officeDocument/2006/relationships/image" Target="../media/image55.emf"/><Relationship Id="rId15" Type="http://schemas.openxmlformats.org/officeDocument/2006/relationships/image" Target="../media/image60.emf"/><Relationship Id="rId10" Type="http://schemas.openxmlformats.org/officeDocument/2006/relationships/hyperlink" Target="https://ds.1sept.ru/" TargetMode="External"/><Relationship Id="rId19" Type="http://schemas.openxmlformats.org/officeDocument/2006/relationships/image" Target="../media/image62.emf"/><Relationship Id="rId4" Type="http://schemas.openxmlformats.org/officeDocument/2006/relationships/hyperlink" Target="https://video.1sept.ru/" TargetMode="External"/><Relationship Id="rId9" Type="http://schemas.openxmlformats.org/officeDocument/2006/relationships/image" Target="../media/image57.emf"/><Relationship Id="rId14" Type="http://schemas.openxmlformats.org/officeDocument/2006/relationships/hyperlink" Target="https://www.facebook.com/digital.september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42888" y="735806"/>
            <a:ext cx="8617744" cy="4214813"/>
          </a:xfrm>
          <a:prstGeom prst="rect">
            <a:avLst/>
          </a:prstGeom>
          <a:effectLst/>
        </p:spPr>
        <p:txBody>
          <a:bodyPr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ru-RU" sz="3000" b="1" cap="all" dirty="0">
                <a:solidFill>
                  <a:srgbClr val="489296"/>
                </a:solidFill>
                <a:latin typeface="+mj-lt"/>
                <a:ea typeface="+mj-ea"/>
                <a:cs typeface="+mj-cs"/>
              </a:rPr>
              <a:t>Роль Родного языка в изучении английского</a:t>
            </a:r>
            <a:r>
              <a:rPr lang="en-US" sz="3000" b="1" cap="all" dirty="0">
                <a:solidFill>
                  <a:srgbClr val="489296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000" b="1" cap="all" dirty="0">
                <a:solidFill>
                  <a:srgbClr val="489296"/>
                </a:solidFill>
                <a:latin typeface="+mj-lt"/>
                <a:ea typeface="+mj-ea"/>
                <a:cs typeface="+mj-cs"/>
              </a:rPr>
            </a:br>
            <a:r>
              <a:rPr lang="en-US" sz="1500" b="1" cap="all" dirty="0">
                <a:solidFill>
                  <a:srgbClr val="489296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1500" b="1" cap="all" dirty="0">
                <a:solidFill>
                  <a:srgbClr val="489296"/>
                </a:solidFill>
                <a:latin typeface="+mj-lt"/>
                <a:ea typeface="+mj-ea"/>
                <a:cs typeface="+mj-cs"/>
              </a:rPr>
            </a:br>
            <a:r>
              <a:rPr lang="ru-RU" sz="3000" i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Марианна Юрьевна Кауфман</a:t>
            </a:r>
            <a:br>
              <a:rPr lang="ru-RU" sz="3000" i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</a:br>
            <a:r>
              <a:rPr lang="ru-RU" sz="3000" i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автор курса «</a:t>
            </a:r>
            <a:r>
              <a:rPr lang="en-US" sz="3000" i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Happy English.ru</a:t>
            </a:r>
            <a:r>
              <a:rPr lang="ru-RU" sz="3000" i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»</a:t>
            </a:r>
            <a:r>
              <a:rPr lang="en-US" sz="3000" i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3000" i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</a:br>
            <a:r>
              <a:rPr lang="en-US" sz="3000" i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Master of Arts in Sociolinguistics</a:t>
            </a:r>
            <a:endParaRPr lang="ru-RU" sz="3000" i="1" cap="all" spc="75" dirty="0">
              <a:solidFill>
                <a:srgbClr val="7030A0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7453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2629798"/>
            <a:ext cx="8803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 err="1"/>
              <a:t>Стр</a:t>
            </a:r>
            <a:r>
              <a:rPr lang="ru-RU" sz="1350" dirty="0"/>
              <a:t> 26-28</a:t>
            </a:r>
          </a:p>
        </p:txBody>
      </p:sp>
      <p:pic>
        <p:nvPicPr>
          <p:cNvPr id="3074" name="Picture 2" descr="V:\pubs_new\happy_english.ru\Webinar\2019\1408\ABC_p26-282.jpg"/>
          <p:cNvPicPr>
            <a:picLocks noChangeAspect="1" noChangeArrowheads="1"/>
          </p:cNvPicPr>
          <p:nvPr/>
        </p:nvPicPr>
        <p:blipFill>
          <a:blip r:embed="rId2"/>
          <a:srcRect r="49994"/>
          <a:stretch>
            <a:fillRect/>
          </a:stretch>
        </p:blipFill>
        <p:spPr bwMode="auto">
          <a:xfrm>
            <a:off x="2339752" y="469900"/>
            <a:ext cx="3145755" cy="43269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 descr="Z:\коллаж\11.jpg"/>
          <p:cNvPicPr>
            <a:picLocks noChangeAspect="1" noChangeArrowheads="1"/>
          </p:cNvPicPr>
          <p:nvPr/>
        </p:nvPicPr>
        <p:blipFill>
          <a:blip r:embed="rId3" cstate="print"/>
          <a:srcRect l="51174"/>
          <a:stretch>
            <a:fillRect/>
          </a:stretch>
        </p:blipFill>
        <p:spPr bwMode="auto">
          <a:xfrm>
            <a:off x="683568" y="627534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15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:\pubs_new\happy_english.ru\Webinar\2020\300920\HEru21_28_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83518"/>
            <a:ext cx="6277034" cy="43159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83518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877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:\pubs_new\happy_english.ru\Webinar\2018\JPG_Чтение с зад.глуб. понимания\ABC_142-143.jpg"/>
          <p:cNvPicPr>
            <a:picLocks noChangeAspect="1" noChangeArrowheads="1"/>
          </p:cNvPicPr>
          <p:nvPr/>
        </p:nvPicPr>
        <p:blipFill>
          <a:blip r:embed="rId2"/>
          <a:srcRect r="51204"/>
          <a:stretch>
            <a:fillRect/>
          </a:stretch>
        </p:blipFill>
        <p:spPr bwMode="auto">
          <a:xfrm>
            <a:off x="2987824" y="483517"/>
            <a:ext cx="2988210" cy="42578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6" descr="Z:\коллаж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090" y="483518"/>
            <a:ext cx="958063" cy="1284961"/>
          </a:xfrm>
          <a:prstGeom prst="rect">
            <a:avLst/>
          </a:prstGeom>
          <a:noFill/>
          <a:ln>
            <a:noFill/>
          </a:ln>
          <a:effectLst>
            <a:outerShdw blurRad="63500" dist="152400" dir="3000000" sx="94000" sy="94000" algn="tl" rotWithShape="0">
              <a:srgbClr val="333333">
                <a:alpha val="4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85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:\pubs_new\Webinar\Kaufman\HEru21_30_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4731"/>
            <a:ext cx="6277450" cy="43168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517496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25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:\pubs_new\Webinar\Kaufman\HEru21_36_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67196"/>
            <a:ext cx="6309523" cy="43382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025" y="517496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41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:\pubs_new\Webinar\Kaufman\HEru21_76_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62" y="461029"/>
            <a:ext cx="6315401" cy="434296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Eru2S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517496"/>
            <a:ext cx="1287455" cy="1478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025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58348"/>
            <a:ext cx="8686800" cy="503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r">
              <a:defRPr/>
            </a:pPr>
            <a:r>
              <a:rPr lang="ru-RU" sz="2100" b="1" spc="75" dirty="0">
                <a:solidFill>
                  <a:srgbClr val="489296"/>
                </a:solidFill>
              </a:rPr>
              <a:t>Как  использовать  пособие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15000" y="1086356"/>
            <a:ext cx="671721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1000" indent="-351000">
              <a:spcBef>
                <a:spcPts val="900"/>
              </a:spcBef>
              <a:buClr>
                <a:srgbClr val="489296"/>
              </a:buClr>
              <a:buFont typeface="Wingdings" pitchFamily="2" charset="2"/>
              <a:buChar char="Ø"/>
            </a:pPr>
            <a:r>
              <a:rPr lang="ru-RU" altLang="ru-RU" sz="16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начале обучения последовательно параллельно </a:t>
            </a:r>
            <a:br>
              <a:rPr lang="ru-RU" altLang="ru-RU" sz="165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altLang="ru-RU" sz="16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  любым учебником  в течение15 минут урока.</a:t>
            </a:r>
          </a:p>
          <a:p>
            <a:pPr marL="351000" indent="-351000">
              <a:spcBef>
                <a:spcPts val="900"/>
              </a:spcBef>
              <a:buClr>
                <a:srgbClr val="489296"/>
              </a:buClr>
              <a:buFont typeface="Wingdings" pitchFamily="2" charset="2"/>
              <a:buChar char="Ø"/>
            </a:pPr>
            <a:r>
              <a:rPr lang="ru-RU" altLang="ru-RU" sz="16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процессе подготовки к обучению английскому языку </a:t>
            </a:r>
            <a:br>
              <a:rPr lang="ru-RU" altLang="ru-RU" sz="165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altLang="ru-RU" sz="16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1 классе.</a:t>
            </a:r>
          </a:p>
          <a:p>
            <a:pPr marL="351000" indent="-351000">
              <a:spcBef>
                <a:spcPts val="900"/>
              </a:spcBef>
              <a:buClr>
                <a:srgbClr val="489296"/>
              </a:buClr>
              <a:buFont typeface="Wingdings" pitchFamily="2" charset="2"/>
              <a:buChar char="Ø"/>
            </a:pPr>
            <a:r>
              <a:rPr lang="ru-RU" altLang="ru-RU" sz="16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3-4 классе выборочная работа в зависимости от индивидуальных потребностей ученика или класса.</a:t>
            </a:r>
          </a:p>
          <a:p>
            <a:pPr marL="351000" indent="-351000">
              <a:spcBef>
                <a:spcPts val="900"/>
              </a:spcBef>
              <a:buClr>
                <a:srgbClr val="489296"/>
              </a:buClr>
              <a:buFont typeface="Wingdings" pitchFamily="2" charset="2"/>
              <a:buChar char="Ø"/>
            </a:pPr>
            <a:r>
              <a:rPr lang="ru-RU" altLang="ru-RU" sz="16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самостоятельного использования дома с роди-</a:t>
            </a:r>
            <a:r>
              <a:rPr lang="ru-RU" altLang="ru-RU" sz="16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телями</a:t>
            </a:r>
            <a:endParaRPr lang="ru-RU" altLang="ru-RU" sz="165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51000" indent="-351000">
              <a:spcBef>
                <a:spcPts val="900"/>
              </a:spcBef>
              <a:buClr>
                <a:srgbClr val="489296"/>
              </a:buClr>
              <a:buFont typeface="Wingdings" pitchFamily="2" charset="2"/>
              <a:buChar char="Ø"/>
            </a:pPr>
            <a:r>
              <a:rPr lang="ru-RU" altLang="ru-RU" sz="16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занятий с репетитором</a:t>
            </a:r>
          </a:p>
          <a:p>
            <a:pPr marL="351000" indent="-351000">
              <a:spcBef>
                <a:spcPts val="900"/>
              </a:spcBef>
              <a:buClr>
                <a:srgbClr val="489296"/>
              </a:buClr>
              <a:buFont typeface="Wingdings" pitchFamily="2" charset="2"/>
              <a:buChar char="Ø"/>
            </a:pPr>
            <a:r>
              <a:rPr lang="ru-RU" altLang="ru-RU" sz="16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Кружки, внеурочная деятельность</a:t>
            </a:r>
            <a:endParaRPr lang="ru-RU" sz="16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543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6822" y="862077"/>
            <a:ext cx="7154562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9000"/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Основной единицей морфологического уровня является наименьшая структурная единица </a:t>
            </a:r>
            <a:r>
              <a:rPr lang="ru-RU" sz="1350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морфема</a:t>
            </a:r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, имеющая двусторонний характер.</a:t>
            </a:r>
            <a:endParaRPr lang="en-US" sz="135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indent="189000"/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</a:t>
            </a:r>
            <a:r>
              <a:rPr lang="ru-RU" sz="1350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Морфема -</a:t>
            </a:r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 это устойчивая последовательность фонем, составляющих ее материальную сторону, содержание морфемы, или ее семантика, обычно складывается из определенного набора минимальных смысловых элементов, называемых семами.</a:t>
            </a:r>
          </a:p>
          <a:p>
            <a:pPr indent="189000"/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Этот уровень рассматривает структуру слова, формы словоизменения, способы выражения грамматических значений, а также отнесение слов к определенной части речи. </a:t>
            </a:r>
            <a:endParaRPr lang="en-US" sz="135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indent="189000"/>
            <a:r>
              <a:rPr lang="ru-RU" sz="1350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Морфемы</a:t>
            </a:r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бывают двух родов: непроизводная о</a:t>
            </a:r>
            <a:r>
              <a:rPr lang="en-US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c</a:t>
            </a:r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нова, содержащая значение слова; аффиксальные морфемы, несущие служебные функции.</a:t>
            </a:r>
          </a:p>
          <a:p>
            <a:pPr indent="189000"/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Аффиксальные морфемы также бывают двух родов:</a:t>
            </a:r>
          </a:p>
          <a:p>
            <a:pPr marL="189000" indent="-189000"/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1) морфемы словоизменительные, выражающие отношения между словами </a:t>
            </a:r>
            <a:b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</a:br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в словосочетании или предложении; падежные морфемы в русском языке ,  , морфема прошедшего времени -(</a:t>
            </a:r>
            <a:r>
              <a:rPr lang="ru-RU" sz="135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e</a:t>
            </a:r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)</a:t>
            </a:r>
            <a:r>
              <a:rPr lang="ru-RU" sz="135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d</a:t>
            </a:r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или морфема сравнительной сте­пени -</a:t>
            </a:r>
            <a:r>
              <a:rPr lang="ru-RU" sz="135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ег</a:t>
            </a:r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в английском языке; </a:t>
            </a:r>
          </a:p>
          <a:p>
            <a:pPr marL="189000" indent="-189000"/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2) морфемы словообразовательные (де­ривационные), используемые или для образования нового слова </a:t>
            </a:r>
            <a:r>
              <a:rPr lang="en-US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friend-ship</a:t>
            </a:r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, или же для видоизменения значения слова вода </a:t>
            </a:r>
            <a:r>
              <a:rPr lang="mr-IN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–</a:t>
            </a:r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вод-</a:t>
            </a:r>
            <a:r>
              <a:rPr lang="ru-RU" sz="135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ичк</a:t>
            </a:r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-а</a:t>
            </a:r>
            <a:endParaRPr lang="ru-RU" sz="1350" dirty="0">
              <a:ea typeface="Calibri" charset="0"/>
              <a:cs typeface="Times New Roman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411837"/>
            <a:ext cx="8686800" cy="503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r" defTabSz="685800">
              <a:spcBef>
                <a:spcPct val="0"/>
              </a:spcBef>
              <a:defRPr/>
            </a:pPr>
            <a:r>
              <a:rPr lang="ru-RU" sz="2100" b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МОРФОЛОГИЧЕСКИЙ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022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4826" y="970006"/>
            <a:ext cx="5690947" cy="3003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9000" algn="just">
              <a:spcBef>
                <a:spcPts val="150"/>
              </a:spcBef>
              <a:buFont typeface="Arial" pitchFamily="34" charset="0"/>
              <a:buChar char="•"/>
            </a:pPr>
            <a:r>
              <a:rPr lang="ru-RU" sz="1500" dirty="0">
                <a:ea typeface="Calibri" charset="0"/>
                <a:cs typeface="Times New Roman" charset="0"/>
              </a:rPr>
              <a:t>Имя существительное. </a:t>
            </a:r>
          </a:p>
          <a:p>
            <a:pPr>
              <a:spcBef>
                <a:spcPts val="150"/>
              </a:spcBef>
            </a:pPr>
            <a:r>
              <a:rPr lang="ru-RU" sz="1500" dirty="0">
                <a:ea typeface="Times New Roman" charset="0"/>
                <a:cs typeface="Times New Roman" charset="0"/>
              </a:rPr>
              <a:t>Несовпадение категории падежа и средств его выражения в английском и русском языках; </a:t>
            </a:r>
          </a:p>
          <a:p>
            <a:pPr>
              <a:spcBef>
                <a:spcPts val="150"/>
              </a:spcBef>
            </a:pPr>
            <a:r>
              <a:rPr lang="ru-RU" sz="1500" dirty="0">
                <a:ea typeface="Times New Roman" charset="0"/>
                <a:cs typeface="Times New Roman" charset="0"/>
              </a:rPr>
              <a:t>Неполное совпадение категории числа в английском и русском языках.</a:t>
            </a:r>
          </a:p>
          <a:p>
            <a:pPr>
              <a:spcBef>
                <a:spcPts val="150"/>
              </a:spcBef>
            </a:pPr>
            <a:r>
              <a:rPr lang="ru-RU" sz="1500" dirty="0">
                <a:ea typeface="Times New Roman" charset="0"/>
                <a:cs typeface="Times New Roman" charset="0"/>
              </a:rPr>
              <a:t>Несовпадения в распределении русских и английских имен существительных по группам </a:t>
            </a:r>
            <a:r>
              <a:rPr lang="en-US" sz="1500" dirty="0" err="1">
                <a:ea typeface="Times New Roman" charset="0"/>
                <a:cs typeface="Times New Roman" charset="0"/>
              </a:rPr>
              <a:t>Pluralia</a:t>
            </a:r>
            <a:r>
              <a:rPr lang="en-US" sz="1500" dirty="0">
                <a:ea typeface="Times New Roman" charset="0"/>
                <a:cs typeface="Times New Roman" charset="0"/>
              </a:rPr>
              <a:t> </a:t>
            </a:r>
            <a:r>
              <a:rPr lang="en-US" sz="1500" dirty="0" err="1">
                <a:ea typeface="Times New Roman" charset="0"/>
                <a:cs typeface="Times New Roman" charset="0"/>
              </a:rPr>
              <a:t>Tantum</a:t>
            </a:r>
            <a:r>
              <a:rPr lang="ru-RU" sz="1500" dirty="0">
                <a:ea typeface="Times New Roman" charset="0"/>
                <a:cs typeface="Times New Roman" charset="0"/>
              </a:rPr>
              <a:t> и </a:t>
            </a:r>
            <a:r>
              <a:rPr lang="en-US" sz="1500" dirty="0" err="1">
                <a:ea typeface="Times New Roman" charset="0"/>
                <a:cs typeface="Times New Roman" charset="0"/>
              </a:rPr>
              <a:t>Singularia</a:t>
            </a:r>
            <a:r>
              <a:rPr lang="en-US" sz="1500" dirty="0">
                <a:ea typeface="Times New Roman" charset="0"/>
                <a:cs typeface="Times New Roman" charset="0"/>
              </a:rPr>
              <a:t> </a:t>
            </a:r>
            <a:r>
              <a:rPr lang="en-US" sz="1500" dirty="0" err="1">
                <a:ea typeface="Times New Roman" charset="0"/>
                <a:cs typeface="Times New Roman" charset="0"/>
              </a:rPr>
              <a:t>Tantum</a:t>
            </a:r>
            <a:r>
              <a:rPr lang="ru-RU" sz="1500" dirty="0">
                <a:ea typeface="Times New Roman" charset="0"/>
                <a:cs typeface="Times New Roman" charset="0"/>
              </a:rPr>
              <a:t>. </a:t>
            </a:r>
            <a:endParaRPr lang="en-US" sz="1500" dirty="0">
              <a:ea typeface="Times New Roman" charset="0"/>
              <a:cs typeface="Times New Roman" charset="0"/>
            </a:endParaRPr>
          </a:p>
          <a:p>
            <a:pPr>
              <a:spcBef>
                <a:spcPts val="450"/>
              </a:spcBef>
            </a:pPr>
            <a:r>
              <a:rPr lang="ru-RU" sz="1500" dirty="0">
                <a:ea typeface="Times New Roman" charset="0"/>
                <a:cs typeface="Times New Roman" charset="0"/>
              </a:rPr>
              <a:t>Категория определенности/неопределенности, средства ее выражения, </a:t>
            </a:r>
            <a:r>
              <a:rPr lang="ru-RU" sz="1500" dirty="0" err="1">
                <a:ea typeface="Times New Roman" charset="0"/>
                <a:cs typeface="Times New Roman" charset="0"/>
              </a:rPr>
              <a:t>артиклевая</a:t>
            </a:r>
            <a:r>
              <a:rPr lang="ru-RU" sz="1500" dirty="0">
                <a:ea typeface="Times New Roman" charset="0"/>
                <a:cs typeface="Times New Roman" charset="0"/>
              </a:rPr>
              <a:t> детерминация. </a:t>
            </a:r>
            <a:r>
              <a:rPr lang="ru-RU" sz="1500" dirty="0">
                <a:ea typeface="Calibri" charset="0"/>
                <a:cs typeface="Times New Roman" charset="0"/>
              </a:rPr>
              <a:t>Имя прилагательное. </a:t>
            </a:r>
            <a:r>
              <a:rPr lang="ru-RU" sz="1500" dirty="0">
                <a:ea typeface="Times New Roman" charset="0"/>
                <a:cs typeface="Times New Roman" charset="0"/>
              </a:rPr>
              <a:t>Категория степеней качества (сравнения). Синтетические и аналитические средства выражения данной категории в английском и русском языках.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411837"/>
            <a:ext cx="8686800" cy="503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r" defTabSz="685800">
              <a:spcBef>
                <a:spcPct val="0"/>
              </a:spcBef>
              <a:defRPr/>
            </a:pPr>
            <a:r>
              <a:rPr lang="ru-RU" sz="2100" b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МОРФОЛОГИЧЕСКИЙ </a:t>
            </a:r>
            <a:r>
              <a:rPr lang="ru-RU" sz="2100" b="1" spc="75" dirty="0" err="1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УРОВЕНЬ:существительное</a:t>
            </a:r>
            <a:endParaRPr lang="ru-RU" sz="2100" b="1" spc="75" dirty="0">
              <a:solidFill>
                <a:srgbClr val="489296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759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5847" y="2333501"/>
            <a:ext cx="651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 err="1"/>
              <a:t>Стр</a:t>
            </a:r>
            <a:r>
              <a:rPr lang="ru-RU" sz="1350" dirty="0"/>
              <a:t> 30</a:t>
            </a:r>
          </a:p>
        </p:txBody>
      </p:sp>
      <p:pic>
        <p:nvPicPr>
          <p:cNvPr id="4098" name="Picture 2" descr="V:\pubs_new\happy_english.ru\Webinar\2019\1408\ABC_p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847" y="483518"/>
            <a:ext cx="3136836" cy="4315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V:\pubs_new\happy_english.ru\Webinar\2019\1408\ABC_p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8024" y="483518"/>
            <a:ext cx="3136837" cy="4315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 descr="Z:\коллаж\11.jpg"/>
          <p:cNvPicPr>
            <a:picLocks noChangeAspect="1" noChangeArrowheads="1"/>
          </p:cNvPicPr>
          <p:nvPr/>
        </p:nvPicPr>
        <p:blipFill>
          <a:blip r:embed="rId4" cstate="print"/>
          <a:srcRect l="51174"/>
          <a:stretch>
            <a:fillRect/>
          </a:stretch>
        </p:blipFill>
        <p:spPr bwMode="auto">
          <a:xfrm>
            <a:off x="0" y="627534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21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Рисунок 14" descr="000010096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6" y="1355294"/>
            <a:ext cx="1102178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Рисунок 15" descr="000000998_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30" y="3211357"/>
            <a:ext cx="934776" cy="128616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Рисунок 16" descr="000000979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10" y="1355296"/>
            <a:ext cx="1102148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Рисунок 17" descr="000010265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221" y="1354790"/>
            <a:ext cx="1102364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Рисунок 18" descr="000000981_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25" y="3206075"/>
            <a:ext cx="965477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9" descr="000000980_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97" y="1355294"/>
            <a:ext cx="1107713" cy="1518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Рисунок 22" descr="000000991_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99" y="3202776"/>
            <a:ext cx="888789" cy="12987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Рисунок 24" descr="000010017_2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44" y="3213032"/>
            <a:ext cx="940525" cy="12930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Рисунок 25" descr="000000984_2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73" y="3202774"/>
            <a:ext cx="979193" cy="1303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681110" y="758782"/>
            <a:ext cx="177770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250" b="1" spc="28" dirty="0">
                <a:solidFill>
                  <a:schemeClr val="accent1">
                    <a:lumMod val="75000"/>
                  </a:schemeClr>
                </a:solidFill>
                <a:latin typeface="+mj-lt"/>
                <a:ea typeface="Calibri" charset="0"/>
                <a:cs typeface="Times New Roman" charset="0"/>
              </a:rPr>
              <a:t>ПОСОБИЯ</a:t>
            </a:r>
            <a:endParaRPr lang="ru-RU" sz="2250" spc="28" dirty="0">
              <a:solidFill>
                <a:schemeClr val="accent1">
                  <a:lumMod val="75000"/>
                </a:schemeClr>
              </a:solidFill>
              <a:latin typeface="+mj-lt"/>
              <a:ea typeface="Calibri" charset="0"/>
              <a:cs typeface="Times New Roman" charset="0"/>
            </a:endParaRPr>
          </a:p>
        </p:txBody>
      </p:sp>
      <p:pic>
        <p:nvPicPr>
          <p:cNvPr id="27659" name="Рисунок 23" descr="000000983_2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814" y="3211357"/>
            <a:ext cx="971601" cy="12859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Рисунок 21" descr="000000982_2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76" y="3205768"/>
            <a:ext cx="975883" cy="12862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 descr="Funny Stories копия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8549" y="805463"/>
            <a:ext cx="1619221" cy="2227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51635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6449" y="2841172"/>
            <a:ext cx="8803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 err="1"/>
              <a:t>Стр</a:t>
            </a:r>
            <a:r>
              <a:rPr lang="ru-RU" sz="1350" dirty="0"/>
              <a:t> 31-35</a:t>
            </a:r>
          </a:p>
        </p:txBody>
      </p:sp>
      <p:pic>
        <p:nvPicPr>
          <p:cNvPr id="5123" name="Picture 3" descr="V:\pubs_new\happy_english.ru\Webinar\2019\1408\ABC_p32-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633" y="467265"/>
            <a:ext cx="6309930" cy="43401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6" descr="Z:\коллаж\11.jpg"/>
          <p:cNvPicPr>
            <a:picLocks noChangeAspect="1" noChangeArrowheads="1"/>
          </p:cNvPicPr>
          <p:nvPr/>
        </p:nvPicPr>
        <p:blipFill>
          <a:blip r:embed="rId3" cstate="print"/>
          <a:srcRect l="51174"/>
          <a:stretch>
            <a:fillRect/>
          </a:stretch>
        </p:blipFill>
        <p:spPr bwMode="auto">
          <a:xfrm>
            <a:off x="251520" y="467264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62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1762" y="1984159"/>
            <a:ext cx="17979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2класс  1 </a:t>
            </a:r>
            <a:r>
              <a:rPr lang="ru-RU" sz="1350" dirty="0" err="1"/>
              <a:t>частьстр</a:t>
            </a:r>
            <a:r>
              <a:rPr lang="ru-RU" sz="1350" dirty="0"/>
              <a:t> 106</a:t>
            </a:r>
          </a:p>
        </p:txBody>
      </p:sp>
      <p:pic>
        <p:nvPicPr>
          <p:cNvPr id="15362" name="Picture 2" descr="V:\pubs_new\happy_english.ru\Webinar\2018\15.03\HEru2SB_p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4718" y="455936"/>
            <a:ext cx="3126784" cy="43480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V:\pubs_new\Oblogki wse\HappyEng.ru\2 class\HEru2SB1_cover25%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16" y="483518"/>
            <a:ext cx="825056" cy="1132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91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000" y="1013254"/>
            <a:ext cx="5646558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9000" algn="just"/>
            <a:r>
              <a:rPr lang="ru-RU" sz="1500" dirty="0">
                <a:ea typeface="Times New Roman" charset="0"/>
                <a:cs typeface="Times New Roman" charset="0"/>
              </a:rPr>
              <a:t>Категория </a:t>
            </a:r>
            <a:r>
              <a:rPr lang="ru-RU" sz="1500" b="1" dirty="0">
                <a:ea typeface="Times New Roman" charset="0"/>
                <a:cs typeface="Times New Roman" charset="0"/>
              </a:rPr>
              <a:t>лица и числа </a:t>
            </a:r>
            <a:r>
              <a:rPr lang="ru-RU" sz="1500" dirty="0">
                <a:ea typeface="Times New Roman" charset="0"/>
                <a:cs typeface="Times New Roman" charset="0"/>
              </a:rPr>
              <a:t>(личные формы глагола) в русском и английском языках.</a:t>
            </a:r>
            <a:endParaRPr lang="en-US" sz="1500" dirty="0">
              <a:ea typeface="Times New Roman" charset="0"/>
              <a:cs typeface="Times New Roman" charset="0"/>
            </a:endParaRPr>
          </a:p>
          <a:p>
            <a:pPr indent="189000" algn="just"/>
            <a:r>
              <a:rPr lang="ru-RU" sz="1500" b="1" dirty="0">
                <a:ea typeface="Calibri" charset="0"/>
                <a:cs typeface="Times New Roman" charset="0"/>
              </a:rPr>
              <a:t>Категория времени. </a:t>
            </a:r>
            <a:r>
              <a:rPr lang="ru-RU" sz="1500" dirty="0">
                <a:ea typeface="Times New Roman" charset="0"/>
                <a:cs typeface="Times New Roman" charset="0"/>
              </a:rPr>
              <a:t>Лексические и грамматические средства выражения категории времени. </a:t>
            </a:r>
            <a:r>
              <a:rPr lang="ru-RU" sz="1500" dirty="0">
                <a:ea typeface="Calibri" charset="0"/>
                <a:cs typeface="Times New Roman" charset="0"/>
              </a:rPr>
              <a:t>С</a:t>
            </a:r>
            <a:r>
              <a:rPr lang="ru-RU" sz="1500" dirty="0">
                <a:ea typeface="Times New Roman" charset="0"/>
                <a:cs typeface="Times New Roman" charset="0"/>
              </a:rPr>
              <a:t>оотношение английской и русской систем временных форм, используемых для выражения абсолютных временных значений. Проблема толкования </a:t>
            </a:r>
            <a:r>
              <a:rPr lang="ru-RU" sz="1500" dirty="0" err="1">
                <a:ea typeface="Times New Roman" charset="0"/>
                <a:cs typeface="Times New Roman" charset="0"/>
              </a:rPr>
              <a:t>видо-временных</a:t>
            </a:r>
            <a:r>
              <a:rPr lang="ru-RU" sz="1500" dirty="0">
                <a:ea typeface="Times New Roman" charset="0"/>
                <a:cs typeface="Times New Roman" charset="0"/>
              </a:rPr>
              <a:t> форм глагола в английском языке.</a:t>
            </a:r>
            <a:endParaRPr lang="en-US" sz="1500" dirty="0">
              <a:ea typeface="Times New Roman" charset="0"/>
              <a:cs typeface="Times New Roman" charset="0"/>
            </a:endParaRPr>
          </a:p>
          <a:p>
            <a:pPr indent="189000" algn="just"/>
            <a:endParaRPr lang="ru-RU" sz="135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45885" y="333633"/>
            <a:ext cx="263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spc="75" dirty="0">
                <a:solidFill>
                  <a:srgbClr val="489296"/>
                </a:solidFill>
                <a:ea typeface="Calibri" charset="0"/>
                <a:cs typeface="Times New Roman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42704" y="477235"/>
            <a:ext cx="346909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1350" b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</a:rPr>
              <a:t>МОРФОЛОГИЧЕСКИЙ УРОВЕНЬ:   глагол</a:t>
            </a:r>
          </a:p>
        </p:txBody>
      </p:sp>
    </p:spTree>
    <p:extLst>
      <p:ext uri="{BB962C8B-B14F-4D97-AF65-F5344CB8AC3E}">
        <p14:creationId xmlns:p14="http://schemas.microsoft.com/office/powerpoint/2010/main" val="206912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83519"/>
            <a:ext cx="3136156" cy="426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2">
            <a:extLst>
              <a:ext uri="{FF2B5EF4-FFF2-40B4-BE49-F238E27FC236}">
                <a16:creationId xmlns:a16="http://schemas.microsoft.com/office/drawing/2014/main" xmlns="" id="{07BBE3AA-7412-D74C-81F7-C292BF3118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rot="10800000" flipV="1">
            <a:off x="1547812" y="141685"/>
            <a:ext cx="6101954" cy="432197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ru-RU" altLang="ru-RU" sz="1500" i="1" dirty="0"/>
              <a:t/>
            </a:r>
            <a:br>
              <a:rPr lang="ru-RU" altLang="ru-RU" sz="1500" i="1" dirty="0"/>
            </a:br>
            <a:r>
              <a:rPr lang="ru-RU" altLang="ru-RU" sz="1650" dirty="0"/>
              <a:t/>
            </a:r>
            <a:br>
              <a:rPr lang="ru-RU" altLang="ru-RU" sz="1650" dirty="0"/>
            </a:br>
            <a:endParaRPr lang="ru-RU" altLang="ru-RU" sz="1650" b="1" dirty="0"/>
          </a:p>
        </p:txBody>
      </p:sp>
      <p:pic>
        <p:nvPicPr>
          <p:cNvPr id="24584" name="Picture 10" descr="V:\pubs_new\Oblogki wse\HappyEng.ru\3 class\HEru3SB_cove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03" y="801015"/>
            <a:ext cx="782241" cy="107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28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46" y="843558"/>
            <a:ext cx="6616654" cy="3888432"/>
          </a:xfrm>
          <a:prstGeom prst="rect">
            <a:avLst/>
          </a:prstGeom>
          <a:noFill/>
          <a:ln w="3000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10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4715" y="917535"/>
            <a:ext cx="608558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9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500" dirty="0"/>
              <a:t>1 </a:t>
            </a:r>
            <a:r>
              <a:rPr lang="ru-RU" altLang="x-none" sz="1500" dirty="0"/>
              <a:t>П</a:t>
            </a:r>
            <a:r>
              <a:rPr lang="x-none" altLang="x-none" sz="1500" dirty="0"/>
              <a:t>оряд</a:t>
            </a:r>
            <a:r>
              <a:rPr lang="ru-RU" altLang="x-none" sz="1500" dirty="0" err="1"/>
              <a:t>ок</a:t>
            </a:r>
            <a:r>
              <a:rPr lang="x-none" altLang="x-none" sz="1500" dirty="0"/>
              <a:t> слов. Свободное и фиксированное словорасположение основных членов предложения в русском и английском языках соответственно.</a:t>
            </a:r>
            <a:endParaRPr lang="en-US" altLang="x-none" sz="1500" dirty="0"/>
          </a:p>
          <a:p>
            <a:pPr indent="189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500" dirty="0"/>
              <a:t>2 </a:t>
            </a:r>
            <a:r>
              <a:rPr lang="x-none" altLang="x-none" sz="1500" dirty="0"/>
              <a:t>Коммуникативные типы предложения: </a:t>
            </a:r>
            <a:r>
              <a:rPr lang="x-none" altLang="x-none" sz="1500" i="1" dirty="0"/>
              <a:t>повествовательное, вопросительное, отрицательное, восклицательное предложения.</a:t>
            </a:r>
            <a:endParaRPr lang="x-none" altLang="x-none" sz="1500" dirty="0"/>
          </a:p>
          <a:p>
            <a:pPr indent="189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x-none" sz="1500" i="1" dirty="0"/>
              <a:t>3 </a:t>
            </a:r>
            <a:r>
              <a:rPr lang="x-none" altLang="x-none" sz="1500" i="1" dirty="0"/>
              <a:t>Члены предложения: подлежащее, сказуемое, дополнение, определение, обстоятельство. </a:t>
            </a:r>
            <a:endParaRPr lang="x-none" altLang="x-none" sz="1500" dirty="0"/>
          </a:p>
          <a:p>
            <a:pPr indent="189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x-none" altLang="x-none" sz="1500" i="1" dirty="0"/>
              <a:t>Простое предложение. </a:t>
            </a:r>
            <a:r>
              <a:rPr lang="x-none" altLang="x-none" sz="1500" dirty="0"/>
              <a:t>Предложения </a:t>
            </a:r>
            <a:r>
              <a:rPr lang="x-none" altLang="x-none" sz="1500" i="1" dirty="0"/>
              <a:t>односоставные и двусоставные. </a:t>
            </a:r>
            <a:endParaRPr lang="en-US" altLang="x-none" sz="1500" i="1" dirty="0"/>
          </a:p>
          <a:p>
            <a:pPr indent="189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x-none" sz="1500" dirty="0"/>
              <a:t>Расхождения в </a:t>
            </a:r>
            <a:r>
              <a:rPr lang="x-none" altLang="x-none" sz="1500" dirty="0"/>
              <a:t>строе английских и русских предложений. Значимость порядка слов, степень связности как способы компенсации недостаточности морфологических показателей связи в предложениях в английском языке.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500" dirty="0"/>
          </a:p>
        </p:txBody>
      </p:sp>
      <p:sp>
        <p:nvSpPr>
          <p:cNvPr id="5" name="TextBox 4"/>
          <p:cNvSpPr txBox="1"/>
          <p:nvPr/>
        </p:nvSpPr>
        <p:spPr>
          <a:xfrm>
            <a:off x="1544714" y="453901"/>
            <a:ext cx="7370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75" dirty="0">
                <a:solidFill>
                  <a:srgbClr val="489296"/>
                </a:solidFill>
              </a:rPr>
              <a:t>СИНТАКСИЧЕСКИЙ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8673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43705" y="1151878"/>
            <a:ext cx="19775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4 класс 2 часть </a:t>
            </a:r>
            <a:r>
              <a:rPr lang="ru-RU" sz="1350" dirty="0" err="1"/>
              <a:t>стр</a:t>
            </a:r>
            <a:r>
              <a:rPr lang="ru-RU" sz="1350" dirty="0"/>
              <a:t> 66-67</a:t>
            </a:r>
          </a:p>
        </p:txBody>
      </p:sp>
      <p:pic>
        <p:nvPicPr>
          <p:cNvPr id="1026" name="Picture 2" descr="V:\pubs_new\happy_english.ru\Webinar\2018\15.03\HEru2SB_p66-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480870"/>
            <a:ext cx="6176569" cy="42945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V:\pubs_new\Oblogki wse\HappyEng.ru\2 class\HEru2SB2_cover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953" y="483518"/>
            <a:ext cx="840869" cy="11608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1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8682" y="2396971"/>
            <a:ext cx="17482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2 класс 1 часть </a:t>
            </a:r>
            <a:r>
              <a:rPr lang="ru-RU" sz="1350" dirty="0" err="1"/>
              <a:t>стр</a:t>
            </a:r>
            <a:r>
              <a:rPr lang="ru-RU" sz="1350" dirty="0"/>
              <a:t> 68</a:t>
            </a:r>
          </a:p>
        </p:txBody>
      </p:sp>
      <p:pic>
        <p:nvPicPr>
          <p:cNvPr id="12290" name="Picture 2" descr="V:\pubs_new\happy_english.ru\Webinar\2018\15.03\HEru2SB_p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792" y="474800"/>
            <a:ext cx="3113999" cy="43302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V:\pubs_new\Oblogki wse\HappyEng.ru\2 class\HEru2SB2_cover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953" y="474800"/>
            <a:ext cx="840869" cy="11608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81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rseny\Downloads\Кауфман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340" y="473777"/>
            <a:ext cx="3114804" cy="425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203848" y="630700"/>
            <a:ext cx="2088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spc="40" dirty="0">
                <a:solidFill>
                  <a:srgbClr val="231F20"/>
                </a:solidFill>
                <a:latin typeface="Arial"/>
                <a:cs typeface="Arial"/>
              </a:rPr>
              <a:t>Утвердительное</a:t>
            </a:r>
            <a:r>
              <a:rPr lang="ru-RU" sz="800" spc="226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800" spc="50" dirty="0">
                <a:solidFill>
                  <a:srgbClr val="231F20"/>
                </a:solidFill>
                <a:latin typeface="Arial"/>
                <a:cs typeface="Arial"/>
              </a:rPr>
              <a:t>предложение</a:t>
            </a:r>
            <a:endParaRPr lang="ru-RU" sz="800" dirty="0">
              <a:latin typeface="Arial"/>
              <a:cs typeface="Arial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90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rseny\Downloads\Кауфман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91666"/>
            <a:ext cx="3168352" cy="43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28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>
            <a:grpSpLocks noChangeAspect="1"/>
          </p:cNvGrpSpPr>
          <p:nvPr/>
        </p:nvGrpSpPr>
        <p:grpSpPr>
          <a:xfrm>
            <a:off x="5723962" y="1138998"/>
            <a:ext cx="2075690" cy="1373514"/>
            <a:chOff x="4295775" y="3716338"/>
            <a:chExt cx="3740150" cy="24749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7" name="Picture 4" descr="V:\pubs_new\happy_english.ru\Webinar\Презентация 02.12.13\HEru4SB_P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775" y="3716338"/>
              <a:ext cx="1798638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8" name="Picture 5" descr="V:\pubs_new\happy_english.ru\Webinar\Презентация 02.12.13\HEru4SB_P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3" y="3716338"/>
              <a:ext cx="1795462" cy="247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1282113" y="1136246"/>
            <a:ext cx="2077451" cy="1376157"/>
            <a:chOff x="947738" y="1101211"/>
            <a:chExt cx="3743325" cy="2479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699" name="Picture 7" descr="V:\pubs_new\Oblogki wse\HappyEng.ru\2 class\HEru2SB2_cover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38" y="1101211"/>
              <a:ext cx="1798637" cy="2473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" name="Picture 8" descr="V:\pubs_new\Oblogki wse\HappyEng.ru\2 class\HEru2SB1_cover20%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838" y="1101211"/>
              <a:ext cx="1800225" cy="2479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499159" y="1138249"/>
            <a:ext cx="2077451" cy="1374395"/>
            <a:chOff x="6687024" y="1104386"/>
            <a:chExt cx="3743325" cy="247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9701" name="Picture 9" descr="V:\pubs_new\Oblogki wse\HappyEng.ru\3 class\HEru3SB_cover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124" y="1104386"/>
              <a:ext cx="1800225" cy="2476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0" descr="V:\pubs_new\Oblogki wse\HappyEng.ru\3 class\HEru3SB_cover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024" y="1104387"/>
              <a:ext cx="1800225" cy="2468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624894" y="702286"/>
            <a:ext cx="267611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50" b="1" dirty="0">
                <a:solidFill>
                  <a:schemeClr val="accent1">
                    <a:lumMod val="75000"/>
                  </a:schemeClr>
                </a:solidFill>
              </a:rPr>
              <a:t>УЧЕБНИКИ </a:t>
            </a:r>
          </a:p>
        </p:txBody>
      </p:sp>
      <p:pic>
        <p:nvPicPr>
          <p:cNvPr id="4098" name="Picture 2" descr="V:\pubs_new\Oblogki wse\HappyEng.ru\5(4) class\HEruSB5(4)_coverFGO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7086" y="2778986"/>
            <a:ext cx="861407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 descr="V:\pubs_new\Oblogki wse\HappyEng.ru\6 class\RGB_JPEG\HEru6SB_oblFGO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13870" y="2778986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 descr="V:\pubs_new\Oblogki wse\HappyEng.ru\7 class\RGB_JPEG\HEru7SB_coverFGOS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60959" y="2778986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V:\pubs_new\Oblogki wse\HappyEng.ru\8 class\HEru8SB_coverFGOS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103246" y="2778986"/>
            <a:ext cx="861408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2" name="Picture 6" descr="V:\pubs_new\Oblogki wse\HappyEng.ru\9 class\RGB_JPEG\HEru9SB_coverFGOS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49583" y="2778986"/>
            <a:ext cx="861581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3" name="Picture 7" descr="V:\pubs_new\Oblogki wse\HappyEng.ru\10 class\Heru10_SB_FGOS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01610" y="2778987"/>
            <a:ext cx="880636" cy="11653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4" name="Picture 8" descr="V:\pubs_new\Oblogki wse\HappyEng.ru\11 class\HEru11SB_cover_FGOS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49132" y="2773564"/>
            <a:ext cx="860493" cy="1152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57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rseny\Downloads\Кауфман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50468"/>
            <a:ext cx="3312368" cy="435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6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rseny\Downloads\Кауфман 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66300"/>
            <a:ext cx="3114224" cy="426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68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rseny\Downloads\Кауфман 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756" y="473077"/>
            <a:ext cx="3143412" cy="433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14"/>
          <p:cNvSpPr txBox="1"/>
          <p:nvPr/>
        </p:nvSpPr>
        <p:spPr>
          <a:xfrm>
            <a:off x="3334009" y="724670"/>
            <a:ext cx="520716" cy="122165"/>
          </a:xfrm>
          <a:prstGeom prst="rect">
            <a:avLst/>
          </a:prstGeom>
        </p:spPr>
        <p:txBody>
          <a:bodyPr vert="horz" wrap="square" lIns="0" tIns="6366" rIns="0" bIns="0" rtlCol="0">
            <a:spAutoFit/>
          </a:bodyPr>
          <a:lstStyle/>
          <a:p>
            <a:pPr marL="6365">
              <a:spcBef>
                <a:spcPts val="50"/>
              </a:spcBef>
            </a:pPr>
            <a:r>
              <a:rPr sz="752" i="1" spc="-2" dirty="0">
                <a:solidFill>
                  <a:srgbClr val="231F20"/>
                </a:solidFill>
                <a:latin typeface="Bookman Old Style"/>
                <a:cs typeface="Bookman Old Style"/>
              </a:rPr>
              <a:t>Н</a:t>
            </a:r>
            <a:r>
              <a:rPr sz="752" i="1" spc="15" dirty="0">
                <a:solidFill>
                  <a:srgbClr val="231F20"/>
                </a:solidFill>
                <a:latin typeface="Bookman Old Style"/>
                <a:cs typeface="Bookman Old Style"/>
              </a:rPr>
              <a:t>а</a:t>
            </a:r>
            <a:r>
              <a:rPr sz="752" i="1" spc="8" dirty="0">
                <a:solidFill>
                  <a:srgbClr val="231F20"/>
                </a:solidFill>
                <a:latin typeface="Bookman Old Style"/>
                <a:cs typeface="Bookman Old Style"/>
              </a:rPr>
              <a:t>п</a:t>
            </a:r>
            <a:r>
              <a:rPr sz="752" i="1" spc="-53" dirty="0">
                <a:solidFill>
                  <a:srgbClr val="231F20"/>
                </a:solidFill>
                <a:latin typeface="Bookman Old Style"/>
                <a:cs typeface="Bookman Old Style"/>
              </a:rPr>
              <a:t>р</a:t>
            </a:r>
            <a:r>
              <a:rPr sz="752" i="1" spc="-2" dirty="0">
                <a:solidFill>
                  <a:srgbClr val="231F20"/>
                </a:solidFill>
                <a:latin typeface="Bookman Old Style"/>
                <a:cs typeface="Bookman Old Style"/>
              </a:rPr>
              <a:t>и</a:t>
            </a:r>
            <a:r>
              <a:rPr sz="752" i="1" spc="-28" dirty="0">
                <a:solidFill>
                  <a:srgbClr val="231F20"/>
                </a:solidFill>
                <a:latin typeface="Bookman Old Style"/>
                <a:cs typeface="Bookman Old Style"/>
              </a:rPr>
              <a:t>м</a:t>
            </a:r>
            <a:r>
              <a:rPr sz="752" i="1" spc="-57" dirty="0">
                <a:solidFill>
                  <a:srgbClr val="231F20"/>
                </a:solidFill>
                <a:latin typeface="Bookman Old Style"/>
                <a:cs typeface="Bookman Old Style"/>
              </a:rPr>
              <a:t>е</a:t>
            </a:r>
            <a:r>
              <a:rPr sz="752" i="1" spc="-68" dirty="0">
                <a:solidFill>
                  <a:srgbClr val="231F20"/>
                </a:solidFill>
                <a:latin typeface="Bookman Old Style"/>
                <a:cs typeface="Bookman Old Style"/>
              </a:rPr>
              <a:t>р</a:t>
            </a:r>
            <a:r>
              <a:rPr sz="752" i="1" spc="20" dirty="0">
                <a:solidFill>
                  <a:srgbClr val="231F20"/>
                </a:solidFill>
                <a:latin typeface="Bookman Old Style"/>
                <a:cs typeface="Bookman Old Style"/>
              </a:rPr>
              <a:t>:</a:t>
            </a:r>
            <a:endParaRPr sz="752" dirty="0">
              <a:latin typeface="Bookman Old Style"/>
              <a:cs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51409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2339752" y="3147814"/>
            <a:ext cx="3960440" cy="36004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CE4A1F"/>
                </a:solidFill>
                <a:latin typeface="Roboto Black"/>
                <a:cs typeface="Roboto Black"/>
              </a:rPr>
              <a:t>Наши социальные сети</a:t>
            </a:r>
            <a:endParaRPr lang="ru-RU" sz="1800" dirty="0">
              <a:solidFill>
                <a:srgbClr val="CE4A1F"/>
              </a:solidFill>
              <a:latin typeface="Roboto Black"/>
              <a:cs typeface="Roboto Black"/>
            </a:endParaRPr>
          </a:p>
        </p:txBody>
      </p:sp>
      <p:pic>
        <p:nvPicPr>
          <p:cNvPr id="5" name="Изображение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290230"/>
            <a:ext cx="1872208" cy="417424"/>
          </a:xfrm>
          <a:prstGeom prst="rect">
            <a:avLst/>
          </a:prstGeom>
        </p:spPr>
      </p:pic>
      <p:pic>
        <p:nvPicPr>
          <p:cNvPr id="6" name="Изображение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1290230"/>
            <a:ext cx="1872208" cy="417424"/>
          </a:xfrm>
          <a:prstGeom prst="rect">
            <a:avLst/>
          </a:prstGeom>
        </p:spPr>
      </p:pic>
      <p:pic>
        <p:nvPicPr>
          <p:cNvPr id="8" name="Изображение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104" y="1290230"/>
            <a:ext cx="1872208" cy="417424"/>
          </a:xfrm>
          <a:prstGeom prst="rect">
            <a:avLst/>
          </a:prstGeom>
        </p:spPr>
      </p:pic>
      <p:pic>
        <p:nvPicPr>
          <p:cNvPr id="9" name="Изображение 8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1760" y="2010310"/>
            <a:ext cx="1872208" cy="417424"/>
          </a:xfrm>
          <a:prstGeom prst="rect">
            <a:avLst/>
          </a:prstGeom>
        </p:spPr>
      </p:pic>
      <p:pic>
        <p:nvPicPr>
          <p:cNvPr id="10" name="Изображение 9">
            <a:hlinkClick r:id="rId10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8024" y="2010310"/>
            <a:ext cx="1872208" cy="417424"/>
          </a:xfrm>
          <a:prstGeom prst="rect">
            <a:avLst/>
          </a:prstGeom>
        </p:spPr>
      </p:pic>
      <p:pic>
        <p:nvPicPr>
          <p:cNvPr id="11" name="Изображение 10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27784" y="3723878"/>
            <a:ext cx="504056" cy="504056"/>
          </a:xfrm>
          <a:prstGeom prst="rect">
            <a:avLst/>
          </a:prstGeom>
        </p:spPr>
      </p:pic>
      <p:pic>
        <p:nvPicPr>
          <p:cNvPr id="12" name="Изображение 11">
            <a:hlinkClick r:id="rId14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3948" y="3723878"/>
            <a:ext cx="504056" cy="504056"/>
          </a:xfrm>
          <a:prstGeom prst="rect">
            <a:avLst/>
          </a:prstGeom>
        </p:spPr>
      </p:pic>
      <p:pic>
        <p:nvPicPr>
          <p:cNvPr id="13" name="Изображение 12">
            <a:hlinkClick r:id="rId16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5866" y="3723878"/>
            <a:ext cx="504056" cy="504056"/>
          </a:xfrm>
          <a:prstGeom prst="rect">
            <a:avLst/>
          </a:prstGeom>
        </p:spPr>
      </p:pic>
      <p:pic>
        <p:nvPicPr>
          <p:cNvPr id="14" name="Изображение 13">
            <a:hlinkClick r:id="rId18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42030" y="3723878"/>
            <a:ext cx="504056" cy="504056"/>
          </a:xfrm>
          <a:prstGeom prst="rect">
            <a:avLst/>
          </a:prstGeom>
        </p:spPr>
      </p:pic>
      <p:pic>
        <p:nvPicPr>
          <p:cNvPr id="15" name="Изображение 14">
            <a:hlinkClick r:id="rId20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80112" y="3723878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1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63130" y="877330"/>
            <a:ext cx="617837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“</a:t>
            </a:r>
            <a:r>
              <a:rPr lang="ru-RU" sz="16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Для педагогического процесса обучения иностранному языку основное значение имеет выявление типологически важных структурных отличий иностранного языка от родного языка учащихся, с которым они постоянно сравнивают изучаемый иностранный язык и от которого они постоянно отталкиваются.</a:t>
            </a:r>
            <a:br>
              <a:rPr lang="ru-RU" sz="16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</a:br>
            <a:r>
              <a:rPr lang="ru-RU" sz="7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/>
            </a:r>
            <a:br>
              <a:rPr lang="ru-RU" sz="7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</a:br>
            <a:r>
              <a:rPr lang="ru-RU" sz="16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Как показывают многочисленные наблюдения и </a:t>
            </a:r>
            <a:r>
              <a:rPr lang="ru-RU" sz="165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эксперимен</a:t>
            </a:r>
            <a:r>
              <a:rPr lang="en-US" sz="16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-</a:t>
            </a:r>
            <a:r>
              <a:rPr lang="ru-RU" sz="165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тальные</a:t>
            </a:r>
            <a:r>
              <a:rPr lang="ru-RU" sz="16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исследования, родной язык учащихся всегда обусловливает те трудности и те так называемые устойчивые ошибки, которые учащиеся допускают </a:t>
            </a:r>
            <a:r>
              <a:rPr lang="en-US" sz="16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/>
            </a:r>
            <a:br>
              <a:rPr lang="en-US" sz="16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</a:br>
            <a:r>
              <a:rPr lang="ru-RU" sz="16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в процессе обучения иностранному языку.</a:t>
            </a:r>
            <a:r>
              <a:rPr lang="en-US" sz="16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”</a:t>
            </a:r>
          </a:p>
          <a:p>
            <a:endParaRPr lang="en-US" sz="750" i="1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r>
              <a:rPr lang="ru-RU" sz="1500" i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В. Д. </a:t>
            </a:r>
            <a:r>
              <a:rPr lang="ru-RU" sz="1500" i="1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Аракин</a:t>
            </a:r>
            <a:r>
              <a:rPr lang="ru-RU" sz="1350" dirty="0">
                <a:solidFill>
                  <a:srgbClr val="000000"/>
                </a:solidFill>
                <a:latin typeface="Times" charset="0"/>
                <a:ea typeface="Times New Roman" charset="0"/>
                <a:cs typeface="Times New Roman" charset="0"/>
              </a:rPr>
              <a:t/>
            </a:r>
            <a:br>
              <a:rPr lang="ru-RU" sz="1350" dirty="0">
                <a:solidFill>
                  <a:srgbClr val="000000"/>
                </a:solidFill>
                <a:latin typeface="Times" charset="0"/>
                <a:ea typeface="Times New Roman" charset="0"/>
                <a:cs typeface="Times New Roman" charset="0"/>
              </a:rPr>
            </a:br>
            <a:r>
              <a:rPr lang="ru-RU" sz="1350" dirty="0">
                <a:solidFill>
                  <a:srgbClr val="000000"/>
                </a:solidFill>
                <a:latin typeface="Times" charset="0"/>
                <a:ea typeface="Times New Roman" charset="0"/>
                <a:cs typeface="Times New Roman" charset="0"/>
              </a:rPr>
              <a:t/>
            </a:r>
            <a:br>
              <a:rPr lang="ru-RU" sz="1350" dirty="0">
                <a:solidFill>
                  <a:srgbClr val="000000"/>
                </a:solidFill>
                <a:latin typeface="Times" charset="0"/>
                <a:ea typeface="Times New Roman" charset="0"/>
                <a:cs typeface="Times New Roman" charset="0"/>
              </a:rPr>
            </a:br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5880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25611" y="920579"/>
            <a:ext cx="756851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Основной единицей этого уровня является </a:t>
            </a:r>
            <a:r>
              <a:rPr lang="ru-RU" sz="1350" b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фонема</a:t>
            </a:r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. </a:t>
            </a:r>
          </a:p>
          <a:p>
            <a:pPr indent="189000"/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Фонема представляет собой абстрактную языковую единицу, которая сочетает в себе все те общие признаки, свойственные реальным звукам — фонам, в которых она существует или реализуется. </a:t>
            </a:r>
          </a:p>
          <a:p>
            <a:pPr indent="189000"/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Фонема как основная единица фонологического уровня языка выполняет две функции: </a:t>
            </a:r>
          </a:p>
          <a:p>
            <a:pPr marL="189000" indent="-189000"/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1) </a:t>
            </a:r>
            <a:r>
              <a:rPr lang="ru-RU" sz="1350" i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конститутивную</a:t>
            </a:r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, состоящую в том, что фонемы представляют собой необходимый строительный материал для единиц морфологического и других уровней ; </a:t>
            </a:r>
            <a:endParaRPr lang="en-US" sz="135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marL="189000" indent="-189000"/>
            <a:endParaRPr lang="ru-RU" sz="750" dirty="0">
              <a:solidFill>
                <a:srgbClr val="000000"/>
              </a:solidFill>
              <a:ea typeface="Times New Roman" charset="0"/>
              <a:cs typeface="Times New Roman" charset="0"/>
            </a:endParaRPr>
          </a:p>
          <a:p>
            <a:pPr marL="189000" indent="-189000"/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2) </a:t>
            </a:r>
            <a:r>
              <a:rPr lang="ru-RU" sz="1350" i="1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дистинктивную</a:t>
            </a:r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, иначе называемую различительной, которая дает возможность отличать одни морфемы и слова от других.</a:t>
            </a:r>
          </a:p>
          <a:p>
            <a:pPr indent="189000"/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Одна и та же фонема в различных условиях может звучать по-разному. </a:t>
            </a:r>
            <a:b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</a:br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Фонемы в морфемах и словах комбинируются в слоги, которые можно рассматривать как естественную единицу сегментации речевого потока.</a:t>
            </a:r>
          </a:p>
          <a:p>
            <a:pPr indent="189000"/>
            <a:r>
              <a:rPr lang="ru-RU" sz="135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Наряду с фонемами и их вариантами, которые получили название сегментных единиц по их способности употребляться в отдельных отрезках речевой цепи, к фонологическому уровню относятся сверх сегментные единицы, под которыми обычно понимаются ударение и интонация.</a:t>
            </a:r>
            <a:endParaRPr lang="ru-RU" sz="1350" dirty="0">
              <a:ea typeface="Calibri" charset="0"/>
              <a:cs typeface="Times New Roman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411837"/>
            <a:ext cx="8686800" cy="503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r" defTabSz="685800">
              <a:spcBef>
                <a:spcPct val="0"/>
              </a:spcBef>
              <a:defRPr/>
            </a:pPr>
            <a:r>
              <a:rPr lang="ru-RU" sz="2400" b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ФОНОЛОГИЧЕСКИЙ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1565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858794"/>
            <a:ext cx="82666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ru-RU" b="1" dirty="0"/>
              <a:t>Алфавит : Кириллица – Латиница</a:t>
            </a:r>
          </a:p>
          <a:p>
            <a:pPr indent="189000"/>
            <a:r>
              <a:rPr lang="ru-RU" sz="1275" dirty="0"/>
              <a:t> Гласные звуки: Русский язык: 5 гласных звуков, нет различения по долготе и широте</a:t>
            </a:r>
          </a:p>
          <a:p>
            <a:pPr indent="189000"/>
            <a:r>
              <a:rPr lang="ru-RU" sz="1275" dirty="0"/>
              <a:t>Английский язык: 12 гласных звуков ( 5 долгих, 7 коротких)+ 8 дифтонгов</a:t>
            </a:r>
          </a:p>
          <a:p>
            <a:pPr indent="189000"/>
            <a:r>
              <a:rPr lang="ru-RU" sz="1275" dirty="0"/>
              <a:t> Согласные звуки: Отсутствующие в русском: </a:t>
            </a:r>
            <a:r>
              <a:rPr lang="en-US" sz="1275" dirty="0"/>
              <a:t>/</a:t>
            </a:r>
            <a:r>
              <a:rPr lang="ru-RU" sz="1275" dirty="0" err="1"/>
              <a:t>θ</a:t>
            </a:r>
            <a:r>
              <a:rPr lang="en-US" sz="1275" dirty="0"/>
              <a:t>/ and /</a:t>
            </a:r>
            <a:r>
              <a:rPr lang="en-US" sz="1275" dirty="0" err="1"/>
              <a:t>ð</a:t>
            </a:r>
            <a:r>
              <a:rPr lang="en-US" sz="1275" dirty="0"/>
              <a:t>/ </a:t>
            </a:r>
            <a:endParaRPr lang="ru-RU" sz="1275" dirty="0"/>
          </a:p>
          <a:p>
            <a:pPr indent="189000"/>
            <a:r>
              <a:rPr lang="en-US" sz="1275" dirty="0"/>
              <a:t>/w/, such as </a:t>
            </a:r>
            <a:r>
              <a:rPr lang="en-US" sz="1275" i="1" dirty="0"/>
              <a:t>were / with / walk</a:t>
            </a:r>
            <a:endParaRPr lang="ru-RU" sz="1275" dirty="0"/>
          </a:p>
          <a:p>
            <a:pPr indent="189000"/>
            <a:r>
              <a:rPr lang="en-US" sz="1275" dirty="0"/>
              <a:t>/w/ and /v/  - vine, wipe</a:t>
            </a:r>
            <a:endParaRPr lang="ru-RU" sz="1275" dirty="0"/>
          </a:p>
          <a:p>
            <a:pPr indent="189000"/>
            <a:r>
              <a:rPr lang="ru-RU" sz="1275" dirty="0"/>
              <a:t> </a:t>
            </a:r>
            <a:r>
              <a:rPr lang="en-US" sz="1275" dirty="0"/>
              <a:t>ng – thinking</a:t>
            </a:r>
            <a:endParaRPr lang="ru-RU" sz="1275" dirty="0"/>
          </a:p>
          <a:p>
            <a:pPr marL="214313" indent="-214313">
              <a:buFont typeface="Arial" charset="0"/>
              <a:buChar char="•"/>
            </a:pPr>
            <a:r>
              <a:rPr lang="ru-RU" b="1" dirty="0"/>
              <a:t>Правила чтения</a:t>
            </a:r>
          </a:p>
          <a:p>
            <a:pPr marL="257175" indent="-257175">
              <a:buFont typeface="Arial" charset="0"/>
              <a:buChar char="•"/>
            </a:pPr>
            <a:r>
              <a:rPr lang="ru-RU" b="1" dirty="0"/>
              <a:t>Орфография</a:t>
            </a:r>
            <a:endParaRPr lang="en-US" b="1" dirty="0"/>
          </a:p>
          <a:p>
            <a:pPr marL="257175" indent="-257175">
              <a:buFont typeface="Arial" charset="0"/>
              <a:buChar char="•"/>
            </a:pPr>
            <a:r>
              <a:rPr lang="ru-RU" b="1" dirty="0"/>
              <a:t>Интонация </a:t>
            </a:r>
          </a:p>
          <a:p>
            <a:pPr marL="257175" indent="-257175">
              <a:buFont typeface="Arial" charset="0"/>
              <a:buChar char="•"/>
            </a:pPr>
            <a:r>
              <a:rPr lang="ru-RU" b="1" dirty="0"/>
              <a:t>Логическое ударение</a:t>
            </a:r>
          </a:p>
          <a:p>
            <a:pPr indent="189000"/>
            <a:endParaRPr lang="ru-RU" sz="1275" b="1" dirty="0"/>
          </a:p>
          <a:p>
            <a:endParaRPr lang="ru-RU" sz="1275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411837"/>
            <a:ext cx="8686800" cy="5037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r" defTabSz="685800">
              <a:spcBef>
                <a:spcPct val="0"/>
              </a:spcBef>
              <a:defRPr/>
            </a:pPr>
            <a:r>
              <a:rPr lang="ru-RU" sz="2100" b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ФОНОЛОГИЧЕСКИЙ</a:t>
            </a:r>
            <a:r>
              <a:rPr lang="en-US" sz="2100" b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100" b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 УРОВЕНЬ: </a:t>
            </a:r>
            <a:r>
              <a:rPr lang="en-US" sz="2100" b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2100" b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какие проблемы возникают?</a:t>
            </a:r>
          </a:p>
        </p:txBody>
      </p:sp>
    </p:spTree>
    <p:extLst>
      <p:ext uri="{BB962C8B-B14F-4D97-AF65-F5344CB8AC3E}">
        <p14:creationId xmlns:p14="http://schemas.microsoft.com/office/powerpoint/2010/main" val="598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68860" y="483518"/>
            <a:ext cx="4806280" cy="300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1350" b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</a:rPr>
              <a:t>ФОНОЛОГИЧЕСКИЙ</a:t>
            </a:r>
            <a:r>
              <a:rPr lang="en-US" sz="1350" b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ru-RU" sz="1350" b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</a:rPr>
              <a:t> УРОВЕНЬ: </a:t>
            </a:r>
            <a:r>
              <a:rPr lang="en-US" sz="1350" b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</a:rPr>
              <a:t> </a:t>
            </a:r>
            <a:r>
              <a:rPr lang="ru-RU" sz="1350" b="1" spc="75" dirty="0">
                <a:solidFill>
                  <a:srgbClr val="489296"/>
                </a:solidFill>
                <a:effectLst>
                  <a:reflection blurRad="12700" stA="48000" endA="300" endPos="55000" dir="5400000" sy="-90000" algn="bl" rotWithShape="0"/>
                </a:effectLst>
              </a:rPr>
              <a:t> методика работы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2254" y="1469572"/>
            <a:ext cx="6150017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Принцип сознательности при  обучении чтению.</a:t>
            </a:r>
          </a:p>
          <a:p>
            <a:r>
              <a:rPr lang="ru-RU" sz="1350" dirty="0"/>
              <a:t>Методически грамотное сравнение звуков и букв родного и иностранного языка</a:t>
            </a:r>
          </a:p>
          <a:p>
            <a:r>
              <a:rPr lang="ru-RU" sz="1350" dirty="0"/>
              <a:t>Доступность объяснения на родном языке.</a:t>
            </a:r>
          </a:p>
          <a:p>
            <a:r>
              <a:rPr lang="ru-RU" sz="1350" dirty="0"/>
              <a:t>Принцип от простого – к сложному.</a:t>
            </a:r>
          </a:p>
          <a:p>
            <a:r>
              <a:rPr lang="ru-RU" sz="1350" dirty="0"/>
              <a:t>Знакомство с транскрипцией как основа автономности.</a:t>
            </a:r>
          </a:p>
          <a:p>
            <a:r>
              <a:rPr lang="ru-RU" sz="1350" dirty="0"/>
              <a:t>Принцип дозирования информации.</a:t>
            </a:r>
          </a:p>
          <a:p>
            <a:r>
              <a:rPr lang="ru-RU" sz="1350" dirty="0"/>
              <a:t>Работа с аудиоматериалами  с первого дня обучения.</a:t>
            </a:r>
          </a:p>
          <a:p>
            <a:endParaRPr lang="ru-RU" sz="1350" dirty="0"/>
          </a:p>
          <a:p>
            <a:endParaRPr lang="ru-RU" sz="1350" dirty="0"/>
          </a:p>
        </p:txBody>
      </p:sp>
    </p:spTree>
    <p:extLst>
      <p:ext uri="{BB962C8B-B14F-4D97-AF65-F5344CB8AC3E}">
        <p14:creationId xmlns:p14="http://schemas.microsoft.com/office/powerpoint/2010/main" val="63893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 descr="Z:\коллаж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59080"/>
            <a:ext cx="6569030" cy="433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86007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6005" y="2493818"/>
            <a:ext cx="8803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 err="1"/>
              <a:t>Стр</a:t>
            </a:r>
            <a:r>
              <a:rPr lang="ru-RU" sz="1350" dirty="0"/>
              <a:t> 26-28</a:t>
            </a:r>
          </a:p>
        </p:txBody>
      </p:sp>
      <p:pic>
        <p:nvPicPr>
          <p:cNvPr id="2050" name="Picture 2" descr="V:\pubs_new\happy_english.ru\Webinar\2019\1408\ABC_p26-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1680" y="466176"/>
            <a:ext cx="6276428" cy="43171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6" descr="Z:\коллаж\11.jpg"/>
          <p:cNvPicPr>
            <a:picLocks noChangeAspect="1" noChangeArrowheads="1"/>
          </p:cNvPicPr>
          <p:nvPr/>
        </p:nvPicPr>
        <p:blipFill>
          <a:blip r:embed="rId3" cstate="print"/>
          <a:srcRect l="51174"/>
          <a:stretch>
            <a:fillRect/>
          </a:stretch>
        </p:blipFill>
        <p:spPr bwMode="auto">
          <a:xfrm>
            <a:off x="107504" y="627534"/>
            <a:ext cx="1071664" cy="149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345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492</Words>
  <Application>Microsoft Office PowerPoint</Application>
  <PresentationFormat>Экран (16:9)</PresentationFormat>
  <Paragraphs>79</Paragraphs>
  <Slides>33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 использовать  пособие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Черепнева</dc:creator>
  <cp:lastModifiedBy>Арсений Соловейчик</cp:lastModifiedBy>
  <cp:revision>16</cp:revision>
  <dcterms:created xsi:type="dcterms:W3CDTF">2019-11-08T08:59:02Z</dcterms:created>
  <dcterms:modified xsi:type="dcterms:W3CDTF">2022-02-15T08:30:56Z</dcterms:modified>
</cp:coreProperties>
</file>