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97" r:id="rId27"/>
    <p:sldId id="299" r:id="rId28"/>
    <p:sldId id="258" r:id="rId29"/>
    <p:sldId id="300" r:id="rId30"/>
    <p:sldId id="301" r:id="rId31"/>
    <p:sldId id="302" r:id="rId32"/>
    <p:sldId id="298" r:id="rId33"/>
    <p:sldId id="282" r:id="rId34"/>
    <p:sldId id="283" r:id="rId35"/>
    <p:sldId id="284" r:id="rId36"/>
    <p:sldId id="303" r:id="rId37"/>
    <p:sldId id="304" r:id="rId38"/>
    <p:sldId id="305" r:id="rId39"/>
    <p:sldId id="306" r:id="rId40"/>
    <p:sldId id="307" r:id="rId4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5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8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6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2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iteslj.org/question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alexey_Konobeiev@mail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urok.1sept.ru/" TargetMode="External"/><Relationship Id="rId13" Type="http://schemas.openxmlformats.org/officeDocument/2006/relationships/image" Target="../media/image53.emf"/><Relationship Id="rId18" Type="http://schemas.openxmlformats.org/officeDocument/2006/relationships/hyperlink" Target="https://www.instagram.com/pervoes/" TargetMode="External"/><Relationship Id="rId3" Type="http://schemas.openxmlformats.org/officeDocument/2006/relationships/image" Target="../media/image48.emf"/><Relationship Id="rId21" Type="http://schemas.openxmlformats.org/officeDocument/2006/relationships/image" Target="../media/image57.emf"/><Relationship Id="rId7" Type="http://schemas.openxmlformats.org/officeDocument/2006/relationships/image" Target="../media/image50.emf"/><Relationship Id="rId12" Type="http://schemas.openxmlformats.org/officeDocument/2006/relationships/hyperlink" Target="https://ok.ru/digital.september" TargetMode="External"/><Relationship Id="rId17" Type="http://schemas.openxmlformats.org/officeDocument/2006/relationships/image" Target="../media/image55.emf"/><Relationship Id="rId2" Type="http://schemas.openxmlformats.org/officeDocument/2006/relationships/hyperlink" Target="https://edu.1sept.ru/" TargetMode="External"/><Relationship Id="rId16" Type="http://schemas.openxmlformats.org/officeDocument/2006/relationships/hyperlink" Target="https://vk.com/digital.september" TargetMode="External"/><Relationship Id="rId20" Type="http://schemas.openxmlformats.org/officeDocument/2006/relationships/hyperlink" Target="https://www.youtube.com/user/PervoeSentyabr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1sept.ru/" TargetMode="External"/><Relationship Id="rId11" Type="http://schemas.openxmlformats.org/officeDocument/2006/relationships/image" Target="../media/image52.emf"/><Relationship Id="rId5" Type="http://schemas.openxmlformats.org/officeDocument/2006/relationships/image" Target="../media/image49.emf"/><Relationship Id="rId15" Type="http://schemas.openxmlformats.org/officeDocument/2006/relationships/image" Target="../media/image54.emf"/><Relationship Id="rId10" Type="http://schemas.openxmlformats.org/officeDocument/2006/relationships/hyperlink" Target="https://ds.1sept.ru/" TargetMode="External"/><Relationship Id="rId19" Type="http://schemas.openxmlformats.org/officeDocument/2006/relationships/image" Target="../media/image56.emf"/><Relationship Id="rId4" Type="http://schemas.openxmlformats.org/officeDocument/2006/relationships/hyperlink" Target="https://video.1sept.ru/" TargetMode="External"/><Relationship Id="rId9" Type="http://schemas.openxmlformats.org/officeDocument/2006/relationships/image" Target="../media/image51.emf"/><Relationship Id="rId14" Type="http://schemas.openxmlformats.org/officeDocument/2006/relationships/hyperlink" Target="https://www.facebook.com/digital.septembe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://www.instrao.ru/index.php/primer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E8EFC-DC8C-4CC0-AEB9-5E199C12E6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Новое в обучении английскому языку – 2021: ФГОС, примерные программы, контроль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808D2C7-7B18-47C6-88A7-149391E9F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435846"/>
            <a:ext cx="6400800" cy="793254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А.В. Конобеев, к. пед. н.,</a:t>
            </a:r>
          </a:p>
          <a:p>
            <a:r>
              <a:rPr lang="ru-RU" sz="2400" dirty="0"/>
              <a:t>главный редактор издательства «Титул»</a:t>
            </a:r>
          </a:p>
        </p:txBody>
      </p:sp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B1C8129-921A-445D-BC8D-FBF20D36D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1510918"/>
            <a:ext cx="2064266" cy="2031956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1950" dirty="0" err="1">
                <a:solidFill>
                  <a:schemeClr val="bg1"/>
                </a:solidFill>
              </a:rPr>
              <a:t>Примерная</a:t>
            </a:r>
            <a:r>
              <a:rPr lang="en-US" sz="1950" dirty="0">
                <a:solidFill>
                  <a:schemeClr val="bg1"/>
                </a:solidFill>
              </a:rPr>
              <a:t> </a:t>
            </a:r>
            <a:r>
              <a:rPr lang="en-US" sz="1950" dirty="0" err="1">
                <a:solidFill>
                  <a:schemeClr val="bg1"/>
                </a:solidFill>
              </a:rPr>
              <a:t>рабочая</a:t>
            </a:r>
            <a:r>
              <a:rPr lang="en-US" sz="1950" dirty="0">
                <a:solidFill>
                  <a:schemeClr val="bg1"/>
                </a:solidFill>
              </a:rPr>
              <a:t> </a:t>
            </a:r>
            <a:r>
              <a:rPr lang="en-US" sz="1950" dirty="0" err="1">
                <a:solidFill>
                  <a:schemeClr val="bg1"/>
                </a:solidFill>
              </a:rPr>
              <a:t>программа</a:t>
            </a:r>
            <a:r>
              <a:rPr lang="en-US" sz="1950" dirty="0">
                <a:solidFill>
                  <a:schemeClr val="bg1"/>
                </a:solidFill>
              </a:rPr>
              <a:t> 2-4 </a:t>
            </a:r>
            <a:r>
              <a:rPr lang="en-US" sz="1950" dirty="0" err="1">
                <a:solidFill>
                  <a:schemeClr val="bg1"/>
                </a:solidFill>
              </a:rPr>
              <a:t>классы</a:t>
            </a:r>
            <a:endParaRPr lang="en-US" sz="1950" dirty="0">
              <a:solidFill>
                <a:schemeClr val="bg1"/>
              </a:solidFill>
            </a:endParaRPr>
          </a:p>
        </p:txBody>
      </p:sp>
      <p:pic>
        <p:nvPicPr>
          <p:cNvPr id="8" name="Объект 7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FF515653-85E0-47E8-A888-F82C80A6E1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760" y="483518"/>
            <a:ext cx="6626999" cy="425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43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B1C8129-921A-445D-BC8D-FBF20D36D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52" y="310435"/>
            <a:ext cx="8579296" cy="857250"/>
          </a:xfrm>
        </p:spPr>
        <p:txBody>
          <a:bodyPr>
            <a:noAutofit/>
          </a:bodyPr>
          <a:lstStyle/>
          <a:p>
            <a:r>
              <a:rPr lang="ru-RU" sz="3600" dirty="0"/>
              <a:t>Примерная рабочая программа 2-4 классы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79B60D-C741-4921-8C88-571387D3E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Что это значит:</a:t>
            </a:r>
          </a:p>
          <a:p>
            <a:r>
              <a:rPr lang="ru-RU" dirty="0"/>
              <a:t>Учебники и учебные пособия для каждого класса потребуется переработать;</a:t>
            </a:r>
          </a:p>
          <a:p>
            <a:r>
              <a:rPr lang="ru-RU" dirty="0"/>
              <a:t>В существующих учебниках придется перераспределять тематику и, вероятно, дополнять их учебными пособиями если каких-то тем в конкретном классе в учебнике не хватает;</a:t>
            </a:r>
          </a:p>
          <a:p>
            <a:r>
              <a:rPr lang="ru-RU" dirty="0"/>
              <a:t>Предстоит заметное обновление учебников;</a:t>
            </a:r>
          </a:p>
          <a:p>
            <a:r>
              <a:rPr lang="ru-RU" dirty="0"/>
              <a:t>Будет новый Федеральный перечень учебников.</a:t>
            </a:r>
          </a:p>
        </p:txBody>
      </p:sp>
    </p:spTree>
    <p:extLst>
      <p:ext uri="{BB962C8B-B14F-4D97-AF65-F5344CB8AC3E}">
        <p14:creationId xmlns:p14="http://schemas.microsoft.com/office/powerpoint/2010/main" val="2789985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17217-59C1-4AA1-824F-934094F1B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можно сделать сейчас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1B31B3-4E2F-448B-AF09-9D151032B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Использовать пособия, которые содержат большое количество материала, который можно перераспределить</a:t>
            </a:r>
          </a:p>
          <a:p>
            <a:r>
              <a:rPr lang="ru-RU" dirty="0"/>
              <a:t>Часть материала по возможности запланировать на самостоятельную отработку с минимумом объяснений в классе</a:t>
            </a:r>
          </a:p>
          <a:p>
            <a:r>
              <a:rPr lang="ru-RU" dirty="0"/>
              <a:t>Примеры таких изданий – на следующих слайдах</a:t>
            </a:r>
          </a:p>
        </p:txBody>
      </p:sp>
    </p:spTree>
    <p:extLst>
      <p:ext uri="{BB962C8B-B14F-4D97-AF65-F5344CB8AC3E}">
        <p14:creationId xmlns:p14="http://schemas.microsoft.com/office/powerpoint/2010/main" val="690566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554AB-0EC1-4230-BFAA-8380CE7BF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49"/>
            <a:ext cx="8229600" cy="291679"/>
          </a:xfrm>
        </p:spPr>
        <p:txBody>
          <a:bodyPr>
            <a:noAutofit/>
          </a:bodyPr>
          <a:lstStyle/>
          <a:p>
            <a:r>
              <a:rPr lang="ru-RU" sz="3200" dirty="0"/>
              <a:t>Е.В. Журавлева, Д.М. Тимушева</a:t>
            </a:r>
            <a:r>
              <a:rPr lang="en-US" sz="3200" dirty="0"/>
              <a:t>.</a:t>
            </a:r>
            <a:r>
              <a:rPr lang="ru-RU" sz="3200" dirty="0"/>
              <a:t> </a:t>
            </a:r>
            <a:r>
              <a:rPr lang="en-US" sz="3200" dirty="0"/>
              <a:t>My start with English</a:t>
            </a:r>
            <a:r>
              <a:rPr lang="ru-RU" sz="3200" dirty="0"/>
              <a:t>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3DB28F7-EF04-41BE-BFBA-B9D3B83EB0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2631" y="1369219"/>
            <a:ext cx="2438239" cy="3263504"/>
          </a:xfr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DB2F82D3-29E1-4285-99FD-80647E3E2C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27030" y="1420180"/>
            <a:ext cx="3090440" cy="3161582"/>
          </a:xfrm>
        </p:spPr>
      </p:pic>
    </p:spTree>
    <p:extLst>
      <p:ext uri="{BB962C8B-B14F-4D97-AF65-F5344CB8AC3E}">
        <p14:creationId xmlns:p14="http://schemas.microsoft.com/office/powerpoint/2010/main" val="2679777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91114-F86B-4260-A176-AF0FFECF4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1969"/>
            <a:ext cx="8229600" cy="857250"/>
          </a:xfrm>
        </p:spPr>
        <p:txBody>
          <a:bodyPr>
            <a:noAutofit/>
          </a:bodyPr>
          <a:lstStyle/>
          <a:p>
            <a:r>
              <a:rPr lang="ru-RU" sz="3200" dirty="0"/>
              <a:t>Е.В. Журавлева, Д.М. Тимушева</a:t>
            </a:r>
            <a:r>
              <a:rPr lang="en-US" sz="3200" dirty="0"/>
              <a:t>.</a:t>
            </a:r>
            <a:r>
              <a:rPr lang="ru-RU" sz="3200" dirty="0"/>
              <a:t> </a:t>
            </a:r>
            <a:r>
              <a:rPr lang="en-US" sz="3200" dirty="0"/>
              <a:t>My start with English</a:t>
            </a:r>
            <a:r>
              <a:rPr lang="ru-RU" sz="3200" dirty="0"/>
              <a:t>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EA0E770-BEBE-4A96-A5BC-0BCBC7A76F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2004" y="1369219"/>
            <a:ext cx="2359493" cy="3263504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8479ADE2-F920-4CB2-BF98-F8F928004F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7112" y="1369219"/>
            <a:ext cx="2430277" cy="3263504"/>
          </a:xfrm>
        </p:spPr>
      </p:pic>
    </p:spTree>
    <p:extLst>
      <p:ext uri="{BB962C8B-B14F-4D97-AF65-F5344CB8AC3E}">
        <p14:creationId xmlns:p14="http://schemas.microsoft.com/office/powerpoint/2010/main" val="4121628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91114-F86B-4260-A176-AF0FFECF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Е.В. Русинова. Тренажер по письму.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115C795-9CB6-4491-9AEE-3D15BF7861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Тренировка написания букв и слов</a:t>
            </a:r>
          </a:p>
          <a:p>
            <a:r>
              <a:rPr lang="ru-RU" dirty="0"/>
              <a:t>Помощь в запоминании частотной лексики по темам начальной школы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01CBC5F7-334E-4232-B511-4C4A03ABF980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36" y="1268016"/>
            <a:ext cx="2704672" cy="342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70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1E313-1077-4E07-8CF1-8E7E9E56B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Е.В. Русинова. Тренажер по письму.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A4C0383-F3D8-46B1-8928-0E08904E9C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1232" y="1369219"/>
            <a:ext cx="2441037" cy="3263504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D6456957-4484-457A-A3AD-68E1ED7F27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7671" y="1369219"/>
            <a:ext cx="2429159" cy="3263504"/>
          </a:xfrm>
        </p:spPr>
      </p:pic>
    </p:spTree>
    <p:extLst>
      <p:ext uri="{BB962C8B-B14F-4D97-AF65-F5344CB8AC3E}">
        <p14:creationId xmlns:p14="http://schemas.microsoft.com/office/powerpoint/2010/main" val="4110744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1E313-1077-4E07-8CF1-8E7E9E56B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Е.В. Русинова. Тренажер по письму.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6F89156-9911-4FE1-9060-A9C1757143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1232" y="1369219"/>
            <a:ext cx="2441037" cy="3263504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93F91152-3CCF-4F97-A25E-7927FBF3B0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7671" y="1369219"/>
            <a:ext cx="2429159" cy="3263504"/>
          </a:xfrm>
        </p:spPr>
      </p:pic>
    </p:spTree>
    <p:extLst>
      <p:ext uri="{BB962C8B-B14F-4D97-AF65-F5344CB8AC3E}">
        <p14:creationId xmlns:p14="http://schemas.microsoft.com/office/powerpoint/2010/main" val="3934674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AA439-9C3C-4771-BD32-ED324A110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Н.В. Михайлова. Учим английский алфавит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3478E28-2DB4-41AF-9EE2-EDA36BD22E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4543" y="1349120"/>
            <a:ext cx="2519738" cy="3349799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0262BAA2-1DCF-4768-A12D-EDB70BA5DD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Запоминаем буквы</a:t>
            </a:r>
          </a:p>
          <a:p>
            <a:r>
              <a:rPr lang="ru-RU" dirty="0"/>
              <a:t>Учимся работать со словарем</a:t>
            </a:r>
          </a:p>
          <a:p>
            <a:r>
              <a:rPr lang="ru-RU" dirty="0"/>
              <a:t>Узнаем и запоминаем слова</a:t>
            </a:r>
          </a:p>
          <a:p>
            <a:r>
              <a:rPr lang="ru-RU" dirty="0"/>
              <a:t>Составляем персонализированный словарик</a:t>
            </a:r>
          </a:p>
        </p:txBody>
      </p:sp>
    </p:spTree>
    <p:extLst>
      <p:ext uri="{BB962C8B-B14F-4D97-AF65-F5344CB8AC3E}">
        <p14:creationId xmlns:p14="http://schemas.microsoft.com/office/powerpoint/2010/main" val="36763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AA439-9C3C-4771-BD32-ED324A110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27713"/>
          </a:xfrm>
        </p:spPr>
        <p:txBody>
          <a:bodyPr>
            <a:noAutofit/>
          </a:bodyPr>
          <a:lstStyle/>
          <a:p>
            <a:r>
              <a:rPr lang="ru-RU" sz="3200" dirty="0"/>
              <a:t>Н.В. Михайлова. Учим английский алфавит 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3082D7CB-BCD0-4B2A-9207-C5933F9340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78176" y="1121237"/>
            <a:ext cx="2902449" cy="3913587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18DD095A-A2AA-46A2-98B0-76D3D49A7F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63376" y="1068751"/>
            <a:ext cx="2958957" cy="3941420"/>
          </a:xfrm>
        </p:spPr>
      </p:pic>
    </p:spTree>
    <p:extLst>
      <p:ext uri="{BB962C8B-B14F-4D97-AF65-F5344CB8AC3E}">
        <p14:creationId xmlns:p14="http://schemas.microsoft.com/office/powerpoint/2010/main" val="251694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4EB99-9548-4855-9451-61F4E1C50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3517"/>
            <a:ext cx="8229600" cy="579711"/>
          </a:xfrm>
        </p:spPr>
        <p:txBody>
          <a:bodyPr>
            <a:normAutofit fontScale="90000"/>
          </a:bodyPr>
          <a:lstStyle/>
          <a:p>
            <a:r>
              <a:rPr lang="ru-RU" dirty="0"/>
              <a:t>Новое в 2021 году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C480C0-DA0F-4D1E-9866-E169B0B0D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Новые ФГОС НОО и ФГОС ООО – приняты в мае 2021 года</a:t>
            </a:r>
          </a:p>
          <a:p>
            <a:r>
              <a:rPr lang="ru-RU" dirty="0"/>
              <a:t>Новые Примерные рабочие программы по английскому языку</a:t>
            </a:r>
          </a:p>
          <a:p>
            <a:r>
              <a:rPr lang="ru-RU" dirty="0"/>
              <a:t>Начало внедрения перспективной модели ЕГЭ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65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549557-FCB2-43D8-86AF-FF5CDB83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0766"/>
            <a:ext cx="8229600" cy="857250"/>
          </a:xfrm>
        </p:spPr>
        <p:txBody>
          <a:bodyPr>
            <a:noAutofit/>
          </a:bodyPr>
          <a:lstStyle/>
          <a:p>
            <a:r>
              <a:rPr lang="ru-RU" sz="2400" dirty="0"/>
              <a:t>К.П. </a:t>
            </a:r>
            <a:r>
              <a:rPr lang="ru-RU" sz="2400" dirty="0" err="1"/>
              <a:t>Словохотов</a:t>
            </a:r>
            <a:r>
              <a:rPr lang="ru-RU" sz="2400" dirty="0"/>
              <a:t>. Вся грамматика английского языка для начальной школы +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0CF055C-6F7C-4EFF-8B8E-A6F5D2D58B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5536" y="870453"/>
            <a:ext cx="2755392" cy="3830351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EF04805D-2477-46CA-AB52-409BD19C9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91880" y="1200151"/>
            <a:ext cx="5194920" cy="3394472"/>
          </a:xfrm>
        </p:spPr>
        <p:txBody>
          <a:bodyPr>
            <a:normAutofit/>
          </a:bodyPr>
          <a:lstStyle/>
          <a:p>
            <a:r>
              <a:rPr lang="ru-RU" dirty="0"/>
              <a:t>Полный курс по программе начальной школы + материалы для углубленного обучения</a:t>
            </a:r>
          </a:p>
          <a:p>
            <a:r>
              <a:rPr lang="ru-RU" dirty="0"/>
              <a:t>Понятные объяснения</a:t>
            </a:r>
          </a:p>
          <a:p>
            <a:r>
              <a:rPr lang="ru-RU" dirty="0"/>
              <a:t>Много тренировочных упражнений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133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549557-FCB2-43D8-86AF-FF5CDB83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2159"/>
            <a:ext cx="8229600" cy="857250"/>
          </a:xfrm>
        </p:spPr>
        <p:txBody>
          <a:bodyPr>
            <a:noAutofit/>
          </a:bodyPr>
          <a:lstStyle/>
          <a:p>
            <a:r>
              <a:rPr lang="ru-RU" sz="3200" dirty="0"/>
              <a:t>К.П. </a:t>
            </a:r>
            <a:r>
              <a:rPr lang="ru-RU" sz="3200" dirty="0" err="1"/>
              <a:t>Словохотов</a:t>
            </a:r>
            <a:r>
              <a:rPr lang="ru-RU" sz="3200" dirty="0"/>
              <a:t>. Вся грамматика английского языка для начальной школы +</a:t>
            </a:r>
          </a:p>
        </p:txBody>
      </p:sp>
      <p:pic>
        <p:nvPicPr>
          <p:cNvPr id="10" name="Объект 9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EB4AA365-A664-47D5-9B7E-89EFE4D0D0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15981" y="1369219"/>
            <a:ext cx="3312538" cy="3263504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E9F23270-BEA9-4832-91B5-8D1EC16232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82788" y="1448216"/>
            <a:ext cx="2777924" cy="3105509"/>
          </a:xfrm>
        </p:spPr>
      </p:pic>
    </p:spTree>
    <p:extLst>
      <p:ext uri="{BB962C8B-B14F-4D97-AF65-F5344CB8AC3E}">
        <p14:creationId xmlns:p14="http://schemas.microsoft.com/office/powerpoint/2010/main" val="2869597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79A536A9-0073-40BC-852B-7E9DB8D924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33726" y="896541"/>
            <a:ext cx="2440781" cy="3348038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2EC54A48-0BED-4A8A-AAF5-0BA0652FAD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16179" y="896541"/>
            <a:ext cx="2518172" cy="3348038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549557-FCB2-43D8-86AF-FF5CDB83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35" y="1555773"/>
            <a:ext cx="2064266" cy="2031956"/>
          </a:xfrm>
          <a:prstGeom prst="rect">
            <a:avLst/>
          </a:prstGeom>
          <a:solidFill>
            <a:schemeClr val="accent1"/>
          </a:solidFill>
          <a:ln w="174625" cmpd="thinThick">
            <a:solidFill>
              <a:schemeClr val="accent1"/>
            </a:solidFill>
          </a:ln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2100">
                <a:solidFill>
                  <a:srgbClr val="FFFFFF"/>
                </a:solidFill>
              </a:rPr>
              <a:t>К.П. Словохотов. Вся грамматика английского языка для начальной школы +</a:t>
            </a:r>
          </a:p>
        </p:txBody>
      </p:sp>
    </p:spTree>
    <p:extLst>
      <p:ext uri="{BB962C8B-B14F-4D97-AF65-F5344CB8AC3E}">
        <p14:creationId xmlns:p14="http://schemas.microsoft.com/office/powerpoint/2010/main" val="2036398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41D1492-341C-4458-A8CE-64BB550D34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76588" y="896541"/>
            <a:ext cx="2437210" cy="3348038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6323A4F8-7060-4A9F-B52D-D039A9C95B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54279" y="896541"/>
            <a:ext cx="2437210" cy="3348038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549557-FCB2-43D8-86AF-FF5CDB83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35" y="1555773"/>
            <a:ext cx="2064266" cy="2031956"/>
          </a:xfrm>
          <a:prstGeom prst="rect">
            <a:avLst/>
          </a:prstGeom>
          <a:solidFill>
            <a:schemeClr val="accent1"/>
          </a:solidFill>
          <a:ln w="174625" cmpd="thinThick">
            <a:solidFill>
              <a:schemeClr val="accent1"/>
            </a:solidFill>
          </a:ln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2100">
                <a:solidFill>
                  <a:srgbClr val="FFFFFF"/>
                </a:solidFill>
              </a:rPr>
              <a:t>К.П. Словохотов. Вся грамматика английского языка для начальной школы +</a:t>
            </a:r>
          </a:p>
        </p:txBody>
      </p:sp>
    </p:spTree>
    <p:extLst>
      <p:ext uri="{BB962C8B-B14F-4D97-AF65-F5344CB8AC3E}">
        <p14:creationId xmlns:p14="http://schemas.microsoft.com/office/powerpoint/2010/main" val="4240203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CEDFC5D-E017-443C-8CC4-1768A5EDA7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87292" y="896541"/>
            <a:ext cx="2526506" cy="3348038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C3124EC7-CAA6-4452-9440-170416025C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54279" y="896541"/>
            <a:ext cx="2526506" cy="3348038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549557-FCB2-43D8-86AF-FF5CDB83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35" y="1555773"/>
            <a:ext cx="2064266" cy="2031956"/>
          </a:xfrm>
          <a:prstGeom prst="rect">
            <a:avLst/>
          </a:prstGeom>
          <a:solidFill>
            <a:schemeClr val="accent1"/>
          </a:solidFill>
          <a:ln w="174625" cmpd="thinThick">
            <a:solidFill>
              <a:schemeClr val="accent1"/>
            </a:solidFill>
          </a:ln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2100">
                <a:solidFill>
                  <a:srgbClr val="FFFFFF"/>
                </a:solidFill>
              </a:rPr>
              <a:t>К.П. Словохотов. Вся грамматика английского языка для начальной школы +</a:t>
            </a:r>
          </a:p>
        </p:txBody>
      </p:sp>
    </p:spTree>
    <p:extLst>
      <p:ext uri="{BB962C8B-B14F-4D97-AF65-F5344CB8AC3E}">
        <p14:creationId xmlns:p14="http://schemas.microsoft.com/office/powerpoint/2010/main" val="424214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9C8FCCF-EC5C-4F92-B9FF-EB8867F6D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Перспективная модель ЕГЭ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38304AF-A43F-46E9-99BE-84C2EFEDB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Изменение удельного веса заданий (например, чтение вслух сможет принести в три раза больше баллов)</a:t>
            </a:r>
          </a:p>
          <a:p>
            <a:r>
              <a:rPr lang="ru-RU" dirty="0"/>
              <a:t>Изменение форматов ряда заданий (например, вместо эссе – описание и сравнение двух таблиц или графиков)</a:t>
            </a:r>
          </a:p>
          <a:p>
            <a:r>
              <a:rPr lang="ru-RU" dirty="0"/>
              <a:t>Новые типы заданий (например, интегрированное аудирование и чтение).</a:t>
            </a:r>
          </a:p>
          <a:p>
            <a:r>
              <a:rPr lang="ru-RU" dirty="0"/>
              <a:t>Перспективная модель будет внедряться постепенно в течение 3 лет</a:t>
            </a:r>
          </a:p>
          <a:p>
            <a:r>
              <a:rPr lang="ru-RU" dirty="0"/>
              <a:t>ОПУБЛИКОВАН проект демоверсии ЕГЭ-2022</a:t>
            </a:r>
          </a:p>
        </p:txBody>
      </p:sp>
    </p:spTree>
    <p:extLst>
      <p:ext uri="{BB962C8B-B14F-4D97-AF65-F5344CB8AC3E}">
        <p14:creationId xmlns:p14="http://schemas.microsoft.com/office/powerpoint/2010/main" val="1875329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, газет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1E6D573-ED7D-4E6E-93C5-511B1E95D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149" y="456591"/>
            <a:ext cx="3211702" cy="4230318"/>
          </a:xfrm>
        </p:spPr>
      </p:pic>
    </p:spTree>
    <p:extLst>
      <p:ext uri="{BB962C8B-B14F-4D97-AF65-F5344CB8AC3E}">
        <p14:creationId xmlns:p14="http://schemas.microsoft.com/office/powerpoint/2010/main" val="1289585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70085-2EBA-4C78-AE97-1413D9348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3538736" cy="857250"/>
          </a:xfrm>
        </p:spPr>
        <p:txBody>
          <a:bodyPr/>
          <a:lstStyle/>
          <a:p>
            <a:r>
              <a:rPr lang="ru-RU" dirty="0"/>
              <a:t>Устная часть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03ADA7-B917-4AA1-AEC2-277038BBD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2571750" cy="326350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Задание 2 – стало на 1 вопрос меньше. В ближайшие 2 года это задание уйдет из ЕГЭ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1C14102-89AB-49D4-9CCF-54D0A9A2A4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55976" y="483518"/>
            <a:ext cx="4723783" cy="4330843"/>
          </a:xfrm>
        </p:spPr>
      </p:pic>
    </p:spTree>
    <p:extLst>
      <p:ext uri="{BB962C8B-B14F-4D97-AF65-F5344CB8AC3E}">
        <p14:creationId xmlns:p14="http://schemas.microsoft.com/office/powerpoint/2010/main" val="784949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67E81-F108-4E2B-9429-493CAB9E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510777"/>
            <a:ext cx="4233239" cy="548806"/>
          </a:xfrm>
        </p:spPr>
        <p:txBody>
          <a:bodyPr>
            <a:normAutofit fontScale="90000"/>
          </a:bodyPr>
          <a:lstStyle/>
          <a:p>
            <a:r>
              <a:rPr lang="ru-RU" dirty="0"/>
              <a:t>З</a:t>
            </a:r>
            <a:r>
              <a:rPr lang="ru-RU" sz="3600" dirty="0"/>
              <a:t>адание 3 - интервью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B7BC8-D25B-4B98-AD25-7955785F9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200400" cy="3263504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Экзаменуемый отвечает на вопросы интервью</a:t>
            </a:r>
          </a:p>
          <a:p>
            <a:r>
              <a:rPr lang="ru-RU" dirty="0"/>
              <a:t>Всего 5 вопросов</a:t>
            </a:r>
          </a:p>
          <a:p>
            <a:r>
              <a:rPr lang="ru-RU" dirty="0"/>
              <a:t>Что нужно: </a:t>
            </a:r>
          </a:p>
          <a:p>
            <a:r>
              <a:rPr lang="ru-RU" dirty="0"/>
              <a:t>Каждый ответ – минимум 2 фразы</a:t>
            </a:r>
          </a:p>
          <a:p>
            <a:r>
              <a:rPr lang="ru-RU" dirty="0"/>
              <a:t>Нельзя отвечать одной фразой, словом, словосочетание (например: </a:t>
            </a:r>
            <a:r>
              <a:rPr lang="en-US" dirty="0"/>
              <a:t>Of course).</a:t>
            </a:r>
          </a:p>
          <a:p>
            <a:r>
              <a:rPr lang="ru-RU" dirty="0"/>
              <a:t>Если в реплике 2 вопроса – все равно отвечаем 2-3 фразами на всю реплику.</a:t>
            </a:r>
          </a:p>
          <a:p>
            <a:r>
              <a:rPr lang="ru-RU" dirty="0"/>
              <a:t>Если в вопросе есть </a:t>
            </a:r>
            <a:r>
              <a:rPr lang="en-US" dirty="0"/>
              <a:t>Why / why not, </a:t>
            </a:r>
            <a:r>
              <a:rPr lang="ru-RU" dirty="0"/>
              <a:t>нужно дать обоснование</a:t>
            </a:r>
          </a:p>
          <a:p>
            <a:pPr algn="l"/>
            <a:endParaRPr lang="ru-RU" sz="135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5780121-BA33-4301-B5F6-1EFD0314C0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50630" y="510777"/>
            <a:ext cx="4302726" cy="4237715"/>
          </a:xfrm>
        </p:spPr>
      </p:pic>
    </p:spTree>
    <p:extLst>
      <p:ext uri="{BB962C8B-B14F-4D97-AF65-F5344CB8AC3E}">
        <p14:creationId xmlns:p14="http://schemas.microsoft.com/office/powerpoint/2010/main" val="3846267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EA005-EE32-4C4D-823B-B2DA64F62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Возможные опоры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A4BB02-88D4-457A-A574-2D65C6FF9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Возможные темы вопросов – в кодификаторе ЕГЭ</a:t>
            </a:r>
          </a:p>
          <a:p>
            <a:r>
              <a:rPr lang="ru-RU" dirty="0"/>
              <a:t>Идеи для вопросов: </a:t>
            </a:r>
            <a:r>
              <a:rPr lang="en-US" dirty="0">
                <a:hlinkClick r:id="rId2"/>
              </a:rPr>
              <a:t>http://iteslj.org/questions/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1635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4B84BCC-6533-4A51-8191-9D4A8EF9F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ФГОС-2021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DB608134-CBCE-48D5-A26F-7E9B895F2F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7503" y="1369219"/>
            <a:ext cx="3168494" cy="3263504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59887EAC-2130-43B1-BFB2-F35A432297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96478" y="1415867"/>
            <a:ext cx="2951544" cy="3170207"/>
          </a:xfrm>
        </p:spPr>
      </p:pic>
    </p:spTree>
    <p:extLst>
      <p:ext uri="{BB962C8B-B14F-4D97-AF65-F5344CB8AC3E}">
        <p14:creationId xmlns:p14="http://schemas.microsoft.com/office/powerpoint/2010/main" val="2763827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74A2EDA-194E-4D8F-BA17-1CE5F4837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9" y="483518"/>
            <a:ext cx="7272808" cy="434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546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E1B49-79DE-4B39-A093-2090C4F6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4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E9E9A4A-8108-480E-A9A0-7C23EA18B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6584" y="915566"/>
            <a:ext cx="4190831" cy="3774054"/>
          </a:xfrm>
        </p:spPr>
      </p:pic>
    </p:spTree>
    <p:extLst>
      <p:ext uri="{BB962C8B-B14F-4D97-AF65-F5344CB8AC3E}">
        <p14:creationId xmlns:p14="http://schemas.microsoft.com/office/powerpoint/2010/main" val="584381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02308-3DEB-4666-80BC-7942167F6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поможет?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1EC7B1-EE4A-4509-B5CC-244D3957E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Серия </a:t>
            </a:r>
            <a:r>
              <a:rPr lang="en-US" dirty="0"/>
              <a:t>Exam skills – </a:t>
            </a:r>
            <a:r>
              <a:rPr lang="ru-RU" dirty="0"/>
              <a:t>тренировка экзаменационных умений в форматах международных экзаменов и перспективной модели ЕГЭ</a:t>
            </a:r>
          </a:p>
          <a:p>
            <a:r>
              <a:rPr lang="ru-RU" dirty="0"/>
              <a:t>Фокус на умениях + отработка формата</a:t>
            </a:r>
          </a:p>
        </p:txBody>
      </p:sp>
    </p:spTree>
    <p:extLst>
      <p:ext uri="{BB962C8B-B14F-4D97-AF65-F5344CB8AC3E}">
        <p14:creationId xmlns:p14="http://schemas.microsoft.com/office/powerpoint/2010/main" val="1881538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22943F7-1326-489C-B90B-DDAA1D24A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/>
              <a:t>Н.А. </a:t>
            </a:r>
            <a:r>
              <a:rPr lang="ru-RU" sz="3000" dirty="0" err="1"/>
              <a:t>Андрощук</a:t>
            </a:r>
            <a:r>
              <a:rPr lang="ru-RU" sz="3000" dirty="0"/>
              <a:t>, В.Н. Баскакова. </a:t>
            </a:r>
            <a:r>
              <a:rPr lang="en-US" sz="3000" dirty="0" err="1"/>
              <a:t>Practise</a:t>
            </a:r>
            <a:r>
              <a:rPr lang="en-US" sz="3000" dirty="0"/>
              <a:t> Speaking</a:t>
            </a:r>
            <a:endParaRPr lang="ru-RU" sz="30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675D58-1BC6-4C3C-8D17-7CE38B831B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350" dirty="0">
                <a:latin typeface="Calibri" panose="020F0502020204030204" pitchFamily="34" charset="0"/>
                <a:ea typeface="Calibri" panose="020F0502020204030204" pitchFamily="34" charset="0"/>
              </a:rPr>
              <a:t>развитие умений, необходимых для успешного выполнения заданий устной части ЕГЭ и ряда международных экзаменов (</a:t>
            </a: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</a:rPr>
              <a:t>IELTS</a:t>
            </a:r>
            <a:r>
              <a:rPr lang="ru-RU" sz="135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</a:rPr>
              <a:t>TOEFL</a:t>
            </a:r>
            <a:r>
              <a:rPr lang="ru-RU" sz="135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r>
              <a:rPr lang="ru-RU" sz="1350" dirty="0">
                <a:latin typeface="Calibri" panose="020F0502020204030204" pitchFamily="34" charset="0"/>
                <a:ea typeface="Calibri" panose="020F0502020204030204" pitchFamily="34" charset="0"/>
              </a:rPr>
              <a:t>задания ЕГЭ - 2022</a:t>
            </a:r>
          </a:p>
          <a:p>
            <a:r>
              <a:rPr lang="ru-RU" sz="1350" dirty="0">
                <a:latin typeface="Calibri" panose="020F0502020204030204" pitchFamily="34" charset="0"/>
                <a:ea typeface="Calibri" panose="020F0502020204030204" pitchFamily="34" charset="0"/>
              </a:rPr>
              <a:t>Тематически пособие соответствует Примерной основной образовательной программе среднего общего образования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32F884A-40B5-4A24-8F25-E37D8E5A8705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66" y="1369219"/>
            <a:ext cx="2334803" cy="338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03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22943F7-1326-489C-B90B-DDAA1D24A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27993"/>
            <a:ext cx="8229600" cy="857250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2325" dirty="0"/>
              <a:t>Н.А. </a:t>
            </a:r>
            <a:r>
              <a:rPr lang="en-US" sz="2325" dirty="0" err="1"/>
              <a:t>Андрощук</a:t>
            </a:r>
            <a:r>
              <a:rPr lang="en-US" sz="2325" dirty="0"/>
              <a:t>, В.Н. </a:t>
            </a:r>
            <a:r>
              <a:rPr lang="en-US" sz="2325" dirty="0" err="1"/>
              <a:t>Баскакова</a:t>
            </a:r>
            <a:r>
              <a:rPr lang="en-US" sz="2325" dirty="0"/>
              <a:t>. </a:t>
            </a:r>
            <a:r>
              <a:rPr lang="en-US" sz="2325" dirty="0" err="1"/>
              <a:t>Practise</a:t>
            </a:r>
            <a:r>
              <a:rPr lang="en-US" sz="2325" dirty="0"/>
              <a:t> Speaking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18E2292-3BAC-452A-A30A-D115EA04B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835" y="880750"/>
            <a:ext cx="3260734" cy="3851240"/>
          </a:xfrm>
          <a:prstGeom prst="rect">
            <a:avLst/>
          </a:prstGeo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7D724D0D-0ED8-46F6-8C81-681E31EBFA3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5123225" y="861963"/>
            <a:ext cx="2754488" cy="395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530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22943F7-1326-489C-B90B-DDAA1D24A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2698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2325" dirty="0"/>
              <a:t>Н.А. </a:t>
            </a:r>
            <a:r>
              <a:rPr lang="en-US" sz="2325" dirty="0" err="1"/>
              <a:t>Андрощук</a:t>
            </a:r>
            <a:r>
              <a:rPr lang="en-US" sz="2325" dirty="0"/>
              <a:t>, В.Н. </a:t>
            </a:r>
            <a:r>
              <a:rPr lang="en-US" sz="2325" dirty="0" err="1"/>
              <a:t>Баскакова</a:t>
            </a:r>
            <a:r>
              <a:rPr lang="en-US" sz="2325" dirty="0"/>
              <a:t>. </a:t>
            </a:r>
            <a:r>
              <a:rPr lang="en-US" sz="2325" dirty="0" err="1"/>
              <a:t>Practise</a:t>
            </a:r>
            <a:r>
              <a:rPr lang="en-US" sz="2325" dirty="0"/>
              <a:t> Speaking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EFA457B5-4D69-4A7C-A4F4-88C28FA26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839400"/>
            <a:ext cx="2752645" cy="3892590"/>
          </a:xfrm>
          <a:prstGeom prst="rect">
            <a:avLst/>
          </a:prstGeo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D9166DA4-9842-4C69-8FDF-B18384D3E1A8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4139952" y="753248"/>
            <a:ext cx="2833975" cy="406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217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22943F7-1326-489C-B90B-DDAA1D24A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9123"/>
            <a:ext cx="8229600" cy="432049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2325" dirty="0"/>
              <a:t>Н.А. </a:t>
            </a:r>
            <a:r>
              <a:rPr lang="en-US" sz="2325" dirty="0" err="1"/>
              <a:t>Андрощук</a:t>
            </a:r>
            <a:r>
              <a:rPr lang="en-US" sz="2325" dirty="0"/>
              <a:t>, В.Н. </a:t>
            </a:r>
            <a:r>
              <a:rPr lang="en-US" sz="2325" dirty="0" err="1"/>
              <a:t>Баскакова</a:t>
            </a:r>
            <a:r>
              <a:rPr lang="en-US" sz="2325" dirty="0"/>
              <a:t>. </a:t>
            </a:r>
            <a:r>
              <a:rPr lang="en-US" sz="2325" dirty="0" err="1"/>
              <a:t>Practise</a:t>
            </a:r>
            <a:r>
              <a:rPr lang="en-US" sz="2325" dirty="0"/>
              <a:t> Speaking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ABEE062-876C-4721-AB13-D4B3A18193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723" y="1200150"/>
            <a:ext cx="3581554" cy="3394075"/>
          </a:xfr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0A120733-CC1B-4294-8CDB-556F396B53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20982" y="843558"/>
            <a:ext cx="2907402" cy="3860754"/>
          </a:xfrm>
        </p:spPr>
      </p:pic>
    </p:spTree>
    <p:extLst>
      <p:ext uri="{BB962C8B-B14F-4D97-AF65-F5344CB8AC3E}">
        <p14:creationId xmlns:p14="http://schemas.microsoft.com/office/powerpoint/2010/main" val="13878292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5652FC-F470-4B65-9486-12071D6CC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Н.А. </a:t>
            </a:r>
            <a:r>
              <a:rPr lang="en-US" sz="2800" dirty="0" err="1"/>
              <a:t>Андрощук</a:t>
            </a:r>
            <a:r>
              <a:rPr lang="en-US" sz="2800" dirty="0"/>
              <a:t>, В.Н. </a:t>
            </a:r>
            <a:r>
              <a:rPr lang="en-US" sz="2800" dirty="0" err="1"/>
              <a:t>Баскакова</a:t>
            </a:r>
            <a:r>
              <a:rPr lang="en-US" sz="2800" dirty="0"/>
              <a:t>. </a:t>
            </a:r>
            <a:r>
              <a:rPr lang="en-US" sz="2800" dirty="0" err="1"/>
              <a:t>Practise</a:t>
            </a:r>
            <a:r>
              <a:rPr lang="en-US" sz="2800" dirty="0"/>
              <a:t> Speaking</a:t>
            </a:r>
            <a:endParaRPr lang="ru-RU" sz="28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ED4380C-08E5-445F-B096-6FEB6876F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3608" y="915964"/>
            <a:ext cx="2629246" cy="3678659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AFA0009A-2378-4B67-B748-FFC2C2B1CC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Опоры для отработки лексики и построения высказывания</a:t>
            </a:r>
          </a:p>
        </p:txBody>
      </p:sp>
    </p:spTree>
    <p:extLst>
      <p:ext uri="{BB962C8B-B14F-4D97-AF65-F5344CB8AC3E}">
        <p14:creationId xmlns:p14="http://schemas.microsoft.com/office/powerpoint/2010/main" val="32424054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3ADD8BF-A599-4D35-824E-F32B7EF4A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ЕГЭ-2022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7BC6640-D49D-4DDD-B5AF-936818E91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Изменения в письменной части подробно обсудим на следующих вебинарах</a:t>
            </a:r>
          </a:p>
        </p:txBody>
      </p:sp>
    </p:spTree>
    <p:extLst>
      <p:ext uri="{BB962C8B-B14F-4D97-AF65-F5344CB8AC3E}">
        <p14:creationId xmlns:p14="http://schemas.microsoft.com/office/powerpoint/2010/main" val="40974726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D41AE-9A7F-4AA6-B140-1F55C1B46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Вопросы? Комментарии?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8CA5A5-038C-49CE-A49E-9D0098A4F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alexey_konobeiev@mail.ru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068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DCDB480-C31B-453E-AFE1-47C7163A2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Изменения во ФГОС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98ECF9-65D4-4450-BD5F-6648C138D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0" i="0" dirty="0">
                <a:solidFill>
                  <a:srgbClr val="636363"/>
                </a:solidFill>
                <a:effectLst/>
                <a:latin typeface="Lato"/>
              </a:rPr>
              <a:t>Конкретизировано использование электронной информационно-образовательной среды, сетевой формы обучения, использования учебных пособий в электронной форме</a:t>
            </a:r>
          </a:p>
          <a:p>
            <a:r>
              <a:rPr lang="ru-RU" dirty="0">
                <a:solidFill>
                  <a:srgbClr val="636363"/>
                </a:solidFill>
                <a:latin typeface="Lato"/>
              </a:rPr>
              <a:t>Детально перечислены УУД</a:t>
            </a:r>
            <a:endParaRPr lang="en-US" b="0" i="0" dirty="0">
              <a:solidFill>
                <a:srgbClr val="636363"/>
              </a:solidFill>
              <a:effectLst/>
              <a:latin typeface="Lato"/>
            </a:endParaRPr>
          </a:p>
          <a:p>
            <a:r>
              <a:rPr lang="ru-RU" b="0" i="0" dirty="0">
                <a:solidFill>
                  <a:srgbClr val="636363"/>
                </a:solidFill>
                <a:effectLst/>
                <a:latin typeface="Lato"/>
              </a:rPr>
              <a:t>Изучение второго иностранного языка из перечня, предлагаемого организацией, осуществляется по заявлению обучающихся, родителей… и при наличии в организации необходимых условий</a:t>
            </a:r>
          </a:p>
          <a:p>
            <a:r>
              <a:rPr lang="ru-RU" dirty="0">
                <a:solidFill>
                  <a:srgbClr val="636363"/>
                </a:solidFill>
                <a:latin typeface="Lato"/>
              </a:rPr>
              <a:t>Перечислено тематическое содержание речи и знания и умения по видам речевой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7538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9752" y="3147814"/>
            <a:ext cx="3960440" cy="36004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CE4A1F"/>
                </a:solidFill>
                <a:latin typeface="Roboto Black"/>
                <a:cs typeface="Roboto Black"/>
              </a:rPr>
              <a:t>Наши социальные сети</a:t>
            </a:r>
          </a:p>
        </p:txBody>
      </p:sp>
      <p:pic>
        <p:nvPicPr>
          <p:cNvPr id="5" name="Изображение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290230"/>
            <a:ext cx="1872208" cy="417424"/>
          </a:xfrm>
          <a:prstGeom prst="rect">
            <a:avLst/>
          </a:prstGeom>
        </p:spPr>
      </p:pic>
      <p:pic>
        <p:nvPicPr>
          <p:cNvPr id="6" name="Изображение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1290230"/>
            <a:ext cx="1872208" cy="417424"/>
          </a:xfrm>
          <a:prstGeom prst="rect">
            <a:avLst/>
          </a:prstGeom>
        </p:spPr>
      </p:pic>
      <p:pic>
        <p:nvPicPr>
          <p:cNvPr id="8" name="Изображение 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104" y="1290230"/>
            <a:ext cx="1872208" cy="417424"/>
          </a:xfrm>
          <a:prstGeom prst="rect">
            <a:avLst/>
          </a:prstGeom>
        </p:spPr>
      </p:pic>
      <p:pic>
        <p:nvPicPr>
          <p:cNvPr id="9" name="Изображение 8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1760" y="2010310"/>
            <a:ext cx="1872208" cy="417424"/>
          </a:xfrm>
          <a:prstGeom prst="rect">
            <a:avLst/>
          </a:prstGeom>
        </p:spPr>
      </p:pic>
      <p:pic>
        <p:nvPicPr>
          <p:cNvPr id="10" name="Изображение 9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8024" y="2010310"/>
            <a:ext cx="1872208" cy="417424"/>
          </a:xfrm>
          <a:prstGeom prst="rect">
            <a:avLst/>
          </a:prstGeom>
        </p:spPr>
      </p:pic>
      <p:pic>
        <p:nvPicPr>
          <p:cNvPr id="11" name="Изображение 10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27784" y="3723878"/>
            <a:ext cx="504056" cy="504056"/>
          </a:xfrm>
          <a:prstGeom prst="rect">
            <a:avLst/>
          </a:prstGeom>
        </p:spPr>
      </p:pic>
      <p:pic>
        <p:nvPicPr>
          <p:cNvPr id="12" name="Изображение 11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03948" y="3723878"/>
            <a:ext cx="504056" cy="504056"/>
          </a:xfrm>
          <a:prstGeom prst="rect">
            <a:avLst/>
          </a:prstGeom>
        </p:spPr>
      </p:pic>
      <p:pic>
        <p:nvPicPr>
          <p:cNvPr id="13" name="Изображение 12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65866" y="3723878"/>
            <a:ext cx="504056" cy="504056"/>
          </a:xfrm>
          <a:prstGeom prst="rect">
            <a:avLst/>
          </a:prstGeom>
        </p:spPr>
      </p:pic>
      <p:pic>
        <p:nvPicPr>
          <p:cNvPr id="14" name="Изображение 13">
            <a:hlinkClick r:id="rId18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42030" y="3723878"/>
            <a:ext cx="504056" cy="504056"/>
          </a:xfrm>
          <a:prstGeom prst="rect">
            <a:avLst/>
          </a:prstGeom>
        </p:spPr>
      </p:pic>
      <p:pic>
        <p:nvPicPr>
          <p:cNvPr id="15" name="Изображение 14">
            <a:hlinkClick r:id="rId20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80112" y="3723878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71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0B615-137C-44B5-A078-F8AD4C89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636" y="420661"/>
            <a:ext cx="7346729" cy="835785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3900"/>
              <a:t>ФГОС НОО-2021</a:t>
            </a:r>
            <a:endParaRPr lang="en-US" sz="39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97158CC-9E17-4F0C-823E-ADDF5FCDB2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2450" y="1439981"/>
            <a:ext cx="4135715" cy="2509782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A01E02E7-8601-40B8-B13F-8558B43463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93403" y="1439981"/>
            <a:ext cx="4258148" cy="25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58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0A7CD0B3-2792-479D-8E0D-B725C4803F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31640" y="479822"/>
            <a:ext cx="2738438" cy="4183856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863CAB00-349C-4E30-8969-0A2235CB8D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5976" y="479822"/>
            <a:ext cx="2696766" cy="4183856"/>
          </a:xfr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C1909E6-F17F-4CF3-AE37-E2028233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8372"/>
            <a:ext cx="2130137" cy="1778361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Примерные рабочие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945397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EA321E2-26B6-465B-B49F-25FDCE0A6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876" y="362302"/>
            <a:ext cx="9083352" cy="857250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в Примерных рабочих программах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D11AB33-8B21-420C-B18E-79FA06CA41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Содержание обучения конкретизировано по годам обучения</a:t>
            </a:r>
            <a:endParaRPr lang="en-US" dirty="0"/>
          </a:p>
          <a:p>
            <a:r>
              <a:rPr lang="ru-RU" dirty="0"/>
              <a:t>Проекты: </a:t>
            </a:r>
            <a:r>
              <a:rPr lang="en-US" dirty="0">
                <a:hlinkClick r:id="rId2"/>
              </a:rPr>
              <a:t>http://www.instrao.ru/index.php/primer</a:t>
            </a:r>
            <a:r>
              <a:rPr lang="ru-RU" dirty="0"/>
              <a:t> </a:t>
            </a:r>
          </a:p>
          <a:p>
            <a:r>
              <a:rPr lang="ru-RU" dirty="0"/>
              <a:t>Утверждение планируется в ближайшее время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F7879350-A504-4F1C-8CF2-864997F51B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75598" y="1369219"/>
            <a:ext cx="4529543" cy="3364706"/>
          </a:xfrm>
        </p:spPr>
      </p:pic>
    </p:spTree>
    <p:extLst>
      <p:ext uri="{BB962C8B-B14F-4D97-AF65-F5344CB8AC3E}">
        <p14:creationId xmlns:p14="http://schemas.microsoft.com/office/powerpoint/2010/main" val="3940322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002993BE-A731-47A9-BC78-FDDCF4EF18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46537" y="647701"/>
            <a:ext cx="3132757" cy="4090214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3DB4E431-936E-40DE-AA02-D3F0BA7DDB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23346" y="508706"/>
            <a:ext cx="2939654" cy="406697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B364E1-0D62-41B0-8985-026202F7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1555773"/>
            <a:ext cx="2064266" cy="2031956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1950" dirty="0" err="1">
                <a:solidFill>
                  <a:schemeClr val="bg1"/>
                </a:solidFill>
              </a:rPr>
              <a:t>Примерная</a:t>
            </a:r>
            <a:r>
              <a:rPr lang="en-US" sz="1950" dirty="0">
                <a:solidFill>
                  <a:schemeClr val="bg1"/>
                </a:solidFill>
              </a:rPr>
              <a:t> </a:t>
            </a:r>
            <a:r>
              <a:rPr lang="en-US" sz="1950" dirty="0" err="1">
                <a:solidFill>
                  <a:schemeClr val="bg1"/>
                </a:solidFill>
              </a:rPr>
              <a:t>рабочая</a:t>
            </a:r>
            <a:r>
              <a:rPr lang="en-US" sz="1950" dirty="0">
                <a:solidFill>
                  <a:schemeClr val="bg1"/>
                </a:solidFill>
              </a:rPr>
              <a:t> </a:t>
            </a:r>
            <a:r>
              <a:rPr lang="en-US" sz="1950" dirty="0" err="1">
                <a:solidFill>
                  <a:schemeClr val="bg1"/>
                </a:solidFill>
              </a:rPr>
              <a:t>программа</a:t>
            </a:r>
            <a:r>
              <a:rPr lang="en-US" sz="1950" dirty="0">
                <a:solidFill>
                  <a:schemeClr val="bg1"/>
                </a:solidFill>
              </a:rPr>
              <a:t> 2-4 </a:t>
            </a:r>
            <a:r>
              <a:rPr lang="en-US" sz="1950" dirty="0" err="1">
                <a:solidFill>
                  <a:schemeClr val="bg1"/>
                </a:solidFill>
              </a:rPr>
              <a:t>классы</a:t>
            </a:r>
            <a:endParaRPr lang="en-US" sz="19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96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601841E4-A029-4886-8896-F05B1C8CED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63190" y="546433"/>
            <a:ext cx="3038714" cy="4202765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F3DC8B3-853C-423E-A1DF-EE8511D2F6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19764" y="483518"/>
            <a:ext cx="2966096" cy="4102328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B364E1-0D62-41B0-8985-026202F7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1555773"/>
            <a:ext cx="2064266" cy="2031956"/>
          </a:xfrm>
          <a:prstGeom prst="ellipse">
            <a:avLst/>
          </a:prstGeom>
          <a:solidFill>
            <a:schemeClr val="accent1"/>
          </a:solidFill>
          <a:ln w="174625" cmpd="thinThick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1950" dirty="0" err="1">
                <a:solidFill>
                  <a:schemeClr val="bg1"/>
                </a:solidFill>
              </a:rPr>
              <a:t>Примерная</a:t>
            </a:r>
            <a:r>
              <a:rPr lang="en-US" sz="1950" dirty="0">
                <a:solidFill>
                  <a:schemeClr val="bg1"/>
                </a:solidFill>
              </a:rPr>
              <a:t> </a:t>
            </a:r>
            <a:r>
              <a:rPr lang="en-US" sz="1950" dirty="0" err="1">
                <a:solidFill>
                  <a:schemeClr val="bg1"/>
                </a:solidFill>
              </a:rPr>
              <a:t>рабочая</a:t>
            </a:r>
            <a:r>
              <a:rPr lang="en-US" sz="1950" dirty="0">
                <a:solidFill>
                  <a:schemeClr val="bg1"/>
                </a:solidFill>
              </a:rPr>
              <a:t> </a:t>
            </a:r>
            <a:r>
              <a:rPr lang="en-US" sz="1950" dirty="0" err="1">
                <a:solidFill>
                  <a:schemeClr val="bg1"/>
                </a:solidFill>
              </a:rPr>
              <a:t>программа</a:t>
            </a:r>
            <a:r>
              <a:rPr lang="en-US" sz="1950" dirty="0">
                <a:solidFill>
                  <a:schemeClr val="bg1"/>
                </a:solidFill>
              </a:rPr>
              <a:t> 2-4 </a:t>
            </a:r>
            <a:r>
              <a:rPr lang="en-US" sz="1950" dirty="0" err="1">
                <a:solidFill>
                  <a:schemeClr val="bg1"/>
                </a:solidFill>
              </a:rPr>
              <a:t>классы</a:t>
            </a:r>
            <a:endParaRPr lang="en-US" sz="19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85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780</Words>
  <Application>Microsoft Office PowerPoint</Application>
  <PresentationFormat>Экран (16:9)</PresentationFormat>
  <Paragraphs>91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Arial</vt:lpstr>
      <vt:lpstr>Calibri</vt:lpstr>
      <vt:lpstr>Lato</vt:lpstr>
      <vt:lpstr>Roboto Black</vt:lpstr>
      <vt:lpstr>Times New Roman</vt:lpstr>
      <vt:lpstr>Тема Office</vt:lpstr>
      <vt:lpstr>Новое в обучении английскому языку – 2021: ФГОС, примерные программы, контроль</vt:lpstr>
      <vt:lpstr>Новое в 2021 году</vt:lpstr>
      <vt:lpstr>ФГОС-2021</vt:lpstr>
      <vt:lpstr>Изменения во ФГОС</vt:lpstr>
      <vt:lpstr>ФГОС НОО-2021</vt:lpstr>
      <vt:lpstr>Примерные рабочие программы</vt:lpstr>
      <vt:lpstr>Что в Примерных рабочих программах</vt:lpstr>
      <vt:lpstr>Примерная рабочая программа 2-4 классы</vt:lpstr>
      <vt:lpstr>Примерная рабочая программа 2-4 классы</vt:lpstr>
      <vt:lpstr>Примерная рабочая программа 2-4 классы</vt:lpstr>
      <vt:lpstr>Примерная рабочая программа 2-4 классы</vt:lpstr>
      <vt:lpstr>Что можно сделать сейчас</vt:lpstr>
      <vt:lpstr>Е.В. Журавлева, Д.М. Тимушева. My start with English </vt:lpstr>
      <vt:lpstr>Е.В. Журавлева, Д.М. Тимушева. My start with English </vt:lpstr>
      <vt:lpstr>Е.В. Русинова. Тренажер по письму.</vt:lpstr>
      <vt:lpstr>Е.В. Русинова. Тренажер по письму.</vt:lpstr>
      <vt:lpstr>Е.В. Русинова. Тренажер по письму.</vt:lpstr>
      <vt:lpstr>Н.В. Михайлова. Учим английский алфавит </vt:lpstr>
      <vt:lpstr>Н.В. Михайлова. Учим английский алфавит </vt:lpstr>
      <vt:lpstr>К.П. Словохотов. Вся грамматика английского языка для начальной школы +</vt:lpstr>
      <vt:lpstr>К.П. Словохотов. Вся грамматика английского языка для начальной школы +</vt:lpstr>
      <vt:lpstr>К.П. Словохотов. Вся грамматика английского языка для начальной школы +</vt:lpstr>
      <vt:lpstr>К.П. Словохотов. Вся грамматика английского языка для начальной школы +</vt:lpstr>
      <vt:lpstr>К.П. Словохотов. Вся грамматика английского языка для начальной школы +</vt:lpstr>
      <vt:lpstr>Перспективная модель ЕГЭ</vt:lpstr>
      <vt:lpstr>Презентация PowerPoint</vt:lpstr>
      <vt:lpstr>Устная часть</vt:lpstr>
      <vt:lpstr>Задание 3 - интервью</vt:lpstr>
      <vt:lpstr>Возможные опоры </vt:lpstr>
      <vt:lpstr>Презентация PowerPoint</vt:lpstr>
      <vt:lpstr>Задание 4</vt:lpstr>
      <vt:lpstr>Что поможет?</vt:lpstr>
      <vt:lpstr>Н.А. Андрощук, В.Н. Баскакова. Practise Speaking</vt:lpstr>
      <vt:lpstr>Н.А. Андрощук, В.Н. Баскакова. Practise Speaking</vt:lpstr>
      <vt:lpstr>Н.А. Андрощук, В.Н. Баскакова. Practise Speaking</vt:lpstr>
      <vt:lpstr>Н.А. Андрощук, В.Н. Баскакова. Practise Speaking</vt:lpstr>
      <vt:lpstr>Н.А. Андрощук, В.Н. Баскакова. Practise Speaking</vt:lpstr>
      <vt:lpstr>ЕГЭ-2022</vt:lpstr>
      <vt:lpstr>Вопросы? Комментарии?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Черепнева</dc:creator>
  <cp:lastModifiedBy>Юрий Бределев</cp:lastModifiedBy>
  <cp:revision>8</cp:revision>
  <dcterms:created xsi:type="dcterms:W3CDTF">2019-11-08T08:59:02Z</dcterms:created>
  <dcterms:modified xsi:type="dcterms:W3CDTF">2021-09-07T07:39:01Z</dcterms:modified>
</cp:coreProperties>
</file>