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vo-losev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2700" smtClean="0">
                <a:solidFill>
                  <a:schemeClr val="tx2"/>
                </a:solidFill>
              </a:rPr>
              <a:t>Новый учебно-методический комплекс по курсу «Право» издательства «Интеллект-Центр», и тенденции развития правового образования в средней школе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2150"/>
            <a:ext cx="8229600" cy="725488"/>
          </a:xfrm>
        </p:spPr>
        <p:txBody>
          <a:bodyPr anchor="t"/>
          <a:lstStyle/>
          <a:p>
            <a:r>
              <a:rPr lang="ru-RU" sz="2800" smtClean="0">
                <a:solidFill>
                  <a:schemeClr val="tx2"/>
                </a:solidFill>
              </a:rPr>
              <a:t>Большое количество иллюстраций и схем</a:t>
            </a:r>
          </a:p>
        </p:txBody>
      </p:sp>
      <p:pic>
        <p:nvPicPr>
          <p:cNvPr id="15363" name="Picture 7" descr="R-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44675"/>
            <a:ext cx="4379912" cy="3357563"/>
          </a:xfrm>
        </p:spPr>
      </p:pic>
      <p:pic>
        <p:nvPicPr>
          <p:cNvPr id="15364" name="Picture 8" descr="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1628775"/>
            <a:ext cx="4968875" cy="33845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2150"/>
            <a:ext cx="8229600" cy="401638"/>
          </a:xfrm>
        </p:spPr>
        <p:txBody>
          <a:bodyPr anchor="t"/>
          <a:lstStyle/>
          <a:p>
            <a:r>
              <a:rPr lang="ru-RU" sz="2300" smtClean="0">
                <a:solidFill>
                  <a:schemeClr val="tx2"/>
                </a:solidFill>
              </a:rPr>
              <a:t>Раздел «Интересные факты» после большинства тем</a:t>
            </a:r>
            <a:r>
              <a:rPr lang="ru-RU" sz="2300" smtClean="0"/>
              <a:t/>
            </a:r>
            <a:br>
              <a:rPr lang="ru-RU" sz="2300" smtClean="0"/>
            </a:br>
            <a:endParaRPr lang="ru-RU" sz="2300" smtClean="0"/>
          </a:p>
        </p:txBody>
      </p:sp>
      <p:pic>
        <p:nvPicPr>
          <p:cNvPr id="16388" name="Picture 4" descr="Fakt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748823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558800"/>
          </a:xfrm>
        </p:spPr>
        <p:txBody>
          <a:bodyPr anchor="t"/>
          <a:lstStyle/>
          <a:p>
            <a:r>
              <a:rPr lang="ru-RU" sz="2700" smtClean="0">
                <a:solidFill>
                  <a:schemeClr val="tx2"/>
                </a:solidFill>
              </a:rPr>
              <a:t>Система заданий с учетом требования ФГОС</a:t>
            </a:r>
            <a:r>
              <a:rPr lang="ru-RU" sz="2700" smtClean="0"/>
              <a:t/>
            </a:r>
            <a:br>
              <a:rPr lang="ru-RU" sz="2700" smtClean="0"/>
            </a:br>
            <a:endParaRPr lang="ru-RU" sz="2700" smtClean="0"/>
          </a:p>
        </p:txBody>
      </p:sp>
      <p:pic>
        <p:nvPicPr>
          <p:cNvPr id="17411" name="Picture 5" descr="Zad-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52513"/>
            <a:ext cx="6624637" cy="52435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ru-RU" sz="2700" smtClean="0">
                <a:solidFill>
                  <a:schemeClr val="tx2"/>
                </a:solidFill>
              </a:rPr>
              <a:t>Темы учебных проектов после каждой главы</a:t>
            </a:r>
            <a:r>
              <a:rPr lang="ru-RU" sz="2700" smtClean="0"/>
              <a:t/>
            </a:r>
            <a:br>
              <a:rPr lang="ru-RU" sz="2700" smtClean="0"/>
            </a:br>
            <a:endParaRPr lang="ru-RU" sz="2700" smtClean="0"/>
          </a:p>
        </p:txBody>
      </p:sp>
      <p:pic>
        <p:nvPicPr>
          <p:cNvPr id="18435" name="Picture 5" descr="Pr-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7127875" cy="49149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2150"/>
            <a:ext cx="8229600" cy="596900"/>
          </a:xfrm>
        </p:spPr>
        <p:txBody>
          <a:bodyPr anchor="t"/>
          <a:lstStyle/>
          <a:p>
            <a:r>
              <a:rPr lang="ru-RU" sz="2700" smtClean="0">
                <a:solidFill>
                  <a:schemeClr val="tx2"/>
                </a:solidFill>
              </a:rPr>
              <a:t>Методическое пособие Н.Ф. Крицкая, С.А. Лосев  «Уроки права в10-11 классах»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916113"/>
            <a:ext cx="5689600" cy="4160837"/>
          </a:xfrm>
        </p:spPr>
        <p:txBody>
          <a:bodyPr/>
          <a:lstStyle/>
          <a:p>
            <a:pPr marL="342900" indent="-342900">
              <a:spcBef>
                <a:spcPct val="100000"/>
              </a:spcBef>
              <a:buFont typeface="Arial" charset="0"/>
              <a:buChar char="•"/>
            </a:pPr>
            <a:r>
              <a:rPr lang="ru-RU" sz="2400" smtClean="0"/>
              <a:t>Рабочая программа по курсу права, включая учебно-тематический план в соответствии с требованиями ФГОС к рабочей программе по курсу  </a:t>
            </a:r>
            <a:endParaRPr lang="ru-RU" sz="2400" smtClean="0">
              <a:solidFill>
                <a:srgbClr val="CC3300"/>
              </a:solidFill>
            </a:endParaRPr>
          </a:p>
          <a:p>
            <a:pPr marL="342900" indent="-342900">
              <a:spcBef>
                <a:spcPct val="100000"/>
              </a:spcBef>
              <a:buFont typeface="Arial" charset="0"/>
              <a:buChar char="•"/>
            </a:pPr>
            <a:r>
              <a:rPr lang="ru-RU" sz="2400" smtClean="0"/>
              <a:t>Подробные поурочные разработки для всех параграфов учебника</a:t>
            </a:r>
          </a:p>
          <a:p>
            <a:pPr marL="342900" indent="-342900">
              <a:spcBef>
                <a:spcPct val="100000"/>
              </a:spcBef>
              <a:buFont typeface="Arial" charset="0"/>
              <a:buChar char="•"/>
            </a:pPr>
            <a:r>
              <a:rPr lang="ru-RU" sz="2400" smtClean="0"/>
              <a:t>Все разработки апробированы в течение учебного года автором в ходе изучения курса права в средней школе</a:t>
            </a:r>
          </a:p>
          <a:p>
            <a:pPr marL="342900" indent="-342900">
              <a:spcBef>
                <a:spcPct val="50000"/>
              </a:spcBef>
            </a:pPr>
            <a:endParaRPr lang="ru-RU" sz="2400" smtClean="0"/>
          </a:p>
          <a:p>
            <a:pPr marL="342900" indent="-342900">
              <a:spcBef>
                <a:spcPct val="50000"/>
              </a:spcBef>
            </a:pPr>
            <a:endParaRPr lang="ru-RU" sz="1800" smtClean="0"/>
          </a:p>
          <a:p>
            <a:pPr marL="342900" indent="-342900">
              <a:spcBef>
                <a:spcPct val="50000"/>
              </a:spcBef>
            </a:pPr>
            <a:endParaRPr lang="ru-RU" sz="1800" smtClean="0"/>
          </a:p>
        </p:txBody>
      </p:sp>
      <p:pic>
        <p:nvPicPr>
          <p:cNvPr id="19460" name="Содержимое 10" descr="Обложка-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50" y="1643063"/>
            <a:ext cx="2643188" cy="37623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2150"/>
            <a:ext cx="8229600" cy="493713"/>
          </a:xfrm>
        </p:spPr>
        <p:txBody>
          <a:bodyPr anchor="t"/>
          <a:lstStyle/>
          <a:p>
            <a:r>
              <a:rPr lang="ru-RU" sz="3000" smtClean="0">
                <a:solidFill>
                  <a:schemeClr val="tx2"/>
                </a:solidFill>
              </a:rPr>
              <a:t>Методическое пособие</a:t>
            </a:r>
          </a:p>
        </p:txBody>
      </p:sp>
      <p:pic>
        <p:nvPicPr>
          <p:cNvPr id="20483" name="Picture 7" descr="Oglav-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341438"/>
            <a:ext cx="3606800" cy="4751387"/>
          </a:xfrm>
        </p:spPr>
      </p:pic>
      <p:pic>
        <p:nvPicPr>
          <p:cNvPr id="20484" name="Picture 8" descr="Oglav-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84313"/>
            <a:ext cx="3544888" cy="48244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2150"/>
            <a:ext cx="8229600" cy="447675"/>
          </a:xfrm>
        </p:spPr>
        <p:txBody>
          <a:bodyPr anchor="t"/>
          <a:lstStyle/>
          <a:p>
            <a:r>
              <a:rPr lang="ru-RU" sz="3000" smtClean="0">
                <a:solidFill>
                  <a:schemeClr val="tx2"/>
                </a:solidFill>
              </a:rPr>
              <a:t>Рабочая программа</a:t>
            </a:r>
          </a:p>
        </p:txBody>
      </p:sp>
      <p:pic>
        <p:nvPicPr>
          <p:cNvPr id="21507" name="Picture 9" descr="Plan-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3360737" cy="4897437"/>
          </a:xfrm>
        </p:spPr>
      </p:pic>
      <p:pic>
        <p:nvPicPr>
          <p:cNvPr id="21508" name="Picture 14" descr="Plan-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412875"/>
            <a:ext cx="3449637" cy="47529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2150"/>
            <a:ext cx="8229600" cy="447675"/>
          </a:xfrm>
        </p:spPr>
        <p:txBody>
          <a:bodyPr anchor="t"/>
          <a:lstStyle/>
          <a:p>
            <a:r>
              <a:rPr lang="ru-RU" sz="3200" smtClean="0">
                <a:solidFill>
                  <a:schemeClr val="tx2"/>
                </a:solidFill>
              </a:rPr>
              <a:t>Разработки уроков</a:t>
            </a:r>
          </a:p>
        </p:txBody>
      </p:sp>
      <p:pic>
        <p:nvPicPr>
          <p:cNvPr id="22531" name="Picture 6" descr="Ur-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2875"/>
            <a:ext cx="3557588" cy="5040313"/>
          </a:xfrm>
        </p:spPr>
      </p:pic>
      <p:pic>
        <p:nvPicPr>
          <p:cNvPr id="22532" name="Picture 9" descr="Ur-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412875"/>
            <a:ext cx="3494087" cy="47529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2150"/>
            <a:ext cx="8229600" cy="725488"/>
          </a:xfrm>
        </p:spPr>
        <p:txBody>
          <a:bodyPr anchor="t"/>
          <a:lstStyle/>
          <a:p>
            <a:r>
              <a:rPr lang="ru-RU" smtClean="0">
                <a:solidFill>
                  <a:schemeClr val="tx2"/>
                </a:solidFill>
              </a:rPr>
              <a:t>Электронное приложение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773238"/>
            <a:ext cx="5122863" cy="45259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mtClean="0"/>
              <a:t>Частью УМК по курсу «Право» для 10-11 классов является электронное приложение на </a:t>
            </a:r>
            <a:r>
              <a:rPr lang="en-US" smtClean="0"/>
              <a:t>CD-</a:t>
            </a:r>
            <a:r>
              <a:rPr lang="ru-RU" smtClean="0"/>
              <a:t>диске</a:t>
            </a:r>
          </a:p>
          <a:p>
            <a:pPr marL="342900" indent="-342900">
              <a:buFont typeface="Arial" charset="0"/>
              <a:buChar char="•"/>
            </a:pPr>
            <a:r>
              <a:rPr lang="ru-RU" smtClean="0"/>
              <a:t>Приложение содержит тренинги, задания и дополнительные материалы к каждому параграфу учебника</a:t>
            </a:r>
          </a:p>
          <a:p>
            <a:pPr marL="342900" indent="-342900">
              <a:buFont typeface="Arial" charset="0"/>
              <a:buChar char="•"/>
            </a:pPr>
            <a:endParaRPr lang="ru-RU" smtClean="0"/>
          </a:p>
        </p:txBody>
      </p:sp>
      <p:pic>
        <p:nvPicPr>
          <p:cNvPr id="23556" name="Picture 9" descr="Disk-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628775"/>
            <a:ext cx="2847975" cy="39608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792163"/>
          </a:xfrm>
        </p:spPr>
        <p:txBody>
          <a:bodyPr anchor="t"/>
          <a:lstStyle/>
          <a:p>
            <a:r>
              <a:rPr lang="ru-RU" smtClean="0">
                <a:solidFill>
                  <a:schemeClr val="tx2"/>
                </a:solidFill>
              </a:rPr>
              <a:t>Тренинги и задания</a:t>
            </a:r>
          </a:p>
        </p:txBody>
      </p:sp>
      <p:pic>
        <p:nvPicPr>
          <p:cNvPr id="24579" name="Picture 6" descr="Tr-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557338"/>
            <a:ext cx="3392487" cy="4751387"/>
          </a:xfrm>
        </p:spPr>
      </p:pic>
      <p:pic>
        <p:nvPicPr>
          <p:cNvPr id="24580" name="Picture 7" descr="Tr-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557338"/>
            <a:ext cx="3938588" cy="44640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Цели правового образования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ru-RU" sz="1600" b="1" smtClean="0"/>
              <a:t>развитие личности, </a:t>
            </a:r>
            <a:r>
              <a:rPr lang="ru-RU" sz="1600" smtClean="0"/>
              <a:t>направленное на формирование правосознания и правовой культуры, 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ru-RU" sz="1600" b="1" smtClean="0"/>
              <a:t>воспитание</a:t>
            </a:r>
            <a:r>
              <a:rPr lang="ru-RU" sz="1600" smtClean="0"/>
              <a:t> гражданской ответственности и чувства собственного достоинства; дисциплинированности, уважения к правам и свободам другого человека, демократическим правовым институтам, правопорядку;</a:t>
            </a:r>
            <a:endParaRPr lang="ru-RU" sz="1600" b="1" smtClean="0"/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ru-RU" sz="1600" b="1" smtClean="0"/>
              <a:t>освоение знаний</a:t>
            </a:r>
            <a:r>
              <a:rPr lang="ru-RU" sz="1600" smtClean="0"/>
              <a:t> об основных принципах, нормах и институтах права, возможностях правовой системы России, необходимых для эффективного использования и защиты  прав и исполнения обязанностей, </a:t>
            </a:r>
            <a:endParaRPr lang="ru-RU" sz="1600" b="1" smtClean="0"/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ru-RU" sz="1600" b="1" smtClean="0"/>
              <a:t>овладение умениями</a:t>
            </a:r>
            <a:r>
              <a:rPr lang="ru-RU" sz="1600" smtClean="0"/>
              <a:t>, необходимыми для применения освоенных знаний и способов деятельности с целью реализации и защиты прав и законных интересов личности; содействия подержанию правопорядка в обществе; решения практических задач в социально-правовой сфере, 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ru-RU" sz="1600" b="1" smtClean="0"/>
              <a:t>формирование</a:t>
            </a:r>
            <a:r>
              <a:rPr lang="ru-RU" sz="1600" smtClean="0"/>
              <a:t> способности и готовности к самостоятельному принятию правовых решений, сознательному и ответственному действию в сфере отношений, урегулированных правом.</a:t>
            </a:r>
          </a:p>
          <a:p>
            <a:pPr>
              <a:lnSpc>
                <a:spcPct val="85000"/>
              </a:lnSpc>
              <a:spcBef>
                <a:spcPct val="45000"/>
              </a:spcBef>
            </a:pPr>
            <a:r>
              <a:rPr lang="ru-RU" sz="1600" b="1" smtClean="0"/>
              <a:t>Профессиональная ориентация личности,</a:t>
            </a:r>
            <a:r>
              <a:rPr lang="ru-RU" sz="1600" smtClean="0"/>
              <a:t> знание и понимание принципов деятельности правоохранительных органов, формирование знаний и навыков, необходимых для успешного овладения основными компетенциями юридических профессий.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229600" cy="493713"/>
          </a:xfrm>
        </p:spPr>
        <p:txBody>
          <a:bodyPr anchor="t"/>
          <a:lstStyle/>
          <a:p>
            <a:r>
              <a:rPr lang="ru-RU" smtClean="0">
                <a:solidFill>
                  <a:schemeClr val="tx2"/>
                </a:solidFill>
              </a:rPr>
              <a:t>Дополнительные материалы</a:t>
            </a:r>
          </a:p>
        </p:txBody>
      </p:sp>
      <p:pic>
        <p:nvPicPr>
          <p:cNvPr id="25603" name="Picture 9" descr="Dop-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3498850" cy="4681538"/>
          </a:xfrm>
        </p:spPr>
      </p:pic>
      <p:pic>
        <p:nvPicPr>
          <p:cNvPr id="25604" name="Picture 10" descr="Dop-3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484313"/>
            <a:ext cx="3492500" cy="44640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620713"/>
            <a:ext cx="8572500" cy="865187"/>
          </a:xfrm>
        </p:spPr>
        <p:txBody>
          <a:bodyPr anchor="t"/>
          <a:lstStyle/>
          <a:p>
            <a:r>
              <a:rPr lang="ru-RU" sz="2800" smtClean="0">
                <a:solidFill>
                  <a:schemeClr val="tx2"/>
                </a:solidFill>
              </a:rPr>
              <a:t>Варианты использования УМК «Право. 10-11 классы»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412875"/>
            <a:ext cx="8218487" cy="410368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400" smtClean="0"/>
              <a:t>При изучении курса «Обществознание»  на базовом уровне в сочетании с отдельным курсом «Право»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400" smtClean="0"/>
              <a:t>При изучении курса «Обществознание» на углубленном уровне в социально-экономическом профиле в сочетании с курсом права на базовом уровне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400" smtClean="0"/>
              <a:t>При изучении курса «Обществознание» на углубленном  уровне в сочетании с отдельным курсом «Право» на углубленном уровне (пари получении рекомендации к использованию на профильном уровне)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400" smtClean="0"/>
              <a:t>При изучении элективных курсов правового содержания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400" smtClean="0"/>
              <a:t>При подготовке к ЕГЭ по  обществознанию и праву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400" smtClean="0"/>
              <a:t>При подготовке к олимпиадам по обществознанию и праву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sz="2400" smtClean="0"/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sz="2200" smtClean="0"/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sz="22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572500" cy="865188"/>
          </a:xfrm>
        </p:spPr>
        <p:txBody>
          <a:bodyPr anchor="t"/>
          <a:lstStyle/>
          <a:p>
            <a:r>
              <a:rPr lang="ru-RU" smtClean="0">
                <a:solidFill>
                  <a:schemeClr val="tx2"/>
                </a:solidFill>
              </a:rPr>
              <a:t>Планы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341438"/>
            <a:ext cx="8218487" cy="4608512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Планируется создание сайта поддержки УМК для учителей и учащихся, содержащего: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Дополнительный иллюстративный и дидактический материал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Указание на изменение законодательства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Электронные тесты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Задания в мультимедиа формате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Задания по праву в формате ЕГЭ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Правовые викторины и олимпиады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Систему обратной связи с автором 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Форум педагогов и учащихся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2200" smtClean="0"/>
              <a:t>Адрес сайта: </a:t>
            </a:r>
            <a:r>
              <a:rPr lang="en-US" sz="2200" smtClean="0">
                <a:hlinkClick r:id="rId2"/>
              </a:rPr>
              <a:t>www.pravo-losev.ru</a:t>
            </a:r>
            <a:endParaRPr lang="en-US" sz="2200" smtClean="0"/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en-US" sz="2200" smtClean="0"/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US" sz="900" smtClean="0"/>
              <a:t> </a:t>
            </a:r>
            <a:endParaRPr lang="ru-RU" sz="900" smtClean="0"/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chemeClr val="tx2"/>
                </a:solidFill>
              </a:rPr>
              <a:t>Варианты правового образования в школе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Изучение основ права к контексте курса «Обществознание» на базовом уровне.</a:t>
            </a:r>
          </a:p>
          <a:p>
            <a:pPr>
              <a:buFont typeface="Arial" charset="0"/>
              <a:buChar char="•"/>
            </a:pPr>
            <a:r>
              <a:rPr lang="ru-RU" smtClean="0"/>
              <a:t>Изучение отдельного курса права  на базовом уровне </a:t>
            </a:r>
          </a:p>
          <a:p>
            <a:pPr>
              <a:buFont typeface="Arial" charset="0"/>
              <a:buChar char="•"/>
            </a:pPr>
            <a:r>
              <a:rPr lang="ru-RU" smtClean="0"/>
              <a:t>Изучение отельного курса права на углубленном уровне</a:t>
            </a:r>
          </a:p>
          <a:p>
            <a:pPr>
              <a:buFont typeface="Arial" charset="0"/>
              <a:buChar char="•"/>
            </a:pPr>
            <a:r>
              <a:rPr lang="ru-RU" smtClean="0"/>
              <a:t>Элективные правовые курсы</a:t>
            </a:r>
          </a:p>
          <a:p>
            <a:pPr>
              <a:buFont typeface="Arial" charset="0"/>
              <a:buChar char="•"/>
            </a:pPr>
            <a:r>
              <a:rPr lang="ru-RU" smtClean="0"/>
              <a:t>Участие в правовых олимпиадах и конкурсах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smtClean="0">
                <a:solidFill>
                  <a:schemeClr val="tx2"/>
                </a:solidFill>
              </a:rPr>
              <a:t>Образовательные стандарты о преподавании обществознания и права</a:t>
            </a:r>
          </a:p>
        </p:txBody>
      </p:sp>
      <p:sp>
        <p:nvSpPr>
          <p:cNvPr id="7172" name="Rectangle 4"/>
          <p:cNvSpPr>
            <a:spLocks noGrp="1"/>
          </p:cNvSpPr>
          <p:nvPr>
            <p:ph type="body" sz="half" idx="1"/>
          </p:nvPr>
        </p:nvSpPr>
        <p:spPr>
          <a:xfrm>
            <a:off x="468313" y="2060575"/>
            <a:ext cx="4038600" cy="4060825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CC3300"/>
                </a:solidFill>
              </a:rPr>
              <a:t>СТАНДАРТ 2004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В 10-11 классах обществознание преподается как отдельный предмет на базовом и углубленном уровнях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Право преподается как отдельный предмет на базовом и углубленном уровнях</a:t>
            </a:r>
          </a:p>
        </p:txBody>
      </p:sp>
      <p:sp>
        <p:nvSpPr>
          <p:cNvPr id="7173" name="Rectangle 5"/>
          <p:cNvSpPr>
            <a:spLocks noGrp="1"/>
          </p:cNvSpPr>
          <p:nvPr>
            <p:ph type="body" sz="half" idx="2"/>
          </p:nvPr>
        </p:nvSpPr>
        <p:spPr>
          <a:xfrm>
            <a:off x="4859338" y="1916113"/>
            <a:ext cx="4038600" cy="4133850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CC3300"/>
                </a:solidFill>
              </a:rPr>
              <a:t>ФГОС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В 10-11 классах обществознание преподается как отдельный предмет только на базовом уровне</a:t>
            </a:r>
          </a:p>
          <a:p>
            <a:pPr>
              <a:buFont typeface="Arial" charset="0"/>
              <a:buChar char="•"/>
            </a:pPr>
            <a:r>
              <a:rPr lang="ru-RU" sz="2400" smtClean="0"/>
              <a:t>Право преподается как отдельный предмет на базовом и углубленном уровнях</a:t>
            </a:r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>
                <a:solidFill>
                  <a:schemeClr val="tx2"/>
                </a:solidFill>
              </a:rPr>
              <a:t>Проблемы: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Отсутствие в старшей школе изучения курса «Обществознания» на углубленном уровне при сохранении ЕГЭ по обществознанию</a:t>
            </a:r>
          </a:p>
          <a:p>
            <a:pPr>
              <a:buFont typeface="Arial" charset="0"/>
              <a:buChar char="•"/>
            </a:pPr>
            <a:r>
              <a:rPr lang="ru-RU" smtClean="0"/>
              <a:t>Неопределенность статуса курса «Право» в старшей школе при отсутствии ЕГЭ по праву</a:t>
            </a:r>
          </a:p>
          <a:p>
            <a:pPr>
              <a:buFont typeface="Arial" charset="0"/>
              <a:buChar char="•"/>
            </a:pP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smtClean="0">
                <a:solidFill>
                  <a:schemeClr val="tx2"/>
                </a:solidFill>
              </a:rPr>
              <a:t>Особенности новой концепции преподавания курса «Обществознание»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Сохранение концентрической структуры курса «Обществознание» (6-9 классы и 10-11 классы)</a:t>
            </a:r>
          </a:p>
          <a:p>
            <a:pPr>
              <a:buFont typeface="Arial" charset="0"/>
              <a:buChar char="•"/>
            </a:pPr>
            <a:r>
              <a:rPr lang="ru-RU" smtClean="0"/>
              <a:t>Возвращение изучения курса обществознание в старшей школе на углубленном уровне</a:t>
            </a:r>
          </a:p>
          <a:p>
            <a:pPr>
              <a:buFont typeface="Arial" charset="0"/>
              <a:buChar char="•"/>
            </a:pPr>
            <a:r>
              <a:rPr lang="ru-RU" smtClean="0"/>
              <a:t>Включение в курс обществознания на профильном уровне модулей «экономика» и «право»</a:t>
            </a:r>
          </a:p>
          <a:p>
            <a:pPr>
              <a:buFont typeface="Arial" charset="0"/>
              <a:buChar char="•"/>
            </a:pPr>
            <a:r>
              <a:rPr lang="ru-RU" smtClean="0"/>
              <a:t>Приоритетное развитие самостоятельной работы учащихся, использование электронных и мультимедийных технологий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2150"/>
            <a:ext cx="8229600" cy="493713"/>
          </a:xfrm>
        </p:spPr>
        <p:txBody>
          <a:bodyPr anchor="t"/>
          <a:lstStyle/>
          <a:p>
            <a:r>
              <a:rPr lang="ru-RU" smtClean="0">
                <a:solidFill>
                  <a:schemeClr val="tx2"/>
                </a:solidFill>
              </a:rPr>
              <a:t>Открытые вопросы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3238"/>
            <a:ext cx="8229600" cy="435768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mtClean="0"/>
              <a:t>Роль и место курса «Право» в системе обществоведческого образования в контексте перехода на ФГОС и реализации новой концепции преподавания курса Обществознания</a:t>
            </a:r>
          </a:p>
          <a:p>
            <a:pPr marL="342900" indent="-342900">
              <a:buFont typeface="Arial" charset="0"/>
              <a:buChar char="•"/>
            </a:pPr>
            <a:r>
              <a:rPr lang="ru-RU" smtClean="0"/>
              <a:t>Будет ли модуль «Право» составной частью курса обществознания или он будет изучаться как отдельный курс на углубленном уровне?</a:t>
            </a:r>
          </a:p>
          <a:p>
            <a:pPr marL="342900" indent="-342900"/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ru-RU" sz="3000" smtClean="0">
                <a:solidFill>
                  <a:schemeClr val="tx2"/>
                </a:solidFill>
              </a:rPr>
              <a:t>Учебник С.А. Лосев «Право.10-11 классы»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68413"/>
            <a:ext cx="5483225" cy="5400675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ru-RU" sz="2000" smtClean="0"/>
              <a:t>Издания 2014, 2016 и 2019 г.</a:t>
            </a:r>
            <a:r>
              <a:rPr lang="ru-RU" sz="2000" smtClean="0">
                <a:solidFill>
                  <a:srgbClr val="CC3300"/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ru-RU" sz="2000" smtClean="0"/>
              <a:t>Апробировался в школах Москвы, Кирова и Самары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ru-RU" sz="2000" smtClean="0"/>
              <a:t>Прошел экспертизу в Институте права (РАН)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ru-RU" sz="2000" smtClean="0"/>
              <a:t>Ориентирован как базовый так и на углубленный уровень изучения права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ru-RU" sz="2000" smtClean="0"/>
              <a:t>Учебник полностью соответствует ФГОС, содержанию образовательного минимума для стандарта по праву,  доработан с учетом Примерной основной образовательной программы среднего общего образования по праву 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ru-RU" sz="2000" smtClean="0"/>
              <a:t>В новом издании учтены изменения законодательства в 2016-2019 гг.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endParaRPr lang="ru-RU" sz="2000" smtClean="0"/>
          </a:p>
        </p:txBody>
      </p:sp>
      <p:pic>
        <p:nvPicPr>
          <p:cNvPr id="13316" name="Содержимое 7" descr="Обложка1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428750"/>
            <a:ext cx="3357562" cy="37099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92150"/>
            <a:ext cx="8229600" cy="550863"/>
          </a:xfrm>
        </p:spPr>
        <p:txBody>
          <a:bodyPr anchor="t"/>
          <a:lstStyle/>
          <a:p>
            <a:r>
              <a:rPr lang="ru-RU" sz="3200" smtClean="0">
                <a:solidFill>
                  <a:schemeClr val="tx2"/>
                </a:solidFill>
              </a:rPr>
              <a:t>Отличительные особенности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557338"/>
            <a:ext cx="8218488" cy="4535487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ru-RU" sz="2600" smtClean="0"/>
              <a:t>Подробно рассмотрены все темы, предусмотренные Примерной основной образовательной программой среднего общего образования по праву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ru-RU" sz="2600" smtClean="0"/>
              <a:t>Содержит темы, отсутствующие в ряде других учебниках по праву, рекомендованных ФПУ, например, законность и правопорядок, реализация права, банковское право, международное право, изобретательское право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 typeface="Arial" charset="0"/>
              <a:buChar char="•"/>
            </a:pPr>
            <a:r>
              <a:rPr lang="ru-RU" sz="2600" smtClean="0"/>
              <a:t>Наиболее подробно (11 параграфов) изучаются вопросы государственного устройства и конституционного права Российской Федерации 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sz="26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59</TotalTime>
  <Words>813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Презентация5</vt:lpstr>
      <vt:lpstr>Новый учебно-методический комплекс по курсу «Право» издательства «Интеллект-Центр», и тенденции развития правового образования в средней школе</vt:lpstr>
      <vt:lpstr>Цели правового образования</vt:lpstr>
      <vt:lpstr>Варианты правового образования в школе</vt:lpstr>
      <vt:lpstr>Образовательные стандарты о преподавании обществознания и права</vt:lpstr>
      <vt:lpstr>Проблемы:</vt:lpstr>
      <vt:lpstr>Особенности новой концепции преподавания курса «Обществознание»</vt:lpstr>
      <vt:lpstr>Открытые вопросы</vt:lpstr>
      <vt:lpstr>Учебник С.А. Лосев «Право.10-11 классы»</vt:lpstr>
      <vt:lpstr>Отличительные особенности</vt:lpstr>
      <vt:lpstr>Большое количество иллюстраций и схем</vt:lpstr>
      <vt:lpstr>Раздел «Интересные факты» после большинства тем </vt:lpstr>
      <vt:lpstr>Система заданий с учетом требования ФГОС </vt:lpstr>
      <vt:lpstr>Темы учебных проектов после каждой главы </vt:lpstr>
      <vt:lpstr>Методическое пособие Н.Ф. Крицкая, С.А. Лосев  «Уроки права в10-11 классах»</vt:lpstr>
      <vt:lpstr>Методическое пособие</vt:lpstr>
      <vt:lpstr>Рабочая программа</vt:lpstr>
      <vt:lpstr>Разработки уроков</vt:lpstr>
      <vt:lpstr>Электронное приложение</vt:lpstr>
      <vt:lpstr>Тренинги и задания</vt:lpstr>
      <vt:lpstr>Дополнительные материалы</vt:lpstr>
      <vt:lpstr>Варианты использования УМК «Право. 10-11 классы»</vt:lpstr>
      <vt:lpstr>Планы</vt:lpstr>
    </vt:vector>
  </TitlesOfParts>
  <Company>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Naum Soloveychik</dc:creator>
  <cp:lastModifiedBy>Елена Кудрявцева</cp:lastModifiedBy>
  <cp:revision>5</cp:revision>
  <dcterms:created xsi:type="dcterms:W3CDTF">2016-05-25T17:40:02Z</dcterms:created>
  <dcterms:modified xsi:type="dcterms:W3CDTF">2019-10-22T11:12:42Z</dcterms:modified>
</cp:coreProperties>
</file>