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259" r:id="rId7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2734C-FEAE-4C02-B1E6-110C2A7A04F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6AB50-0FED-4D3B-97FB-5EC9E691A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3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c9639d752a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gc9639d752a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c9639d752a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gc9639d752a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c9639d752a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gc9639d752a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c9639d752a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gc9639d752a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9639d752a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gc9639d752a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c9639d752a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gc9639d752a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c9639d752a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gc9639d752a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c9639d752a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0" name="Google Shape;520;gc9639d752a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c9639d752a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gc9639d752a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c9639d752a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gc9639d752a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2" name="Google Shape;55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1" name="Google Shape;56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1" name="Google Shape;571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1" name="Google Shape;59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3" name="Google Shape;60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7" name="Google Shape;62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7" name="Google Shape;63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7" name="Google Shape;64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7" name="Google Shape;65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7" name="Google Shape;66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6" name="Google Shape;69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0" name="Google Shape;73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3" name="Google Shape;753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4" name="Google Shape;76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5" name="Google Shape;775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6" name="Google Shape;786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7" name="Google Shape;797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7" name="Google Shape;80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9" name="Google Shape;819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0" name="Google Shape;830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0" name="Google Shape;890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0" name="Google Shape;900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1" name="Google Shape;911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412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-law.ru/gosts/gost/9637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ocs.cntd.ru/document/902256369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carun.ru/studyonline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8ARxQ7QYoQYUibotj8soYUy_NVLtMKTq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carun.ru/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49.emf"/><Relationship Id="rId18" Type="http://schemas.openxmlformats.org/officeDocument/2006/relationships/hyperlink" Target="https://www.instagram.com/pervoes/" TargetMode="External"/><Relationship Id="rId3" Type="http://schemas.openxmlformats.org/officeDocument/2006/relationships/image" Target="../media/image44.emf"/><Relationship Id="rId21" Type="http://schemas.openxmlformats.org/officeDocument/2006/relationships/image" Target="../media/image53.emf"/><Relationship Id="rId7" Type="http://schemas.openxmlformats.org/officeDocument/2006/relationships/image" Target="../media/image46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51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vk.com/digital.september" TargetMode="External"/><Relationship Id="rId20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48.emf"/><Relationship Id="rId5" Type="http://schemas.openxmlformats.org/officeDocument/2006/relationships/image" Target="../media/image45.emf"/><Relationship Id="rId15" Type="http://schemas.openxmlformats.org/officeDocument/2006/relationships/image" Target="../media/image50.emf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52.emf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47.emf"/><Relationship Id="rId14" Type="http://schemas.openxmlformats.org/officeDocument/2006/relationships/hyperlink" Target="https://www.facebook.com/digital.septemb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>
            <a:spLocks noGrp="1"/>
          </p:cNvSpPr>
          <p:nvPr>
            <p:ph type="ctrTitle" idx="4294967295"/>
          </p:nvPr>
        </p:nvSpPr>
        <p:spPr>
          <a:xfrm>
            <a:off x="506925" y="790040"/>
            <a:ext cx="5645400" cy="21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Простые знания о школьнике</a:t>
            </a:r>
            <a:endParaRPr sz="3200" b="1" i="0" u="none" strike="noStrike" cap="none" dirty="0">
              <a:solidFill>
                <a:schemeClr val="lt1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Как выбрать школу и учителя так, чтобы ребенку хотелось учиться?</a:t>
            </a:r>
            <a:endParaRPr sz="2000" b="1" i="0" u="none" strike="noStrike" cap="none" dirty="0">
              <a:solidFill>
                <a:srgbClr val="191B18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100" name="Google Shape;100;p1"/>
          <p:cNvSpPr txBox="1">
            <a:spLocks noGrp="1"/>
          </p:cNvSpPr>
          <p:nvPr>
            <p:ph type="sldNum" idx="12"/>
          </p:nvPr>
        </p:nvSpPr>
        <p:spPr>
          <a:xfrm>
            <a:off x="8388424" y="43719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  <p:sp>
        <p:nvSpPr>
          <p:cNvPr id="101" name="Google Shape;101;p1"/>
          <p:cNvSpPr/>
          <p:nvPr/>
        </p:nvSpPr>
        <p:spPr>
          <a:xfrm>
            <a:off x="506925" y="653953"/>
            <a:ext cx="2230098" cy="566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latin typeface="PT Sans"/>
                <a:ea typeface="PT Sans"/>
                <a:cs typeface="PT Sans"/>
                <a:sym typeface="PT Sans"/>
              </a:rPr>
              <a:t>Семейная школа </a:t>
            </a:r>
            <a:r>
              <a:rPr lang="ru-RU" sz="1400" b="0" i="0" u="none" strike="noStrike" cap="none" dirty="0" err="1">
                <a:latin typeface="PT Sans"/>
                <a:ea typeface="PT Sans"/>
                <a:cs typeface="PT Sans"/>
                <a:sym typeface="PT Sans"/>
              </a:rPr>
              <a:t>Макарун</a:t>
            </a:r>
            <a:endParaRPr sz="1400" b="0" i="0" u="none" strike="noStrike" cap="none" dirty="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0400" y="1237470"/>
            <a:ext cx="2516675" cy="2516700"/>
          </a:xfrm>
          <a:prstGeom prst="rect">
            <a:avLst/>
          </a:prstGeom>
          <a:noFill/>
          <a:ln>
            <a:noFill/>
          </a:ln>
          <a:effectLst>
            <a:outerShdw blurRad="342900" dist="171450" dir="3540000" algn="bl" rotWithShape="0">
              <a:srgbClr val="000000">
                <a:alpha val="12549"/>
              </a:srgbClr>
            </a:outerShdw>
          </a:effectLst>
        </p:spPr>
      </p:pic>
      <p:sp>
        <p:nvSpPr>
          <p:cNvPr id="103" name="Google Shape;103;p1"/>
          <p:cNvSpPr txBox="1"/>
          <p:nvPr/>
        </p:nvSpPr>
        <p:spPr>
          <a:xfrm>
            <a:off x="506925" y="3118098"/>
            <a:ext cx="5809654" cy="10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latin typeface="PT Sans"/>
                <a:ea typeface="PT Sans"/>
                <a:cs typeface="PT Sans"/>
                <a:sym typeface="PT Sans"/>
              </a:rPr>
              <a:t>Лола Шурыгина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latin typeface="PT Sans"/>
                <a:ea typeface="PT Sans"/>
                <a:cs typeface="PT Sans"/>
                <a:sym typeface="PT Sans"/>
              </a:rPr>
              <a:t>Директор Семейной школы </a:t>
            </a:r>
            <a:r>
              <a:rPr lang="ru-RU" sz="1800" b="1" i="0" u="none" strike="noStrike" cap="none" dirty="0" err="1">
                <a:latin typeface="PT Sans"/>
                <a:ea typeface="PT Sans"/>
                <a:cs typeface="PT Sans"/>
                <a:sym typeface="PT Sans"/>
              </a:rPr>
              <a:t>Макарун</a:t>
            </a:r>
            <a:endParaRPr sz="1800" b="1" i="0" u="none" strike="noStrike" cap="none" dirty="0"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latin typeface="PT Sans"/>
                <a:ea typeface="PT Sans"/>
                <a:cs typeface="PT Sans"/>
                <a:sym typeface="PT Sans"/>
              </a:rPr>
              <a:t>Член правления Лиги образования, 5 лет в управлении образованием, мама 3 детей </a:t>
            </a:r>
            <a:endParaRPr sz="1800" b="0" i="0" u="none" strike="noStrike" cap="none" dirty="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/>
          <p:nvPr/>
        </p:nvSpPr>
        <p:spPr>
          <a:xfrm>
            <a:off x="470484" y="483518"/>
            <a:ext cx="49224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Портрет современного ребенка</a:t>
            </a:r>
            <a:endParaRPr sz="1500" b="1" i="0" u="none" strike="noStrike" cap="none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/>
          </a:blip>
          <a:srcRect b="4189"/>
          <a:stretch/>
        </p:blipFill>
        <p:spPr>
          <a:xfrm>
            <a:off x="496078" y="1245660"/>
            <a:ext cx="4531693" cy="303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0"/>
          <p:cNvPicPr preferRelativeResize="0"/>
          <p:nvPr/>
        </p:nvPicPr>
        <p:blipFill rotWithShape="1">
          <a:blip r:embed="rId4">
            <a:alphaModFix/>
          </a:blip>
          <a:srcRect r="815" b="1254"/>
          <a:stretch/>
        </p:blipFill>
        <p:spPr>
          <a:xfrm>
            <a:off x="5392884" y="647563"/>
            <a:ext cx="3080256" cy="36310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10"/>
          <p:cNvGrpSpPr/>
          <p:nvPr/>
        </p:nvGrpSpPr>
        <p:grpSpPr>
          <a:xfrm>
            <a:off x="6609446" y="4322342"/>
            <a:ext cx="2370149" cy="383645"/>
            <a:chOff x="6651009" y="4385943"/>
            <a:chExt cx="2370149" cy="383645"/>
          </a:xfrm>
        </p:grpSpPr>
        <p:sp>
          <p:nvSpPr>
            <p:cNvPr id="195" name="Google Shape;195;p10"/>
            <p:cNvSpPr/>
            <p:nvPr/>
          </p:nvSpPr>
          <p:spPr>
            <a:xfrm>
              <a:off x="6791060" y="4385943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/>
          <p:nvPr/>
        </p:nvSpPr>
        <p:spPr>
          <a:xfrm>
            <a:off x="179512" y="553269"/>
            <a:ext cx="6763019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Тот, кто хочет видеть результаты своего труда немедленно, должен идти в сапожники. (с)</a:t>
            </a:r>
            <a:endParaRPr sz="1500" b="1" i="0" u="none" strike="noStrike" cap="none" dirty="0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3" name="Google Shape;20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655" y="1172683"/>
            <a:ext cx="5650772" cy="340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 rotWithShape="1">
          <a:blip r:embed="rId4">
            <a:alphaModFix/>
          </a:blip>
          <a:srcRect t="8280"/>
          <a:stretch/>
        </p:blipFill>
        <p:spPr>
          <a:xfrm>
            <a:off x="6374907" y="1172683"/>
            <a:ext cx="1958602" cy="30314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11"/>
          <p:cNvGrpSpPr/>
          <p:nvPr/>
        </p:nvGrpSpPr>
        <p:grpSpPr>
          <a:xfrm>
            <a:off x="6630227" y="4286920"/>
            <a:ext cx="2365844" cy="439882"/>
            <a:chOff x="6651009" y="4329706"/>
            <a:chExt cx="2365844" cy="439882"/>
          </a:xfrm>
        </p:grpSpPr>
        <p:sp>
          <p:nvSpPr>
            <p:cNvPr id="206" name="Google Shape;206;p11"/>
            <p:cNvSpPr/>
            <p:nvPr/>
          </p:nvSpPr>
          <p:spPr>
            <a:xfrm>
              <a:off x="6786755" y="4329706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 txBox="1"/>
          <p:nvPr/>
        </p:nvSpPr>
        <p:spPr>
          <a:xfrm>
            <a:off x="899592" y="459874"/>
            <a:ext cx="49224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Портрет современного родителя</a:t>
            </a:r>
            <a:endParaRPr sz="1500" b="1" i="0" u="none" strike="noStrike" cap="none" dirty="0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3" name="Google Shape;213;p12"/>
          <p:cNvPicPr preferRelativeResize="0"/>
          <p:nvPr/>
        </p:nvPicPr>
        <p:blipFill rotWithShape="1">
          <a:blip r:embed="rId3">
            <a:alphaModFix/>
          </a:blip>
          <a:srcRect l="17386" t="22613" r="40568" b="25846"/>
          <a:stretch/>
        </p:blipFill>
        <p:spPr>
          <a:xfrm>
            <a:off x="997526" y="946743"/>
            <a:ext cx="5005565" cy="34497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12"/>
          <p:cNvGrpSpPr/>
          <p:nvPr/>
        </p:nvGrpSpPr>
        <p:grpSpPr>
          <a:xfrm>
            <a:off x="6588224" y="4080477"/>
            <a:ext cx="2370149" cy="316049"/>
            <a:chOff x="6651009" y="4543968"/>
            <a:chExt cx="2370149" cy="316049"/>
          </a:xfrm>
        </p:grpSpPr>
        <p:sp>
          <p:nvSpPr>
            <p:cNvPr id="216" name="Google Shape;216;p12"/>
            <p:cNvSpPr/>
            <p:nvPr/>
          </p:nvSpPr>
          <p:spPr>
            <a:xfrm>
              <a:off x="6791060" y="4543968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217" name="Google Shape;217;p12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/>
          <p:nvPr/>
        </p:nvSpPr>
        <p:spPr>
          <a:xfrm>
            <a:off x="567237" y="511686"/>
            <a:ext cx="323011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Какая она – школа будущего? </a:t>
            </a:r>
            <a:endParaRPr sz="1500" b="1" i="0" u="none" strike="noStrike" cap="none" dirty="0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3" name="Google Shape;223;p13"/>
          <p:cNvPicPr preferRelativeResize="0"/>
          <p:nvPr/>
        </p:nvPicPr>
        <p:blipFill rotWithShape="1">
          <a:blip r:embed="rId3">
            <a:alphaModFix/>
          </a:blip>
          <a:srcRect b="3383"/>
          <a:stretch/>
        </p:blipFill>
        <p:spPr>
          <a:xfrm>
            <a:off x="546946" y="1056367"/>
            <a:ext cx="6500802" cy="3000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0510" y="1917165"/>
            <a:ext cx="1640130" cy="22274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p13"/>
          <p:cNvGrpSpPr/>
          <p:nvPr/>
        </p:nvGrpSpPr>
        <p:grpSpPr>
          <a:xfrm>
            <a:off x="6547100" y="4276241"/>
            <a:ext cx="2370149" cy="383645"/>
            <a:chOff x="6651009" y="4385943"/>
            <a:chExt cx="2370149" cy="383645"/>
          </a:xfrm>
        </p:grpSpPr>
        <p:sp>
          <p:nvSpPr>
            <p:cNvPr id="227" name="Google Shape;227;p13"/>
            <p:cNvSpPr/>
            <p:nvPr/>
          </p:nvSpPr>
          <p:spPr>
            <a:xfrm>
              <a:off x="6791060" y="4385943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229;p13"/>
          <p:cNvSpPr txBox="1"/>
          <p:nvPr/>
        </p:nvSpPr>
        <p:spPr>
          <a:xfrm>
            <a:off x="2410690" y="1423593"/>
            <a:ext cx="2840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3"/>
          <p:cNvSpPr txBox="1"/>
          <p:nvPr/>
        </p:nvSpPr>
        <p:spPr>
          <a:xfrm>
            <a:off x="4707080" y="1439562"/>
            <a:ext cx="2840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3"/>
          <p:cNvSpPr txBox="1"/>
          <p:nvPr/>
        </p:nvSpPr>
        <p:spPr>
          <a:xfrm>
            <a:off x="2410690" y="2748458"/>
            <a:ext cx="2397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3"/>
          <p:cNvSpPr txBox="1"/>
          <p:nvPr/>
        </p:nvSpPr>
        <p:spPr>
          <a:xfrm>
            <a:off x="4707080" y="2748458"/>
            <a:ext cx="2840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3"/>
          <p:cNvSpPr txBox="1"/>
          <p:nvPr/>
        </p:nvSpPr>
        <p:spPr>
          <a:xfrm>
            <a:off x="179512" y="464973"/>
            <a:ext cx="7926801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Семейная школа </a:t>
            </a:r>
            <a:r>
              <a:rPr lang="ru-RU" sz="1500" b="1" i="0" u="none" strike="noStrike" cap="none" dirty="0" err="1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Макарун</a:t>
            </a:r>
            <a:r>
              <a:rPr lang="ru-RU" sz="1500" b="1" i="0" u="none" strike="noStrike" cap="none" dirty="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. Как мы обеспечиваем высокий результат.</a:t>
            </a:r>
            <a:endParaRPr sz="1500" b="1" i="0" u="none" strike="noStrike" cap="none" dirty="0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9" name="Google Shape;239;p53"/>
          <p:cNvPicPr preferRelativeResize="0"/>
          <p:nvPr/>
        </p:nvPicPr>
        <p:blipFill rotWithShape="1">
          <a:blip r:embed="rId3">
            <a:alphaModFix/>
          </a:blip>
          <a:srcRect t="1887"/>
          <a:stretch/>
        </p:blipFill>
        <p:spPr>
          <a:xfrm>
            <a:off x="918005" y="842502"/>
            <a:ext cx="6954220" cy="35703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240;p53"/>
          <p:cNvGrpSpPr/>
          <p:nvPr/>
        </p:nvGrpSpPr>
        <p:grpSpPr>
          <a:xfrm>
            <a:off x="6617125" y="4294583"/>
            <a:ext cx="2396104" cy="416196"/>
            <a:chOff x="6651009" y="4353392"/>
            <a:chExt cx="2396104" cy="416196"/>
          </a:xfrm>
        </p:grpSpPr>
        <p:sp>
          <p:nvSpPr>
            <p:cNvPr id="241" name="Google Shape;241;p53"/>
            <p:cNvSpPr/>
            <p:nvPr/>
          </p:nvSpPr>
          <p:spPr>
            <a:xfrm>
              <a:off x="6817015" y="4353392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242" name="Google Shape;242;p53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4"/>
          <p:cNvSpPr txBox="1"/>
          <p:nvPr/>
        </p:nvSpPr>
        <p:spPr>
          <a:xfrm>
            <a:off x="774190" y="355471"/>
            <a:ext cx="7592919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 dirty="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Семейная школа </a:t>
            </a:r>
            <a:r>
              <a:rPr lang="ru-RU" sz="1500" b="1" i="0" u="none" strike="noStrike" cap="none" dirty="0" err="1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Макарун</a:t>
            </a:r>
            <a:r>
              <a:rPr lang="ru-RU" sz="1500" b="1" i="0" u="none" strike="noStrike" cap="none" dirty="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. Как мы тренируем навыки успешной и самостоятельной личности. </a:t>
            </a:r>
            <a:endParaRPr sz="1500" b="1" i="0" u="none" strike="noStrike" cap="none" dirty="0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9" name="Google Shape;249;p54"/>
          <p:cNvPicPr preferRelativeResize="0"/>
          <p:nvPr/>
        </p:nvPicPr>
        <p:blipFill rotWithShape="1">
          <a:blip r:embed="rId3">
            <a:alphaModFix/>
          </a:blip>
          <a:srcRect l="487"/>
          <a:stretch/>
        </p:blipFill>
        <p:spPr>
          <a:xfrm>
            <a:off x="935182" y="966434"/>
            <a:ext cx="6700763" cy="34270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0" name="Google Shape;250;p54"/>
          <p:cNvGrpSpPr/>
          <p:nvPr/>
        </p:nvGrpSpPr>
        <p:grpSpPr>
          <a:xfrm>
            <a:off x="6515927" y="4304593"/>
            <a:ext cx="2446411" cy="404918"/>
            <a:chOff x="6651009" y="4364670"/>
            <a:chExt cx="2446411" cy="404918"/>
          </a:xfrm>
        </p:grpSpPr>
        <p:sp>
          <p:nvSpPr>
            <p:cNvPr id="251" name="Google Shape;251;p54"/>
            <p:cNvSpPr/>
            <p:nvPr/>
          </p:nvSpPr>
          <p:spPr>
            <a:xfrm>
              <a:off x="6867322" y="4364670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252" name="Google Shape;252;p54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5"/>
          <p:cNvSpPr txBox="1"/>
          <p:nvPr/>
        </p:nvSpPr>
        <p:spPr>
          <a:xfrm>
            <a:off x="240834" y="440908"/>
            <a:ext cx="8726902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 dirty="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Семейная школа </a:t>
            </a:r>
            <a:r>
              <a:rPr lang="ru-RU" sz="1500" b="1" i="0" u="none" strike="noStrike" cap="none" dirty="0" err="1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Макарун</a:t>
            </a:r>
            <a:r>
              <a:rPr lang="ru-RU" sz="1500" b="1" i="0" u="none" strike="noStrike" cap="none" dirty="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. Как мы реализуем программу наставничества и среду доверия взрослым. </a:t>
            </a:r>
            <a:endParaRPr sz="1500" b="1" i="0" u="none" strike="noStrike" cap="none" dirty="0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9" name="Google Shape;259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944551"/>
            <a:ext cx="6549332" cy="3373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55"/>
          <p:cNvGrpSpPr/>
          <p:nvPr/>
        </p:nvGrpSpPr>
        <p:grpSpPr>
          <a:xfrm>
            <a:off x="6634570" y="4311407"/>
            <a:ext cx="2333166" cy="391185"/>
            <a:chOff x="6651009" y="4378403"/>
            <a:chExt cx="2333166" cy="391185"/>
          </a:xfrm>
        </p:grpSpPr>
        <p:sp>
          <p:nvSpPr>
            <p:cNvPr id="261" name="Google Shape;261;p55"/>
            <p:cNvSpPr/>
            <p:nvPr/>
          </p:nvSpPr>
          <p:spPr>
            <a:xfrm>
              <a:off x="6754077" y="4378403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262" name="Google Shape;262;p55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6"/>
          <p:cNvSpPr txBox="1"/>
          <p:nvPr/>
        </p:nvSpPr>
        <p:spPr>
          <a:xfrm>
            <a:off x="306360" y="403279"/>
            <a:ext cx="8321656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 dirty="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Семейная школа </a:t>
            </a:r>
            <a:r>
              <a:rPr lang="ru-RU" sz="1500" b="1" i="0" u="none" strike="noStrike" cap="none" dirty="0" err="1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Макарун</a:t>
            </a:r>
            <a:r>
              <a:rPr lang="ru-RU" sz="1500" b="1" i="0" u="none" strike="noStrike" cap="none" dirty="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. Что мы умеем делать сами и с партнерами Школы.</a:t>
            </a:r>
            <a:endParaRPr sz="1500" b="1" i="0" u="none" strike="noStrike" cap="none" dirty="0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9" name="Google Shape;269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500" y="719723"/>
            <a:ext cx="6963747" cy="3610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0" name="Google Shape;270;p56"/>
          <p:cNvGrpSpPr/>
          <p:nvPr/>
        </p:nvGrpSpPr>
        <p:grpSpPr>
          <a:xfrm>
            <a:off x="6867723" y="4258214"/>
            <a:ext cx="2370149" cy="316049"/>
            <a:chOff x="6651009" y="4543968"/>
            <a:chExt cx="2370149" cy="316049"/>
          </a:xfrm>
        </p:grpSpPr>
        <p:sp>
          <p:nvSpPr>
            <p:cNvPr id="271" name="Google Shape;271;p56"/>
            <p:cNvSpPr/>
            <p:nvPr/>
          </p:nvSpPr>
          <p:spPr>
            <a:xfrm>
              <a:off x="6791060" y="4543968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272" name="Google Shape;272;p56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/>
          <p:nvPr/>
        </p:nvSpPr>
        <p:spPr>
          <a:xfrm>
            <a:off x="179512" y="543364"/>
            <a:ext cx="8165792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Вопрос</a:t>
            </a:r>
            <a:endParaRPr sz="1500" b="1" i="0" u="none" strike="noStrike" cap="none" dirty="0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79" name="Google Shape;279;p14"/>
          <p:cNvGrpSpPr/>
          <p:nvPr/>
        </p:nvGrpSpPr>
        <p:grpSpPr>
          <a:xfrm>
            <a:off x="6609445" y="4313735"/>
            <a:ext cx="2370149" cy="348654"/>
            <a:chOff x="6651009" y="4420934"/>
            <a:chExt cx="2370149" cy="348654"/>
          </a:xfrm>
        </p:grpSpPr>
        <p:sp>
          <p:nvSpPr>
            <p:cNvPr id="280" name="Google Shape;280;p14"/>
            <p:cNvSpPr/>
            <p:nvPr/>
          </p:nvSpPr>
          <p:spPr>
            <a:xfrm>
              <a:off x="6791060" y="4420934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p14"/>
          <p:cNvSpPr txBox="1"/>
          <p:nvPr/>
        </p:nvSpPr>
        <p:spPr>
          <a:xfrm>
            <a:off x="923888" y="851152"/>
            <a:ext cx="7575876" cy="331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Поменялось ли Ваше представление о том, какой должна быть школа?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 нового вы узнали?</a:t>
            </a:r>
            <a:endParaRPr sz="3600" b="1" i="0" u="none" strike="noStrike" cap="none" dirty="0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"/>
          <p:cNvSpPr txBox="1">
            <a:spLocks noGrp="1"/>
          </p:cNvSpPr>
          <p:nvPr>
            <p:ph type="ctrTitle" idx="4294967295"/>
          </p:nvPr>
        </p:nvSpPr>
        <p:spPr>
          <a:xfrm>
            <a:off x="546750" y="366599"/>
            <a:ext cx="8045100" cy="23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4800" b="1" i="0" u="none" strike="noStrike" cap="none" dirty="0">
                <a:latin typeface="PT Sans Caption"/>
                <a:ea typeface="PT Sans Caption"/>
                <a:cs typeface="PT Sans Caption"/>
                <a:sym typeface="PT Sans Caption"/>
              </a:rPr>
              <a:t>Отвечаем на вопрос: какую школу я точно выбрал?</a:t>
            </a:r>
            <a:endParaRPr sz="2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>
                <a:latin typeface="Arial"/>
                <a:ea typeface="Arial"/>
                <a:cs typeface="Arial"/>
                <a:sym typeface="Arial"/>
              </a:rPr>
              <a:t>19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546751" y="2872239"/>
            <a:ext cx="5965800" cy="10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latin typeface="PT Sans"/>
                <a:ea typeface="PT Sans"/>
                <a:cs typeface="PT Sans"/>
                <a:sym typeface="PT Sans"/>
              </a:rPr>
              <a:t>Как определить, правильный ли был сделан выбор. </a:t>
            </a:r>
            <a:endParaRPr sz="1800" b="0" i="0" u="none" strike="noStrike" cap="none" dirty="0"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290" name="Google Shape;290;p15"/>
          <p:cNvGrpSpPr/>
          <p:nvPr/>
        </p:nvGrpSpPr>
        <p:grpSpPr>
          <a:xfrm>
            <a:off x="6651009" y="4227934"/>
            <a:ext cx="2370149" cy="566268"/>
            <a:chOff x="6651009" y="4543968"/>
            <a:chExt cx="2370149" cy="566268"/>
          </a:xfrm>
        </p:grpSpPr>
        <p:sp>
          <p:nvSpPr>
            <p:cNvPr id="291" name="Google Shape;291;p15"/>
            <p:cNvSpPr/>
            <p:nvPr/>
          </p:nvSpPr>
          <p:spPr>
            <a:xfrm>
              <a:off x="6791060" y="4543968"/>
              <a:ext cx="2230098" cy="566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/>
        </p:nvSpPr>
        <p:spPr>
          <a:xfrm>
            <a:off x="611823" y="1204796"/>
            <a:ext cx="7019686" cy="3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highlight>
                  <a:srgbClr val="FFCD3F"/>
                </a:highlight>
                <a:latin typeface="PT Sans"/>
                <a:ea typeface="PT Sans"/>
                <a:cs typeface="PT Sans"/>
                <a:sym typeface="PT Sans"/>
              </a:rPr>
              <a:t>Какая она – моя идеальная современная школа. Портрет современного школьника- что надо знать родителям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000000"/>
              </a:solidFill>
              <a:highlight>
                <a:srgbClr val="FFCD3F"/>
              </a:highlight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err="1">
                <a:solidFill>
                  <a:srgbClr val="000000"/>
                </a:solidFill>
                <a:highlight>
                  <a:srgbClr val="FFCD3F"/>
                </a:highlight>
                <a:latin typeface="PT Sans"/>
                <a:ea typeface="PT Sans"/>
                <a:cs typeface="PT Sans"/>
                <a:sym typeface="PT Sans"/>
              </a:rPr>
              <a:t>Лайфхаки</a:t>
            </a:r>
            <a:r>
              <a:rPr lang="ru-RU" sz="1800" b="1" i="0" u="none" strike="noStrike" cap="none" dirty="0">
                <a:solidFill>
                  <a:srgbClr val="000000"/>
                </a:solidFill>
                <a:highlight>
                  <a:srgbClr val="FFCD3F"/>
                </a:highlight>
                <a:latin typeface="PT Sans"/>
                <a:ea typeface="PT Sans"/>
                <a:cs typeface="PT Sans"/>
                <a:sym typeface="PT Sans"/>
              </a:rPr>
              <a:t> выбора: школа. Сильная гимназия или мягкая среда?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000000"/>
              </a:solidFill>
              <a:highlight>
                <a:srgbClr val="FFCD3F"/>
              </a:highlight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err="1">
                <a:solidFill>
                  <a:srgbClr val="000000"/>
                </a:solidFill>
                <a:highlight>
                  <a:srgbClr val="FFCD3F"/>
                </a:highlight>
                <a:latin typeface="PT Sans"/>
                <a:ea typeface="PT Sans"/>
                <a:cs typeface="PT Sans"/>
                <a:sym typeface="PT Sans"/>
              </a:rPr>
              <a:t>Лайфхаки</a:t>
            </a:r>
            <a:r>
              <a:rPr lang="ru-RU" sz="1800" b="1" i="0" u="none" strike="noStrike" cap="none" dirty="0">
                <a:solidFill>
                  <a:srgbClr val="000000"/>
                </a:solidFill>
                <a:highlight>
                  <a:srgbClr val="FFCD3F"/>
                </a:highlight>
                <a:latin typeface="PT Sans"/>
                <a:ea typeface="PT Sans"/>
                <a:cs typeface="PT Sans"/>
                <a:sym typeface="PT Sans"/>
              </a:rPr>
              <a:t> выбора: учитель. Молодой энтузиаст или педагог старой закалки?</a:t>
            </a:r>
            <a:b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highlight>
                  <a:srgbClr val="FFCD3F"/>
                </a:highlight>
                <a:latin typeface="PT Sans"/>
                <a:ea typeface="PT Sans"/>
                <a:cs typeface="PT Sans"/>
                <a:sym typeface="PT Sans"/>
              </a:rPr>
              <a:t>Как сделать выбор: 7 критериев родительского выбора, гарантирующего семейный покой</a:t>
            </a:r>
            <a:endParaRPr sz="1800" b="1" i="0" u="none" strike="noStrike" cap="none" dirty="0">
              <a:solidFill>
                <a:srgbClr val="FFCD3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9" name="Google Shape;109;p2"/>
          <p:cNvSpPr txBox="1">
            <a:spLocks noGrp="1"/>
          </p:cNvSpPr>
          <p:nvPr>
            <p:ph type="ctrTitle" idx="4294967295"/>
          </p:nvPr>
        </p:nvSpPr>
        <p:spPr>
          <a:xfrm>
            <a:off x="506925" y="377971"/>
            <a:ext cx="8034300" cy="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800" b="1" i="0" u="none" strike="noStrike" cap="none" dirty="0">
                <a:latin typeface="PT Sans Caption"/>
                <a:ea typeface="PT Sans Caption"/>
                <a:cs typeface="PT Sans Caption"/>
                <a:sym typeface="PT Sans Caption"/>
              </a:rPr>
              <a:t>Программа встречи:</a:t>
            </a:r>
            <a:endParaRPr sz="5200" b="1" i="0" u="none" strike="noStrike" cap="none" dirty="0"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grpSp>
        <p:nvGrpSpPr>
          <p:cNvPr id="110" name="Google Shape;110;p2"/>
          <p:cNvGrpSpPr/>
          <p:nvPr/>
        </p:nvGrpSpPr>
        <p:grpSpPr>
          <a:xfrm>
            <a:off x="7164288" y="4177545"/>
            <a:ext cx="2370149" cy="566268"/>
            <a:chOff x="6651009" y="4543968"/>
            <a:chExt cx="2370149" cy="566268"/>
          </a:xfrm>
        </p:grpSpPr>
        <p:sp>
          <p:nvSpPr>
            <p:cNvPr id="111" name="Google Shape;111;p2"/>
            <p:cNvSpPr/>
            <p:nvPr/>
          </p:nvSpPr>
          <p:spPr>
            <a:xfrm>
              <a:off x="6791060" y="4543968"/>
              <a:ext cx="2230098" cy="566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C00000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C00000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C00000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/>
          <p:nvPr/>
        </p:nvSpPr>
        <p:spPr>
          <a:xfrm>
            <a:off x="178108" y="301458"/>
            <a:ext cx="8165792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Вопрос</a:t>
            </a:r>
            <a:endParaRPr sz="1500" b="1" i="0" u="none" strike="noStrike" cap="none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99" name="Google Shape;299;p16"/>
          <p:cNvGrpSpPr/>
          <p:nvPr/>
        </p:nvGrpSpPr>
        <p:grpSpPr>
          <a:xfrm>
            <a:off x="6609445" y="4329256"/>
            <a:ext cx="2324172" cy="333133"/>
            <a:chOff x="6651009" y="4436455"/>
            <a:chExt cx="2324172" cy="333133"/>
          </a:xfrm>
        </p:grpSpPr>
        <p:sp>
          <p:nvSpPr>
            <p:cNvPr id="300" name="Google Shape;300;p16"/>
            <p:cNvSpPr/>
            <p:nvPr/>
          </p:nvSpPr>
          <p:spPr>
            <a:xfrm>
              <a:off x="6745083" y="4436455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16"/>
          <p:cNvSpPr txBox="1"/>
          <p:nvPr/>
        </p:nvSpPr>
        <p:spPr>
          <a:xfrm>
            <a:off x="790603" y="767300"/>
            <a:ext cx="7293523" cy="331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Чего я точно НЕ ХОЧУ, отдавая ребенка в школу?</a:t>
            </a:r>
            <a:endParaRPr sz="3600" b="1" i="0" u="none" strike="noStrike" cap="none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 txBox="1"/>
          <p:nvPr/>
        </p:nvSpPr>
        <p:spPr>
          <a:xfrm>
            <a:off x="251520" y="481111"/>
            <a:ext cx="8165792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Что НЕ хотят родители:</a:t>
            </a:r>
            <a:endParaRPr sz="1500" b="1" i="0" u="none" strike="noStrike" cap="none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9" name="Google Shape;309;p17"/>
          <p:cNvGrpSpPr/>
          <p:nvPr/>
        </p:nvGrpSpPr>
        <p:grpSpPr>
          <a:xfrm>
            <a:off x="6609445" y="4304343"/>
            <a:ext cx="2370149" cy="358046"/>
            <a:chOff x="6651009" y="4411542"/>
            <a:chExt cx="2370149" cy="358046"/>
          </a:xfrm>
        </p:grpSpPr>
        <p:sp>
          <p:nvSpPr>
            <p:cNvPr id="310" name="Google Shape;310;p17"/>
            <p:cNvSpPr/>
            <p:nvPr/>
          </p:nvSpPr>
          <p:spPr>
            <a:xfrm>
              <a:off x="6791060" y="4411542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" name="Google Shape;312;p17"/>
          <p:cNvSpPr txBox="1"/>
          <p:nvPr/>
        </p:nvSpPr>
        <p:spPr>
          <a:xfrm>
            <a:off x="923888" y="947174"/>
            <a:ext cx="7293523" cy="328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Чтобы его там дрессировали. </a:t>
            </a:r>
            <a:endParaRPr/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Странных одноклассников и их родителей.</a:t>
            </a:r>
            <a:endParaRPr/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Бардака и чрезмерной свободы.</a:t>
            </a:r>
            <a:endParaRPr/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Делать с ним домашку.</a:t>
            </a:r>
            <a:endParaRPr/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Чтобы убили в нем любознательность и тягу к знаниям.</a:t>
            </a:r>
            <a:endParaRPr/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Камеры хранения для детей.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 txBox="1">
            <a:spLocks noGrp="1"/>
          </p:cNvSpPr>
          <p:nvPr>
            <p:ph type="ctrTitle" idx="4294967295"/>
          </p:nvPr>
        </p:nvSpPr>
        <p:spPr>
          <a:xfrm>
            <a:off x="546751" y="366601"/>
            <a:ext cx="80451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4800" b="1" i="0" u="none" strike="noStrike" cap="none" dirty="0">
                <a:latin typeface="PT Sans Caption"/>
                <a:ea typeface="PT Sans Caption"/>
                <a:cs typeface="PT Sans Caption"/>
                <a:sym typeface="PT Sans Caption"/>
              </a:rPr>
              <a:t>Как сэкономить: время, нервы, бюджет</a:t>
            </a:r>
            <a:endParaRPr sz="2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>
                <a:latin typeface="Arial"/>
                <a:ea typeface="Arial"/>
                <a:cs typeface="Arial"/>
                <a:sym typeface="Arial"/>
              </a:rPr>
              <a:t>22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2"/>
          <p:cNvSpPr/>
          <p:nvPr/>
        </p:nvSpPr>
        <p:spPr>
          <a:xfrm>
            <a:off x="546750" y="2404648"/>
            <a:ext cx="7693241" cy="136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latin typeface="Arial"/>
                <a:ea typeface="Arial"/>
                <a:cs typeface="Arial"/>
                <a:sym typeface="Arial"/>
              </a:rPr>
              <a:t>Стоит ли опираться на статусы и регалии педагогов? </a:t>
            </a: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latin typeface="Arial"/>
                <a:ea typeface="Arial"/>
                <a:cs typeface="Arial"/>
                <a:sym typeface="Arial"/>
              </a:rPr>
              <a:t>Как составить собственное правильное впечатление о школе без прикрас? </a:t>
            </a: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latin typeface="Arial"/>
                <a:ea typeface="Arial"/>
                <a:cs typeface="Arial"/>
                <a:sym typeface="Arial"/>
              </a:rPr>
              <a:t>Всегда ли рейтинг школы говорит о качестве образования в ней? </a:t>
            </a:r>
            <a:endParaRPr sz="1800" b="0" i="0" u="none" strike="noStrike" cap="none" dirty="0"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320" name="Google Shape;320;p32"/>
          <p:cNvGrpSpPr/>
          <p:nvPr/>
        </p:nvGrpSpPr>
        <p:grpSpPr>
          <a:xfrm>
            <a:off x="6651009" y="4318347"/>
            <a:ext cx="2324172" cy="566268"/>
            <a:chOff x="6651009" y="4318347"/>
            <a:chExt cx="2324172" cy="566268"/>
          </a:xfrm>
        </p:grpSpPr>
        <p:sp>
          <p:nvSpPr>
            <p:cNvPr id="321" name="Google Shape;321;p32"/>
            <p:cNvSpPr/>
            <p:nvPr/>
          </p:nvSpPr>
          <p:spPr>
            <a:xfrm>
              <a:off x="6745083" y="4318347"/>
              <a:ext cx="2230098" cy="566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3"/>
          <p:cNvSpPr txBox="1"/>
          <p:nvPr/>
        </p:nvSpPr>
        <p:spPr>
          <a:xfrm>
            <a:off x="187605" y="398883"/>
            <a:ext cx="8165792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Где и как искать ту самую школу</a:t>
            </a:r>
            <a:endParaRPr sz="1500" b="1" i="0" u="none" strike="noStrike" cap="none" dirty="0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29" name="Google Shape;329;p33"/>
          <p:cNvGrpSpPr/>
          <p:nvPr/>
        </p:nvGrpSpPr>
        <p:grpSpPr>
          <a:xfrm>
            <a:off x="6609445" y="4311725"/>
            <a:ext cx="2302907" cy="350664"/>
            <a:chOff x="6651009" y="4418924"/>
            <a:chExt cx="2302907" cy="350664"/>
          </a:xfrm>
        </p:grpSpPr>
        <p:sp>
          <p:nvSpPr>
            <p:cNvPr id="330" name="Google Shape;330;p33"/>
            <p:cNvSpPr/>
            <p:nvPr/>
          </p:nvSpPr>
          <p:spPr>
            <a:xfrm>
              <a:off x="6723818" y="4418924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331" name="Google Shape;331;p33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" name="Google Shape;332;p33"/>
          <p:cNvSpPr txBox="1"/>
          <p:nvPr/>
        </p:nvSpPr>
        <p:spPr>
          <a:xfrm>
            <a:off x="790603" y="868387"/>
            <a:ext cx="8020888" cy="331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Наш обычный поиск: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Соцсети (группы в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фб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вконтакте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инстаграм)</a:t>
            </a:r>
            <a:endParaRPr dirty="0"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Лидеры мнений </a:t>
            </a:r>
            <a:endParaRPr dirty="0"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Отзовики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рейтинги</a:t>
            </a:r>
            <a:endParaRPr dirty="0"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Скандалы, интриги, расследования</a:t>
            </a:r>
            <a:endParaRPr dirty="0"/>
          </a:p>
          <a:p>
            <a:pPr marL="5715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Или метод «Одна бабушка порекомендовала»  </a:t>
            </a:r>
            <a:endParaRPr sz="2000" b="1" i="0" u="none" strike="noStrike" cap="none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"/>
          <p:cNvSpPr txBox="1"/>
          <p:nvPr/>
        </p:nvSpPr>
        <p:spPr>
          <a:xfrm>
            <a:off x="178108" y="435201"/>
            <a:ext cx="8165792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Молодой учитель или старой закалки? </a:t>
            </a:r>
            <a:endParaRPr/>
          </a:p>
        </p:txBody>
      </p:sp>
      <p:grpSp>
        <p:nvGrpSpPr>
          <p:cNvPr id="339" name="Google Shape;339;p34"/>
          <p:cNvGrpSpPr/>
          <p:nvPr/>
        </p:nvGrpSpPr>
        <p:grpSpPr>
          <a:xfrm>
            <a:off x="6609445" y="4301519"/>
            <a:ext cx="2534555" cy="360870"/>
            <a:chOff x="6651009" y="4408718"/>
            <a:chExt cx="2534555" cy="360870"/>
          </a:xfrm>
        </p:grpSpPr>
        <p:sp>
          <p:nvSpPr>
            <p:cNvPr id="340" name="Google Shape;340;p34"/>
            <p:cNvSpPr/>
            <p:nvPr/>
          </p:nvSpPr>
          <p:spPr>
            <a:xfrm>
              <a:off x="6955466" y="4408718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2" name="Google Shape;342;p34"/>
          <p:cNvSpPr/>
          <p:nvPr/>
        </p:nvSpPr>
        <p:spPr>
          <a:xfrm>
            <a:off x="1618190" y="1184563"/>
            <a:ext cx="2254827" cy="6234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61C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4"/>
          <p:cNvSpPr/>
          <p:nvPr/>
        </p:nvSpPr>
        <p:spPr>
          <a:xfrm>
            <a:off x="1812468" y="1303120"/>
            <a:ext cx="19447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Молодой учитель</a:t>
            </a:r>
            <a:endParaRPr sz="18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44" name="Google Shape;344;p34"/>
          <p:cNvSpPr/>
          <p:nvPr/>
        </p:nvSpPr>
        <p:spPr>
          <a:xfrm>
            <a:off x="5482031" y="1149588"/>
            <a:ext cx="2254827" cy="6234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61C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4"/>
          <p:cNvSpPr/>
          <p:nvPr/>
        </p:nvSpPr>
        <p:spPr>
          <a:xfrm>
            <a:off x="5734045" y="1301555"/>
            <a:ext cx="1750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Старой закалки</a:t>
            </a:r>
            <a:endParaRPr sz="18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46" name="Google Shape;346;p34"/>
          <p:cNvSpPr/>
          <p:nvPr/>
        </p:nvSpPr>
        <p:spPr>
          <a:xfrm>
            <a:off x="1618190" y="2203561"/>
            <a:ext cx="3063979" cy="227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не удерживает ведущую позицию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мало опыта </a:t>
            </a:r>
            <a:endParaRPr sz="18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старается внимательно отнестись к личности ребенка и видеть, что стоит за поведением</a:t>
            </a:r>
            <a:endParaRPr sz="18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347" name="Google Shape;347;p34"/>
          <p:cNvCxnSpPr/>
          <p:nvPr/>
        </p:nvCxnSpPr>
        <p:spPr>
          <a:xfrm>
            <a:off x="330506" y="2977947"/>
            <a:ext cx="8013394" cy="40675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8" name="Google Shape;348;p34"/>
          <p:cNvSpPr/>
          <p:nvPr/>
        </p:nvSpPr>
        <p:spPr>
          <a:xfrm>
            <a:off x="5279921" y="2220166"/>
            <a:ext cx="3063979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уверенно держит контроль группы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много оценки, мало принятия</a:t>
            </a:r>
            <a:endParaRPr sz="18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фокус на результат больше, чем на личность</a:t>
            </a:r>
            <a:endParaRPr sz="18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49" name="Google Shape;349;p34"/>
          <p:cNvSpPr/>
          <p:nvPr/>
        </p:nvSpPr>
        <p:spPr>
          <a:xfrm>
            <a:off x="509574" y="2146039"/>
            <a:ext cx="539827" cy="584464"/>
          </a:xfrm>
          <a:prstGeom prst="mathPlus">
            <a:avLst>
              <a:gd name="adj1" fmla="val 23520"/>
            </a:avLst>
          </a:prstGeom>
          <a:solidFill>
            <a:srgbClr val="B61C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4"/>
          <p:cNvSpPr/>
          <p:nvPr/>
        </p:nvSpPr>
        <p:spPr>
          <a:xfrm>
            <a:off x="530187" y="3371731"/>
            <a:ext cx="476524" cy="421277"/>
          </a:xfrm>
          <a:prstGeom prst="mathMinus">
            <a:avLst>
              <a:gd name="adj1" fmla="val 23520"/>
            </a:avLst>
          </a:prstGeom>
          <a:solidFill>
            <a:srgbClr val="B61C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5"/>
          <p:cNvSpPr txBox="1"/>
          <p:nvPr/>
        </p:nvSpPr>
        <p:spPr>
          <a:xfrm>
            <a:off x="325110" y="474064"/>
            <a:ext cx="8165792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Вопросы в мир</a:t>
            </a:r>
            <a:endParaRPr sz="1500" b="1" i="0" u="none" strike="noStrike" cap="none" dirty="0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57" name="Google Shape;357;p35"/>
          <p:cNvGrpSpPr/>
          <p:nvPr/>
        </p:nvGrpSpPr>
        <p:grpSpPr>
          <a:xfrm>
            <a:off x="6588224" y="4330362"/>
            <a:ext cx="2370149" cy="316049"/>
            <a:chOff x="6651009" y="4543968"/>
            <a:chExt cx="2370149" cy="316049"/>
          </a:xfrm>
        </p:grpSpPr>
        <p:sp>
          <p:nvSpPr>
            <p:cNvPr id="358" name="Google Shape;358;p35"/>
            <p:cNvSpPr/>
            <p:nvPr/>
          </p:nvSpPr>
          <p:spPr>
            <a:xfrm>
              <a:off x="6791060" y="4543968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35"/>
          <p:cNvSpPr txBox="1"/>
          <p:nvPr/>
        </p:nvSpPr>
        <p:spPr>
          <a:xfrm>
            <a:off x="798002" y="390682"/>
            <a:ext cx="8020888" cy="331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Знает ли учитель: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Что такое индивидуальные особенности ребенка и как они повлияют на его обучение. 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Культура речи и культурный код учителя. Оценочные суждения. 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Понимает, что стоит за поведением ребенка. 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Как общается с вами в присутствии ребенка и с ребенком в вашем присутствии. Как держит границы. 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Как относится к наказаниям и какие практикует в своей работе. 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Как относится к опозданиям и невыполненным домашним работам?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6"/>
          <p:cNvSpPr txBox="1"/>
          <p:nvPr/>
        </p:nvSpPr>
        <p:spPr>
          <a:xfrm>
            <a:off x="487754" y="471529"/>
            <a:ext cx="8165792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Вопросы в мир</a:t>
            </a:r>
            <a:endParaRPr sz="1500" b="1" i="0" u="none" strike="noStrike" cap="none" dirty="0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67" name="Google Shape;367;p36"/>
          <p:cNvGrpSpPr/>
          <p:nvPr/>
        </p:nvGrpSpPr>
        <p:grpSpPr>
          <a:xfrm>
            <a:off x="6609445" y="4278744"/>
            <a:ext cx="2311035" cy="383645"/>
            <a:chOff x="6651009" y="4385943"/>
            <a:chExt cx="2311035" cy="383645"/>
          </a:xfrm>
        </p:grpSpPr>
        <p:sp>
          <p:nvSpPr>
            <p:cNvPr id="368" name="Google Shape;368;p36"/>
            <p:cNvSpPr/>
            <p:nvPr/>
          </p:nvSpPr>
          <p:spPr>
            <a:xfrm>
              <a:off x="6731946" y="4385943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369" name="Google Shape;369;p36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0" name="Google Shape;370;p36"/>
          <p:cNvSpPr txBox="1"/>
          <p:nvPr/>
        </p:nvSpPr>
        <p:spPr>
          <a:xfrm>
            <a:off x="899592" y="777959"/>
            <a:ext cx="8020888" cy="331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Как реагирует учитель: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Были ли случаи травматизации. 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Были ли случаи травли, агрессии. 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Учитель-нянька, учитель-мамка, деспот или партнер? 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Как было организовано онлайн-обучение?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Для учителя есть важные и неважные предметы? 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Сколько времени занимает домашнее задание?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Как оформлен кабинет? Чистота и порядок в школе? Санузлы?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Отношение к гаджетам.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7"/>
          <p:cNvSpPr txBox="1"/>
          <p:nvPr/>
        </p:nvSpPr>
        <p:spPr>
          <a:xfrm>
            <a:off x="487754" y="514461"/>
            <a:ext cx="8165792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Вопрос</a:t>
            </a:r>
            <a:endParaRPr sz="1500" b="1" i="0" u="none" strike="noStrike" cap="none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77" name="Google Shape;377;p37"/>
          <p:cNvGrpSpPr/>
          <p:nvPr/>
        </p:nvGrpSpPr>
        <p:grpSpPr>
          <a:xfrm>
            <a:off x="6609445" y="4231962"/>
            <a:ext cx="2326453" cy="430427"/>
            <a:chOff x="6651009" y="4339161"/>
            <a:chExt cx="2326453" cy="430427"/>
          </a:xfrm>
        </p:grpSpPr>
        <p:sp>
          <p:nvSpPr>
            <p:cNvPr id="378" name="Google Shape;378;p37"/>
            <p:cNvSpPr/>
            <p:nvPr/>
          </p:nvSpPr>
          <p:spPr>
            <a:xfrm>
              <a:off x="6747364" y="4339161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0" name="Google Shape;380;p37"/>
          <p:cNvSpPr txBox="1"/>
          <p:nvPr/>
        </p:nvSpPr>
        <p:spPr>
          <a:xfrm>
            <a:off x="923888" y="1012639"/>
            <a:ext cx="7575876" cy="331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Какого педагога будете выбирать?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Полезны ли для Вас критерии опроса родителей/ учителей/ директора?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3"/>
          <p:cNvSpPr txBox="1">
            <a:spLocks noGrp="1"/>
          </p:cNvSpPr>
          <p:nvPr>
            <p:ph type="ctrTitle" idx="4294967295"/>
          </p:nvPr>
        </p:nvSpPr>
        <p:spPr>
          <a:xfrm>
            <a:off x="546751" y="373611"/>
            <a:ext cx="80451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4800" b="1" i="0" u="none" strike="noStrike" cap="none" dirty="0">
                <a:latin typeface="PT Sans Caption"/>
                <a:ea typeface="PT Sans Caption"/>
                <a:cs typeface="PT Sans Caption"/>
                <a:sym typeface="PT Sans Caption"/>
              </a:rPr>
              <a:t>Маршрутный лист родителя</a:t>
            </a:r>
            <a:endParaRPr sz="2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>
                <a:latin typeface="Arial"/>
                <a:ea typeface="Arial"/>
                <a:cs typeface="Arial"/>
                <a:sym typeface="Arial"/>
              </a:rPr>
              <a:t>28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3"/>
          <p:cNvSpPr/>
          <p:nvPr/>
        </p:nvSpPr>
        <p:spPr>
          <a:xfrm>
            <a:off x="546751" y="2228003"/>
            <a:ext cx="5965800" cy="10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latin typeface="PT Sans"/>
                <a:ea typeface="PT Sans"/>
                <a:cs typeface="PT Sans"/>
                <a:sym typeface="PT Sans"/>
              </a:rPr>
              <a:t>Какая школа нужна Вашему ребенку</a:t>
            </a:r>
            <a:endParaRPr sz="1800" b="0" i="0" u="none" strike="noStrike" cap="none"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388" name="Google Shape;388;p23"/>
          <p:cNvGrpSpPr/>
          <p:nvPr/>
        </p:nvGrpSpPr>
        <p:grpSpPr>
          <a:xfrm>
            <a:off x="6651009" y="4227934"/>
            <a:ext cx="2351668" cy="566268"/>
            <a:chOff x="6651009" y="4227934"/>
            <a:chExt cx="2351668" cy="566268"/>
          </a:xfrm>
        </p:grpSpPr>
        <p:sp>
          <p:nvSpPr>
            <p:cNvPr id="389" name="Google Shape;389;p23"/>
            <p:cNvSpPr/>
            <p:nvPr/>
          </p:nvSpPr>
          <p:spPr>
            <a:xfrm>
              <a:off x="6772579" y="4227934"/>
              <a:ext cx="2230098" cy="566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4"/>
          <p:cNvSpPr txBox="1"/>
          <p:nvPr/>
        </p:nvSpPr>
        <p:spPr>
          <a:xfrm>
            <a:off x="489104" y="468656"/>
            <a:ext cx="8165792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Вопрос</a:t>
            </a:r>
            <a:endParaRPr sz="1500" b="1" i="0" u="none" strike="noStrike" cap="none" dirty="0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97" name="Google Shape;397;p24"/>
          <p:cNvGrpSpPr/>
          <p:nvPr/>
        </p:nvGrpSpPr>
        <p:grpSpPr>
          <a:xfrm>
            <a:off x="6773851" y="4273537"/>
            <a:ext cx="2370149" cy="316049"/>
            <a:chOff x="6651009" y="4543968"/>
            <a:chExt cx="2370149" cy="316049"/>
          </a:xfrm>
        </p:grpSpPr>
        <p:sp>
          <p:nvSpPr>
            <p:cNvPr id="398" name="Google Shape;398;p24"/>
            <p:cNvSpPr/>
            <p:nvPr/>
          </p:nvSpPr>
          <p:spPr>
            <a:xfrm>
              <a:off x="6791060" y="4543968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0" name="Google Shape;400;p24"/>
          <p:cNvSpPr txBox="1"/>
          <p:nvPr/>
        </p:nvSpPr>
        <p:spPr>
          <a:xfrm>
            <a:off x="790603" y="868387"/>
            <a:ext cx="7293523" cy="331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1C3D"/>
              </a:buClr>
              <a:buSzPts val="3600"/>
              <a:buFont typeface="PT Sans"/>
              <a:buAutoNum type="arabicPeriod"/>
            </a:pPr>
            <a:r>
              <a:rPr lang="ru-RU" sz="3600" b="1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Готов ли ребенок к такой школе, такой нагрузке и такому учителю? </a:t>
            </a:r>
            <a:endParaRPr sz="3600" b="1" i="0" u="none" strike="noStrike" cap="none" dirty="0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1C3D"/>
              </a:buClr>
              <a:buSzPts val="3600"/>
              <a:buFont typeface="PT Sans"/>
              <a:buAutoNum type="arabicPeriod"/>
            </a:pPr>
            <a:r>
              <a:rPr lang="ru-RU" sz="3600" b="1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Готов ли он к вашим образовательным целям или имеет и свои?</a:t>
            </a:r>
            <a:endParaRPr sz="3600" b="1" i="0" u="none" strike="noStrike" cap="none" dirty="0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179512" y="518838"/>
            <a:ext cx="8165792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Кто вы? Представьтесь.</a:t>
            </a:r>
            <a:endParaRPr sz="1500" b="1" i="0" u="none" strike="noStrike" cap="none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9" name="Google Shape;119;p6"/>
          <p:cNvGrpSpPr/>
          <p:nvPr/>
        </p:nvGrpSpPr>
        <p:grpSpPr>
          <a:xfrm>
            <a:off x="6609445" y="4163424"/>
            <a:ext cx="2424901" cy="498965"/>
            <a:chOff x="6651009" y="4270623"/>
            <a:chExt cx="2424901" cy="498965"/>
          </a:xfrm>
        </p:grpSpPr>
        <p:sp>
          <p:nvSpPr>
            <p:cNvPr id="120" name="Google Shape;120;p6"/>
            <p:cNvSpPr/>
            <p:nvPr/>
          </p:nvSpPr>
          <p:spPr>
            <a:xfrm>
              <a:off x="6845812" y="4270623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6"/>
          <p:cNvSpPr txBox="1"/>
          <p:nvPr/>
        </p:nvSpPr>
        <p:spPr>
          <a:xfrm>
            <a:off x="923888" y="851152"/>
            <a:ext cx="7575876" cy="331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Давайте общаться с пользой!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Напишите в чат: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Возраст Вашего малыша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Откуда Вы?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Чего ждете от вебинара?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>
                <a:latin typeface="Arial"/>
                <a:ea typeface="Arial"/>
                <a:cs typeface="Arial"/>
                <a:sym typeface="Arial"/>
              </a:rPr>
              <a:t>30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5"/>
          <p:cNvSpPr txBox="1"/>
          <p:nvPr/>
        </p:nvSpPr>
        <p:spPr>
          <a:xfrm>
            <a:off x="542823" y="407782"/>
            <a:ext cx="82704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Достаточно ли ребенок самостоятелен?</a:t>
            </a:r>
            <a:endParaRPr sz="3000" b="1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07" name="Google Shape;407;p25"/>
          <p:cNvSpPr/>
          <p:nvPr/>
        </p:nvSpPr>
        <p:spPr>
          <a:xfrm>
            <a:off x="648849" y="2429763"/>
            <a:ext cx="1123720" cy="1840134"/>
          </a:xfrm>
          <a:prstGeom prst="rect">
            <a:avLst/>
          </a:prstGeom>
          <a:solidFill>
            <a:srgbClr val="B61C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5"/>
          <p:cNvSpPr/>
          <p:nvPr/>
        </p:nvSpPr>
        <p:spPr>
          <a:xfrm>
            <a:off x="1932793" y="1758453"/>
            <a:ext cx="1090670" cy="1783646"/>
          </a:xfrm>
          <a:prstGeom prst="rect">
            <a:avLst/>
          </a:prstGeom>
          <a:solidFill>
            <a:srgbClr val="B61C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5"/>
          <p:cNvSpPr/>
          <p:nvPr/>
        </p:nvSpPr>
        <p:spPr>
          <a:xfrm>
            <a:off x="3162033" y="1424781"/>
            <a:ext cx="1090670" cy="1682086"/>
          </a:xfrm>
          <a:prstGeom prst="rect">
            <a:avLst/>
          </a:prstGeom>
          <a:solidFill>
            <a:srgbClr val="B61C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5"/>
          <p:cNvSpPr txBox="1"/>
          <p:nvPr/>
        </p:nvSpPr>
        <p:spPr>
          <a:xfrm>
            <a:off x="719010" y="3867029"/>
            <a:ext cx="932373" cy="40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2+ года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11" name="Google Shape;411;p25"/>
          <p:cNvSpPr txBox="1"/>
          <p:nvPr/>
        </p:nvSpPr>
        <p:spPr>
          <a:xfrm>
            <a:off x="719010" y="2429763"/>
            <a:ext cx="932373" cy="40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18+ лет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12" name="Google Shape;412;p25"/>
          <p:cNvSpPr txBox="1"/>
          <p:nvPr/>
        </p:nvSpPr>
        <p:spPr>
          <a:xfrm>
            <a:off x="2043154" y="3106867"/>
            <a:ext cx="886186" cy="40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7+ лет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13" name="Google Shape;413;p25"/>
          <p:cNvSpPr txBox="1"/>
          <p:nvPr/>
        </p:nvSpPr>
        <p:spPr>
          <a:xfrm>
            <a:off x="1921966" y="1758453"/>
            <a:ext cx="1090670" cy="40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24+ года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14" name="Google Shape;414;p25"/>
          <p:cNvSpPr txBox="1"/>
          <p:nvPr/>
        </p:nvSpPr>
        <p:spPr>
          <a:xfrm>
            <a:off x="3162033" y="2704000"/>
            <a:ext cx="1090670" cy="40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11+ лет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15" name="Google Shape;415;p25"/>
          <p:cNvSpPr txBox="1"/>
          <p:nvPr/>
        </p:nvSpPr>
        <p:spPr>
          <a:xfrm>
            <a:off x="3150973" y="1342531"/>
            <a:ext cx="1090670" cy="40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пенсия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416" name="Google Shape;416;p25"/>
          <p:cNvCxnSpPr/>
          <p:nvPr/>
        </p:nvCxnSpPr>
        <p:spPr>
          <a:xfrm flipH="1">
            <a:off x="648850" y="4244738"/>
            <a:ext cx="7690258" cy="25158"/>
          </a:xfrm>
          <a:prstGeom prst="straightConnector1">
            <a:avLst/>
          </a:prstGeom>
          <a:noFill/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7" name="Google Shape;417;p25"/>
          <p:cNvCxnSpPr/>
          <p:nvPr/>
        </p:nvCxnSpPr>
        <p:spPr>
          <a:xfrm rot="10800000">
            <a:off x="1921966" y="3539250"/>
            <a:ext cx="6417142" cy="0"/>
          </a:xfrm>
          <a:prstGeom prst="straightConnector1">
            <a:avLst/>
          </a:prstGeom>
          <a:noFill/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8" name="Google Shape;418;p25"/>
          <p:cNvCxnSpPr/>
          <p:nvPr/>
        </p:nvCxnSpPr>
        <p:spPr>
          <a:xfrm rot="10800000">
            <a:off x="3180835" y="3097648"/>
            <a:ext cx="5177074" cy="3868"/>
          </a:xfrm>
          <a:prstGeom prst="straightConnector1">
            <a:avLst/>
          </a:prstGeom>
          <a:noFill/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9" name="Google Shape;419;p25"/>
          <p:cNvSpPr txBox="1"/>
          <p:nvPr/>
        </p:nvSpPr>
        <p:spPr>
          <a:xfrm>
            <a:off x="5532600" y="3176968"/>
            <a:ext cx="2950685" cy="35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учебная самостоятельность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20" name="Google Shape;420;p25"/>
          <p:cNvSpPr txBox="1"/>
          <p:nvPr/>
        </p:nvSpPr>
        <p:spPr>
          <a:xfrm>
            <a:off x="5463605" y="3891733"/>
            <a:ext cx="2950685" cy="35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бытовая самостоятельность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21" name="Google Shape;421;p25"/>
          <p:cNvSpPr txBox="1"/>
          <p:nvPr/>
        </p:nvSpPr>
        <p:spPr>
          <a:xfrm>
            <a:off x="5601595" y="2723948"/>
            <a:ext cx="2881690" cy="35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личная самостоятельность</a:t>
            </a:r>
            <a:endParaRPr sz="18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422" name="Google Shape;422;p25"/>
          <p:cNvCxnSpPr/>
          <p:nvPr/>
        </p:nvCxnSpPr>
        <p:spPr>
          <a:xfrm rot="10800000">
            <a:off x="8414290" y="1342531"/>
            <a:ext cx="0" cy="2904438"/>
          </a:xfrm>
          <a:prstGeom prst="straightConnector1">
            <a:avLst/>
          </a:prstGeom>
          <a:noFill/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3" name="Google Shape;423;p25"/>
          <p:cNvSpPr txBox="1"/>
          <p:nvPr/>
        </p:nvSpPr>
        <p:spPr>
          <a:xfrm rot="5400000">
            <a:off x="7879003" y="1547337"/>
            <a:ext cx="793034" cy="35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ВОЛЯ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24" name="Google Shape;424;p25"/>
          <p:cNvSpPr txBox="1"/>
          <p:nvPr/>
        </p:nvSpPr>
        <p:spPr>
          <a:xfrm>
            <a:off x="542823" y="847080"/>
            <a:ext cx="80049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Помните, самостоятельность и воля - тренируемый навык.</a:t>
            </a:r>
            <a:endParaRPr sz="18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425" name="Google Shape;425;p25"/>
          <p:cNvGrpSpPr/>
          <p:nvPr/>
        </p:nvGrpSpPr>
        <p:grpSpPr>
          <a:xfrm>
            <a:off x="7491708" y="4331556"/>
            <a:ext cx="2370149" cy="420494"/>
            <a:chOff x="7541835" y="4221258"/>
            <a:chExt cx="2370149" cy="420494"/>
          </a:xfrm>
        </p:grpSpPr>
        <p:sp>
          <p:nvSpPr>
            <p:cNvPr id="426" name="Google Shape;426;p25"/>
            <p:cNvSpPr/>
            <p:nvPr/>
          </p:nvSpPr>
          <p:spPr>
            <a:xfrm>
              <a:off x="7681886" y="4221258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7541835" y="4506560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rgbClr val="B61C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8"/>
          <p:cNvSpPr txBox="1"/>
          <p:nvPr/>
        </p:nvSpPr>
        <p:spPr>
          <a:xfrm>
            <a:off x="446809" y="476506"/>
            <a:ext cx="7053965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B61C3D"/>
                </a:solidFill>
                <a:latin typeface="Montserrat"/>
                <a:ea typeface="Montserrat"/>
                <a:cs typeface="Montserrat"/>
                <a:sym typeface="Montserrat"/>
              </a:rPr>
              <a:t>Каковы индивидуальные особенности Вашего ребенка?</a:t>
            </a:r>
            <a:endParaRPr sz="1500" b="1" i="0" u="none" strike="noStrike" cap="none" dirty="0">
              <a:solidFill>
                <a:srgbClr val="B61C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3" name="Google Shape;433;p28"/>
          <p:cNvPicPr preferRelativeResize="0"/>
          <p:nvPr/>
        </p:nvPicPr>
        <p:blipFill rotWithShape="1">
          <a:blip r:embed="rId3">
            <a:alphaModFix/>
          </a:blip>
          <a:srcRect l="41455" t="490" r="6075" b="3698"/>
          <a:stretch/>
        </p:blipFill>
        <p:spPr>
          <a:xfrm>
            <a:off x="7232072" y="745575"/>
            <a:ext cx="1465119" cy="1868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8"/>
          <p:cNvPicPr preferRelativeResize="0"/>
          <p:nvPr/>
        </p:nvPicPr>
        <p:blipFill rotWithShape="1">
          <a:blip r:embed="rId4">
            <a:alphaModFix/>
          </a:blip>
          <a:srcRect r="815" b="1254"/>
          <a:stretch/>
        </p:blipFill>
        <p:spPr>
          <a:xfrm>
            <a:off x="7232072" y="2697202"/>
            <a:ext cx="1448885" cy="1707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6" name="Google Shape;436;p28"/>
          <p:cNvGrpSpPr/>
          <p:nvPr/>
        </p:nvGrpSpPr>
        <p:grpSpPr>
          <a:xfrm>
            <a:off x="6609446" y="4291222"/>
            <a:ext cx="2370149" cy="414765"/>
            <a:chOff x="6651009" y="4354823"/>
            <a:chExt cx="2370149" cy="414765"/>
          </a:xfrm>
        </p:grpSpPr>
        <p:sp>
          <p:nvSpPr>
            <p:cNvPr id="437" name="Google Shape;437;p28"/>
            <p:cNvSpPr/>
            <p:nvPr/>
          </p:nvSpPr>
          <p:spPr>
            <a:xfrm>
              <a:off x="6791060" y="4354823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9" name="Google Shape;439;p28"/>
          <p:cNvSpPr txBox="1"/>
          <p:nvPr/>
        </p:nvSpPr>
        <p:spPr>
          <a:xfrm>
            <a:off x="645132" y="875658"/>
            <a:ext cx="3272242" cy="335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Тревожный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Чувствительный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Стеснительный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Активный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Забывчивый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Лидер, тянет одеяло на себя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Интроверт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Экстраверт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Ласковый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Коммуникабельный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Развитая речь, болтунишка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Говорит мало и односложно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Проблемы в семье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40" name="Google Shape;440;p28"/>
          <p:cNvSpPr txBox="1"/>
          <p:nvPr/>
        </p:nvSpPr>
        <p:spPr>
          <a:xfrm>
            <a:off x="4032120" y="946970"/>
            <a:ext cx="3272242" cy="335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Залипает в гаджетах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Мало чем интересуется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Трудно останавливается в игре или обиде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Есть тики или навязчивые движения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Забывашка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Плохо концентрируется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Визуал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аудиал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кинестетик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Истощаем, быстро устает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Знаком с этикетом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Делится со взрослыми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c9639d752a_0_144"/>
          <p:cNvSpPr txBox="1">
            <a:spLocks noGrp="1"/>
          </p:cNvSpPr>
          <p:nvPr>
            <p:ph type="ctrTitle" idx="4294967295"/>
          </p:nvPr>
        </p:nvSpPr>
        <p:spPr>
          <a:xfrm>
            <a:off x="546751" y="366601"/>
            <a:ext cx="80451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4800" b="1" i="0" u="none" strike="noStrike" cap="none" dirty="0">
                <a:latin typeface="PT Sans Caption"/>
                <a:ea typeface="PT Sans Caption"/>
                <a:cs typeface="PT Sans Caption"/>
                <a:sym typeface="PT Sans Caption"/>
              </a:rPr>
              <a:t>Отвечаем на вопрос: достаточно я помог ребенку быть учеником этой школы?</a:t>
            </a:r>
            <a:endParaRPr sz="2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gc9639d752a_0_1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>
                <a:latin typeface="Arial"/>
                <a:ea typeface="Arial"/>
                <a:cs typeface="Arial"/>
                <a:sym typeface="Arial"/>
              </a:rPr>
              <a:t>32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gc9639d752a_0_144"/>
          <p:cNvSpPr/>
          <p:nvPr/>
        </p:nvSpPr>
        <p:spPr>
          <a:xfrm>
            <a:off x="546751" y="3550496"/>
            <a:ext cx="5965800" cy="10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Рутины и процедуры родителя школьника</a:t>
            </a: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448" name="Google Shape;448;gc9639d752a_0_144"/>
          <p:cNvGrpSpPr/>
          <p:nvPr/>
        </p:nvGrpSpPr>
        <p:grpSpPr>
          <a:xfrm>
            <a:off x="6650907" y="4318496"/>
            <a:ext cx="2370251" cy="315900"/>
            <a:chOff x="6651009" y="4543968"/>
            <a:chExt cx="2370251" cy="315900"/>
          </a:xfrm>
        </p:grpSpPr>
        <p:sp>
          <p:nvSpPr>
            <p:cNvPr id="449" name="Google Shape;449;gc9639d752a_0_144"/>
            <p:cNvSpPr/>
            <p:nvPr/>
          </p:nvSpPr>
          <p:spPr>
            <a:xfrm>
              <a:off x="6791060" y="4543968"/>
              <a:ext cx="22302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450" name="Google Shape;450;gc9639d752a_0_144"/>
            <p:cNvSpPr/>
            <p:nvPr/>
          </p:nvSpPr>
          <p:spPr>
            <a:xfrm>
              <a:off x="6651009" y="4634396"/>
              <a:ext cx="140100" cy="1353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gc9639d752a_0_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6" y="-39773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gc9639d752a_0_1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>
                <a:latin typeface="Arial"/>
                <a:ea typeface="Arial"/>
                <a:cs typeface="Arial"/>
                <a:sym typeface="Arial"/>
              </a:rPr>
              <a:t>33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gc9639d752a_0_153"/>
          <p:cNvSpPr txBox="1"/>
          <p:nvPr/>
        </p:nvSpPr>
        <p:spPr>
          <a:xfrm>
            <a:off x="516804" y="430572"/>
            <a:ext cx="78438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458" name="Google Shape;458;gc9639d752a_0_153" descr="Free picture: office, business, chair, coffee cup ..."/>
          <p:cNvPicPr preferRelativeResize="0"/>
          <p:nvPr/>
        </p:nvPicPr>
        <p:blipFill rotWithShape="1">
          <a:blip r:embed="rId4">
            <a:alphaModFix/>
          </a:blip>
          <a:srcRect t="14922"/>
          <a:stretch/>
        </p:blipFill>
        <p:spPr>
          <a:xfrm>
            <a:off x="401192" y="503342"/>
            <a:ext cx="8341615" cy="4308874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gc9639d752a_0_153"/>
          <p:cNvSpPr txBox="1"/>
          <p:nvPr/>
        </p:nvSpPr>
        <p:spPr>
          <a:xfrm>
            <a:off x="516803" y="430572"/>
            <a:ext cx="38889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Организуем среду и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рабочее место</a:t>
            </a:r>
            <a:endParaRPr sz="3000" b="1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460" name="Google Shape;460;gc9639d752a_0_153"/>
          <p:cNvGrpSpPr/>
          <p:nvPr/>
        </p:nvGrpSpPr>
        <p:grpSpPr>
          <a:xfrm>
            <a:off x="4935956" y="4143767"/>
            <a:ext cx="2370300" cy="370550"/>
            <a:chOff x="4986083" y="4033469"/>
            <a:chExt cx="2370300" cy="370550"/>
          </a:xfrm>
        </p:grpSpPr>
        <p:sp>
          <p:nvSpPr>
            <p:cNvPr id="461" name="Google Shape;461;gc9639d752a_0_153"/>
            <p:cNvSpPr/>
            <p:nvPr/>
          </p:nvSpPr>
          <p:spPr>
            <a:xfrm>
              <a:off x="5126183" y="4033469"/>
              <a:ext cx="22302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462" name="Google Shape;462;gc9639d752a_0_153"/>
            <p:cNvSpPr/>
            <p:nvPr/>
          </p:nvSpPr>
          <p:spPr>
            <a:xfrm>
              <a:off x="4986083" y="4268719"/>
              <a:ext cx="140100" cy="135300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rgbClr val="B61C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c9639d752a_0_1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>
                <a:latin typeface="Arial"/>
                <a:ea typeface="Arial"/>
                <a:cs typeface="Arial"/>
                <a:sym typeface="Arial"/>
              </a:rPr>
              <a:t>34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gc9639d752a_0_164"/>
          <p:cNvSpPr txBox="1"/>
          <p:nvPr/>
        </p:nvSpPr>
        <p:spPr>
          <a:xfrm>
            <a:off x="542825" y="395981"/>
            <a:ext cx="78438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2800" b="1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Памятка родителю. Место для обучения</a:t>
            </a:r>
            <a:endParaRPr sz="2800" b="1" i="0" u="none" strike="noStrike" cap="none" dirty="0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69" name="Google Shape;469;gc9639d752a_0_164"/>
          <p:cNvSpPr txBox="1"/>
          <p:nvPr/>
        </p:nvSpPr>
        <p:spPr>
          <a:xfrm>
            <a:off x="633845" y="1160549"/>
            <a:ext cx="8337300" cy="3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Стол, стул*. </a:t>
            </a: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Высота стола для детей ростом 113-127 см — 52 см;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                ростом 128-142 см — 58 см;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                ростом 143-157 см — 64 см.</a:t>
            </a:r>
            <a:endParaRPr sz="1800" b="1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Свет</a:t>
            </a:r>
            <a:r>
              <a:rPr lang="ru-RU" sz="1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. Дневной свет, падает слева.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Витальные потребности. </a:t>
            </a:r>
            <a:r>
              <a:rPr lang="ru-RU" sz="1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Вода, перекус, выйти в туалет. </a:t>
            </a:r>
            <a:endParaRPr sz="18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Непрерывная работа с изображением на индивидуальном мониторе компьютера**: </a:t>
            </a:r>
            <a:endParaRPr sz="18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	• для учеников 1-4-х классов — не более 15 минут; </a:t>
            </a:r>
            <a:endParaRPr sz="18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      </a:t>
            </a:r>
            <a:r>
              <a:rPr lang="ru-RU" sz="1800"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ru-RU" sz="1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• жк мониторе – 20-25 минут.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70" name="Google Shape;470;gc9639d752a_0_164"/>
          <p:cNvSpPr txBox="1"/>
          <p:nvPr/>
        </p:nvSpPr>
        <p:spPr>
          <a:xfrm>
            <a:off x="542825" y="4335083"/>
            <a:ext cx="5121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sng" strike="noStrike" cap="none" dirty="0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3"/>
              </a:rPr>
              <a:t>*ГОСТ 11015-71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sng" strike="noStrike" cap="none" dirty="0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4"/>
              </a:rPr>
              <a:t>**СанПиН 2.4.2.2821-10</a:t>
            </a:r>
            <a:endParaRPr sz="1400" b="0" i="0" u="sng" strike="noStrike" cap="none" dirty="0">
              <a:solidFill>
                <a:schemeClr val="hlink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3D85C6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471" name="Google Shape;471;gc9639d752a_0_164"/>
          <p:cNvGrpSpPr/>
          <p:nvPr/>
        </p:nvGrpSpPr>
        <p:grpSpPr>
          <a:xfrm>
            <a:off x="6541486" y="4210349"/>
            <a:ext cx="2370300" cy="348819"/>
            <a:chOff x="6591613" y="4100051"/>
            <a:chExt cx="2370300" cy="348819"/>
          </a:xfrm>
        </p:grpSpPr>
        <p:sp>
          <p:nvSpPr>
            <p:cNvPr id="472" name="Google Shape;472;gc9639d752a_0_164"/>
            <p:cNvSpPr/>
            <p:nvPr/>
          </p:nvSpPr>
          <p:spPr>
            <a:xfrm>
              <a:off x="6731713" y="4100051"/>
              <a:ext cx="22302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473" name="Google Shape;473;gc9639d752a_0_164"/>
            <p:cNvSpPr/>
            <p:nvPr/>
          </p:nvSpPr>
          <p:spPr>
            <a:xfrm>
              <a:off x="6591613" y="4313570"/>
              <a:ext cx="140100" cy="135300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rgbClr val="B61C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c9639d752a_0_1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>
                <a:latin typeface="Arial"/>
                <a:ea typeface="Arial"/>
                <a:cs typeface="Arial"/>
                <a:sym typeface="Arial"/>
              </a:rPr>
              <a:t>35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gc9639d752a_0_174"/>
          <p:cNvSpPr txBox="1"/>
          <p:nvPr/>
        </p:nvSpPr>
        <p:spPr>
          <a:xfrm>
            <a:off x="516804" y="430572"/>
            <a:ext cx="78438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Памятка родителю. Организация учебы</a:t>
            </a:r>
            <a:endParaRPr sz="3000" b="1" i="0" u="none" strike="noStrike" cap="none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80" name="Google Shape;480;gc9639d752a_0_174"/>
          <p:cNvSpPr txBox="1"/>
          <p:nvPr/>
        </p:nvSpPr>
        <p:spPr>
          <a:xfrm>
            <a:off x="542824" y="1154319"/>
            <a:ext cx="79296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Расписание. </a:t>
            </a:r>
            <a:r>
              <a:rPr lang="ru-RU" sz="1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Ребенок знает и видит его. Оно распечатано и висит рядом. </a:t>
            </a:r>
            <a:endParaRPr sz="1800" b="1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Учебные материалы</a:t>
            </a:r>
            <a:r>
              <a:rPr lang="ru-RU" sz="1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. Ребенок знает, какие учебники и тетради ему нужны. Они под рукой, разложены по предметам. Список учебников тоже распечатан и перед глазами.</a:t>
            </a:r>
            <a:endParaRPr sz="18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Принадлежности</a:t>
            </a:r>
            <a:r>
              <a:rPr lang="ru-RU" sz="1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. У него есть на столе пенал, ручки-карандаши, ластик, линейка, чистый блокнот или лист бумаги на всякий случай.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Доступы</a:t>
            </a:r>
            <a:r>
              <a:rPr lang="ru-RU" sz="1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. На видном месте под рукой лежит список телефонов мамы, учителя, тьютора, логины и пароли от всех аккаунтов и платформ. Вы сообщили их учителю.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481" name="Google Shape;481;gc9639d752a_0_174"/>
          <p:cNvGrpSpPr/>
          <p:nvPr/>
        </p:nvGrpSpPr>
        <p:grpSpPr>
          <a:xfrm>
            <a:off x="6588224" y="4327849"/>
            <a:ext cx="2370251" cy="315900"/>
            <a:chOff x="6651009" y="4543968"/>
            <a:chExt cx="2370251" cy="315900"/>
          </a:xfrm>
        </p:grpSpPr>
        <p:sp>
          <p:nvSpPr>
            <p:cNvPr id="482" name="Google Shape;482;gc9639d752a_0_174"/>
            <p:cNvSpPr/>
            <p:nvPr/>
          </p:nvSpPr>
          <p:spPr>
            <a:xfrm>
              <a:off x="6791060" y="4543968"/>
              <a:ext cx="22302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483" name="Google Shape;483;gc9639d752a_0_174"/>
            <p:cNvSpPr/>
            <p:nvPr/>
          </p:nvSpPr>
          <p:spPr>
            <a:xfrm>
              <a:off x="6651009" y="4634396"/>
              <a:ext cx="140100" cy="135300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rgbClr val="B61C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c9639d752a_0_1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>
                <a:latin typeface="Arial"/>
                <a:ea typeface="Arial"/>
                <a:cs typeface="Arial"/>
                <a:sym typeface="Arial"/>
              </a:rPr>
              <a:t>36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gc9639d752a_0_183"/>
          <p:cNvSpPr txBox="1"/>
          <p:nvPr/>
        </p:nvSpPr>
        <p:spPr>
          <a:xfrm>
            <a:off x="516804" y="430572"/>
            <a:ext cx="78438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Памятка родителю. Организация учебы</a:t>
            </a:r>
            <a:endParaRPr sz="3000" b="1" i="0" u="none" strike="noStrike" cap="none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90" name="Google Shape;490;gc9639d752a_0_183"/>
          <p:cNvSpPr txBox="1"/>
          <p:nvPr/>
        </p:nvSpPr>
        <p:spPr>
          <a:xfrm>
            <a:off x="509879" y="4402817"/>
            <a:ext cx="5121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D85C6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491" name="Google Shape;491;gc9639d752a_0_183"/>
          <p:cNvGrpSpPr/>
          <p:nvPr/>
        </p:nvGrpSpPr>
        <p:grpSpPr>
          <a:xfrm>
            <a:off x="6588224" y="4315517"/>
            <a:ext cx="2370251" cy="315900"/>
            <a:chOff x="6651009" y="4543968"/>
            <a:chExt cx="2370251" cy="315900"/>
          </a:xfrm>
        </p:grpSpPr>
        <p:sp>
          <p:nvSpPr>
            <p:cNvPr id="492" name="Google Shape;492;gc9639d752a_0_183"/>
            <p:cNvSpPr/>
            <p:nvPr/>
          </p:nvSpPr>
          <p:spPr>
            <a:xfrm>
              <a:off x="6791060" y="4543968"/>
              <a:ext cx="22302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493" name="Google Shape;493;gc9639d752a_0_183"/>
            <p:cNvSpPr/>
            <p:nvPr/>
          </p:nvSpPr>
          <p:spPr>
            <a:xfrm>
              <a:off x="6651009" y="4634396"/>
              <a:ext cx="140100" cy="135300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rgbClr val="B61C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94" name="Google Shape;494;gc9639d752a_0_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214" y="1151655"/>
            <a:ext cx="3082206" cy="359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gc9639d752a_0_1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6558" y="1148600"/>
            <a:ext cx="3952650" cy="3143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c9639d752a_0_1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>
                <a:latin typeface="Arial"/>
                <a:ea typeface="Arial"/>
                <a:cs typeface="Arial"/>
                <a:sym typeface="Arial"/>
              </a:rPr>
              <a:t>37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gc9639d752a_0_194"/>
          <p:cNvSpPr txBox="1"/>
          <p:nvPr/>
        </p:nvSpPr>
        <p:spPr>
          <a:xfrm>
            <a:off x="516804" y="430572"/>
            <a:ext cx="78438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Памятка родителю. Компьютер </a:t>
            </a:r>
            <a:endParaRPr sz="3000" b="1" i="0" u="none" strike="noStrike" cap="none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02" name="Google Shape;502;gc9639d752a_0_194"/>
          <p:cNvSpPr txBox="1"/>
          <p:nvPr/>
        </p:nvSpPr>
        <p:spPr>
          <a:xfrm>
            <a:off x="542825" y="1070761"/>
            <a:ext cx="81249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Компьютер. </a:t>
            </a:r>
            <a:r>
              <a:rPr lang="ru-RU" sz="1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Заряжен. Подключен к сети во время всего учебного дня.</a:t>
            </a:r>
            <a:endParaRPr sz="1800" b="1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Программное обеспечение. </a:t>
            </a:r>
            <a:r>
              <a:rPr lang="ru-RU" sz="1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Установлены все необходимые программы на компьютере. 10 минут 3-5 раз. </a:t>
            </a:r>
            <a:endParaRPr sz="1800" b="1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Рабочий стол</a:t>
            </a:r>
            <a:r>
              <a:rPr lang="ru-RU" sz="1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. Выведены все ярлыки на рабочий стол, панель задач, панель закладок браузера. Ребенок знает, где они и как их использовать.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Доступы</a:t>
            </a:r>
            <a:r>
              <a:rPr lang="ru-RU" sz="1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. Ребенок знает, как получить доступ к адресу электронной почты, аккаунтам платформ и как их использовать. 15 минут 3-5 раз.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Наушники, камера. </a:t>
            </a:r>
            <a:r>
              <a:rPr lang="ru-RU" sz="1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Подключены ДО начала конференции, проверены и во время работы не вынимаются. </a:t>
            </a:r>
            <a:endParaRPr sz="18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503" name="Google Shape;503;gc9639d752a_0_194"/>
          <p:cNvGrpSpPr/>
          <p:nvPr/>
        </p:nvGrpSpPr>
        <p:grpSpPr>
          <a:xfrm>
            <a:off x="6516216" y="4286838"/>
            <a:ext cx="2454966" cy="376379"/>
            <a:chOff x="6566343" y="4176540"/>
            <a:chExt cx="2454966" cy="376379"/>
          </a:xfrm>
        </p:grpSpPr>
        <p:sp>
          <p:nvSpPr>
            <p:cNvPr id="504" name="Google Shape;504;gc9639d752a_0_194"/>
            <p:cNvSpPr/>
            <p:nvPr/>
          </p:nvSpPr>
          <p:spPr>
            <a:xfrm>
              <a:off x="6791109" y="4176540"/>
              <a:ext cx="22302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505" name="Google Shape;505;gc9639d752a_0_194"/>
            <p:cNvSpPr/>
            <p:nvPr/>
          </p:nvSpPr>
          <p:spPr>
            <a:xfrm>
              <a:off x="6566343" y="4417619"/>
              <a:ext cx="140100" cy="135300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rgbClr val="B61C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gc9639d752a_0_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16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gc9639d752a_0_2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>
                <a:latin typeface="Arial"/>
                <a:ea typeface="Arial"/>
                <a:cs typeface="Arial"/>
                <a:sym typeface="Arial"/>
              </a:rPr>
              <a:t>38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c9639d752a_0_203"/>
          <p:cNvSpPr txBox="1"/>
          <p:nvPr/>
        </p:nvSpPr>
        <p:spPr>
          <a:xfrm>
            <a:off x="516804" y="430572"/>
            <a:ext cx="78438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13" name="Google Shape;513;gc9639d752a_0_203" descr="Kolumne: Produktivität, Routine, Kreativität und Output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401" y="450998"/>
            <a:ext cx="8627198" cy="43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gc9639d752a_0_203"/>
          <p:cNvSpPr txBox="1"/>
          <p:nvPr/>
        </p:nvSpPr>
        <p:spPr>
          <a:xfrm>
            <a:off x="516803" y="430572"/>
            <a:ext cx="3088800" cy="627600"/>
          </a:xfrm>
          <a:prstGeom prst="rect">
            <a:avLst/>
          </a:prstGeom>
          <a:noFill/>
          <a:ln>
            <a:noFill/>
          </a:ln>
          <a:effectLst>
            <a:outerShdw blurRad="300038" dist="238125" dir="5400000" algn="b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>
                <a:solidFill>
                  <a:srgbClr val="000000"/>
                </a:solidFill>
                <a:highlight>
                  <a:srgbClr val="F3F3F3"/>
                </a:highlight>
                <a:latin typeface="PT Sans"/>
                <a:ea typeface="PT Sans"/>
                <a:cs typeface="PT Sans"/>
                <a:sym typeface="PT Sans"/>
              </a:rPr>
              <a:t>Дисциплина ученика</a:t>
            </a:r>
            <a:endParaRPr sz="3000" b="1" i="0" u="none" strike="noStrike" cap="none">
              <a:solidFill>
                <a:srgbClr val="000000"/>
              </a:solidFill>
              <a:highlight>
                <a:srgbClr val="F3F3F3"/>
              </a:highlight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515" name="Google Shape;515;gc9639d752a_0_203"/>
          <p:cNvGrpSpPr/>
          <p:nvPr/>
        </p:nvGrpSpPr>
        <p:grpSpPr>
          <a:xfrm>
            <a:off x="6102207" y="4266688"/>
            <a:ext cx="2370251" cy="315900"/>
            <a:chOff x="6651009" y="4543968"/>
            <a:chExt cx="2370251" cy="315900"/>
          </a:xfrm>
        </p:grpSpPr>
        <p:sp>
          <p:nvSpPr>
            <p:cNvPr id="516" name="Google Shape;516;gc9639d752a_0_203"/>
            <p:cNvSpPr/>
            <p:nvPr/>
          </p:nvSpPr>
          <p:spPr>
            <a:xfrm>
              <a:off x="6791060" y="4543968"/>
              <a:ext cx="22302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517" name="Google Shape;517;gc9639d752a_0_203"/>
            <p:cNvSpPr/>
            <p:nvPr/>
          </p:nvSpPr>
          <p:spPr>
            <a:xfrm>
              <a:off x="6651009" y="4634396"/>
              <a:ext cx="140100" cy="135300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rgbClr val="B61C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c9639d752a_0_214"/>
          <p:cNvSpPr txBox="1"/>
          <p:nvPr/>
        </p:nvSpPr>
        <p:spPr>
          <a:xfrm>
            <a:off x="489150" y="542757"/>
            <a:ext cx="81657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Вопрос</a:t>
            </a:r>
            <a:endParaRPr sz="1500" b="1" i="0" u="none" strike="noStrike" cap="none" dirty="0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24" name="Google Shape;524;gc9639d752a_0_214"/>
          <p:cNvGrpSpPr/>
          <p:nvPr/>
        </p:nvGrpSpPr>
        <p:grpSpPr>
          <a:xfrm>
            <a:off x="6516216" y="4178672"/>
            <a:ext cx="2370251" cy="315900"/>
            <a:chOff x="6651009" y="4543968"/>
            <a:chExt cx="2370251" cy="315900"/>
          </a:xfrm>
        </p:grpSpPr>
        <p:sp>
          <p:nvSpPr>
            <p:cNvPr id="525" name="Google Shape;525;gc9639d752a_0_214"/>
            <p:cNvSpPr/>
            <p:nvPr/>
          </p:nvSpPr>
          <p:spPr>
            <a:xfrm>
              <a:off x="6791060" y="4543968"/>
              <a:ext cx="22302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526" name="Google Shape;526;gc9639d752a_0_214"/>
            <p:cNvSpPr/>
            <p:nvPr/>
          </p:nvSpPr>
          <p:spPr>
            <a:xfrm>
              <a:off x="6651009" y="4634396"/>
              <a:ext cx="140100" cy="135300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7" name="Google Shape;527;gc9639d752a_0_214"/>
          <p:cNvSpPr txBox="1"/>
          <p:nvPr/>
        </p:nvSpPr>
        <p:spPr>
          <a:xfrm>
            <a:off x="800994" y="1162171"/>
            <a:ext cx="7293600" cy="3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Считаем точки напряжения: сколько их и чьи они – ваши или школьные?</a:t>
            </a:r>
            <a:endParaRPr sz="3600" b="1" i="0" u="none" strike="noStrike" cap="none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/>
          <p:nvPr/>
        </p:nvSpPr>
        <p:spPr>
          <a:xfrm>
            <a:off x="179512" y="619356"/>
            <a:ext cx="8165792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К концу вебинара</a:t>
            </a:r>
            <a:endParaRPr sz="1500" b="1" i="0" u="none" strike="noStrike" cap="none" dirty="0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9" name="Google Shape;129;p3"/>
          <p:cNvGrpSpPr/>
          <p:nvPr/>
        </p:nvGrpSpPr>
        <p:grpSpPr>
          <a:xfrm>
            <a:off x="6657249" y="4097000"/>
            <a:ext cx="2340430" cy="316049"/>
            <a:chOff x="6698813" y="4204199"/>
            <a:chExt cx="2340430" cy="316049"/>
          </a:xfrm>
        </p:grpSpPr>
        <p:sp>
          <p:nvSpPr>
            <p:cNvPr id="130" name="Google Shape;130;p3"/>
            <p:cNvSpPr/>
            <p:nvPr/>
          </p:nvSpPr>
          <p:spPr>
            <a:xfrm>
              <a:off x="6809145" y="4204199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6698813" y="4309671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p3"/>
          <p:cNvSpPr txBox="1"/>
          <p:nvPr/>
        </p:nvSpPr>
        <p:spPr>
          <a:xfrm>
            <a:off x="923888" y="851152"/>
            <a:ext cx="7575876" cy="331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Вы получите: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алгоритм выбора школы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определите, какой тип школы подходит Вам, Вашей семье и Вашему ребенку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узнаете, почему в Школе </a:t>
            </a:r>
            <a:r>
              <a:rPr lang="ru-RU" sz="18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Макарун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дети умеют сочетать высокий уровень знаний и становятся самостоятельными и успешными,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наши знания о том, как ребенку не потерять интерес к обучению </a:t>
            </a:r>
            <a:endParaRPr sz="18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c9639d752a_0_2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>
                <a:latin typeface="Arial"/>
                <a:ea typeface="Arial"/>
                <a:cs typeface="Arial"/>
                <a:sym typeface="Arial"/>
              </a:rPr>
              <a:t>40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gc9639d752a_0_223"/>
          <p:cNvSpPr txBox="1"/>
          <p:nvPr/>
        </p:nvSpPr>
        <p:spPr>
          <a:xfrm>
            <a:off x="516804" y="430572"/>
            <a:ext cx="78438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2800" b="1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Памятка родителю. Дисциплина ученика </a:t>
            </a:r>
            <a:endParaRPr sz="2800" b="1" i="0" u="none" strike="noStrike" cap="none" dirty="0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34" name="Google Shape;534;gc9639d752a_0_223"/>
          <p:cNvSpPr txBox="1"/>
          <p:nvPr/>
        </p:nvSpPr>
        <p:spPr>
          <a:xfrm>
            <a:off x="542824" y="1154319"/>
            <a:ext cx="79296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Утро. </a:t>
            </a:r>
            <a:r>
              <a:rPr lang="ru-RU" sz="16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Вы проверили, сколько времени необходимо на сборы без стресса и перестроили свой график под ребенка. Если вы учитесь онлайн: позавтракали, умылись и оделись за 20 минут до старта. Сели на проверку соединения и принадлежностей за 10 минут до начала. Извинились, если опаздываете.  </a:t>
            </a:r>
            <a:endParaRPr sz="1600" b="1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Внешний вид</a:t>
            </a:r>
            <a:r>
              <a:rPr lang="ru-RU" sz="16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. Не является источником напряжения. Если вы онлайн: соответствует школьнику. Учимся сидя.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Быть вовремя</a:t>
            </a:r>
            <a:r>
              <a:rPr lang="ru-RU" sz="16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. Крайне важно для младшего школьника с учетом времени на переодевание и подготовку.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Подготовиться вместе с ребенком заранее и рассказать ребенку. </a:t>
            </a:r>
            <a:r>
              <a:rPr lang="ru-RU" sz="16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Портфель, дневник, форма для физкультуры. Он знает, где и что находится, у кого об этом спросить на уровне автоматических рефлексов. </a:t>
            </a:r>
            <a:endParaRPr sz="16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535" name="Google Shape;535;gc9639d752a_0_223"/>
          <p:cNvGrpSpPr/>
          <p:nvPr/>
        </p:nvGrpSpPr>
        <p:grpSpPr>
          <a:xfrm>
            <a:off x="6550906" y="4347317"/>
            <a:ext cx="2420276" cy="334559"/>
            <a:chOff x="6601033" y="4237019"/>
            <a:chExt cx="2420276" cy="334559"/>
          </a:xfrm>
        </p:grpSpPr>
        <p:sp>
          <p:nvSpPr>
            <p:cNvPr id="536" name="Google Shape;536;gc9639d752a_0_223"/>
            <p:cNvSpPr/>
            <p:nvPr/>
          </p:nvSpPr>
          <p:spPr>
            <a:xfrm>
              <a:off x="6791109" y="4237019"/>
              <a:ext cx="22302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537" name="Google Shape;537;gc9639d752a_0_223"/>
            <p:cNvSpPr/>
            <p:nvPr/>
          </p:nvSpPr>
          <p:spPr>
            <a:xfrm>
              <a:off x="6601033" y="4436278"/>
              <a:ext cx="140100" cy="135300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rgbClr val="B61C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c9639d752a_0_2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>
                <a:latin typeface="Arial"/>
                <a:ea typeface="Arial"/>
                <a:cs typeface="Arial"/>
                <a:sym typeface="Arial"/>
              </a:rPr>
              <a:t>41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gc9639d752a_0_232"/>
          <p:cNvSpPr txBox="1"/>
          <p:nvPr/>
        </p:nvSpPr>
        <p:spPr>
          <a:xfrm>
            <a:off x="516804" y="430572"/>
            <a:ext cx="78438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Ритм дня. Маршрутный лист</a:t>
            </a:r>
            <a:endParaRPr sz="3000" b="1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44" name="Google Shape;544;gc9639d752a_0_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036" y="1107914"/>
            <a:ext cx="2184701" cy="307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gc9639d752a_0_232"/>
          <p:cNvPicPr preferRelativeResize="0"/>
          <p:nvPr/>
        </p:nvPicPr>
        <p:blipFill rotWithShape="1">
          <a:blip r:embed="rId3">
            <a:alphaModFix/>
          </a:blip>
          <a:srcRect b="53746"/>
          <a:stretch/>
        </p:blipFill>
        <p:spPr>
          <a:xfrm>
            <a:off x="3447810" y="1107914"/>
            <a:ext cx="4723370" cy="3076787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gc9639d752a_0_232"/>
          <p:cNvSpPr txBox="1"/>
          <p:nvPr/>
        </p:nvSpPr>
        <p:spPr>
          <a:xfrm>
            <a:off x="815275" y="4456075"/>
            <a:ext cx="52158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sng" strike="noStrike" cap="none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4"/>
              </a:rPr>
              <a:t>Скачать Маршрутный лист</a:t>
            </a:r>
            <a:endParaRPr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547" name="Google Shape;547;gc9639d752a_0_232"/>
          <p:cNvGrpSpPr/>
          <p:nvPr/>
        </p:nvGrpSpPr>
        <p:grpSpPr>
          <a:xfrm>
            <a:off x="6600882" y="4306747"/>
            <a:ext cx="2370300" cy="403835"/>
            <a:chOff x="6651009" y="4196449"/>
            <a:chExt cx="2370300" cy="403835"/>
          </a:xfrm>
        </p:grpSpPr>
        <p:sp>
          <p:nvSpPr>
            <p:cNvPr id="548" name="Google Shape;548;gc9639d752a_0_232"/>
            <p:cNvSpPr/>
            <p:nvPr/>
          </p:nvSpPr>
          <p:spPr>
            <a:xfrm>
              <a:off x="6791109" y="4196449"/>
              <a:ext cx="22302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549" name="Google Shape;549;gc9639d752a_0_232"/>
            <p:cNvSpPr/>
            <p:nvPr/>
          </p:nvSpPr>
          <p:spPr>
            <a:xfrm>
              <a:off x="6651009" y="4464984"/>
              <a:ext cx="140100" cy="135300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rgbClr val="B61C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8"/>
          <p:cNvSpPr txBox="1">
            <a:spLocks noGrp="1"/>
          </p:cNvSpPr>
          <p:nvPr>
            <p:ph type="ctrTitle" idx="4294967295"/>
          </p:nvPr>
        </p:nvSpPr>
        <p:spPr>
          <a:xfrm>
            <a:off x="546751" y="366601"/>
            <a:ext cx="80451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4800" b="1" i="0" u="none" strike="noStrike" cap="none" dirty="0">
                <a:latin typeface="PT Sans Caption"/>
                <a:ea typeface="PT Sans Caption"/>
                <a:cs typeface="PT Sans Caption"/>
                <a:sym typeface="PT Sans Caption"/>
              </a:rPr>
              <a:t>Алгоритм выбора Вашей школы</a:t>
            </a:r>
            <a:endParaRPr sz="2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>
                <a:latin typeface="Arial"/>
                <a:ea typeface="Arial"/>
                <a:cs typeface="Arial"/>
                <a:sym typeface="Arial"/>
              </a:rPr>
              <a:t>42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6" name="Google Shape;556;p38"/>
          <p:cNvGrpSpPr/>
          <p:nvPr/>
        </p:nvGrpSpPr>
        <p:grpSpPr>
          <a:xfrm>
            <a:off x="6588224" y="4227934"/>
            <a:ext cx="2370149" cy="566268"/>
            <a:chOff x="6651009" y="4543968"/>
            <a:chExt cx="2370149" cy="566268"/>
          </a:xfrm>
        </p:grpSpPr>
        <p:sp>
          <p:nvSpPr>
            <p:cNvPr id="557" name="Google Shape;557;p38"/>
            <p:cNvSpPr/>
            <p:nvPr/>
          </p:nvSpPr>
          <p:spPr>
            <a:xfrm>
              <a:off x="6791060" y="4543968"/>
              <a:ext cx="2230098" cy="566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558" name="Google Shape;558;p38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9"/>
          <p:cNvSpPr txBox="1"/>
          <p:nvPr/>
        </p:nvSpPr>
        <p:spPr>
          <a:xfrm>
            <a:off x="595175" y="390682"/>
            <a:ext cx="8165792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Помните!</a:t>
            </a:r>
            <a:endParaRPr sz="1500" b="1" i="0" u="none" strike="noStrike" cap="none" dirty="0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65" name="Google Shape;565;p39"/>
          <p:cNvGrpSpPr/>
          <p:nvPr/>
        </p:nvGrpSpPr>
        <p:grpSpPr>
          <a:xfrm>
            <a:off x="6588224" y="4203309"/>
            <a:ext cx="2370149" cy="316049"/>
            <a:chOff x="6651009" y="4543968"/>
            <a:chExt cx="2370149" cy="316049"/>
          </a:xfrm>
        </p:grpSpPr>
        <p:sp>
          <p:nvSpPr>
            <p:cNvPr id="566" name="Google Shape;566;p39"/>
            <p:cNvSpPr/>
            <p:nvPr/>
          </p:nvSpPr>
          <p:spPr>
            <a:xfrm>
              <a:off x="6791060" y="4543968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Макарун</a:t>
              </a:r>
              <a:endParaRPr sz="1400" b="0" i="0" u="none" strike="noStrike" cap="none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8" name="Google Shape;568;p39"/>
          <p:cNvSpPr txBox="1"/>
          <p:nvPr/>
        </p:nvSpPr>
        <p:spPr>
          <a:xfrm>
            <a:off x="601770" y="853276"/>
            <a:ext cx="7937760" cy="335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Главное условие вашего спокойствия и сохранения познавательного интереса ребенка –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чувство безопасности</a:t>
            </a:r>
            <a:endParaRPr sz="3200" b="0" i="0" u="none" strike="noStrike" cap="none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0"/>
          <p:cNvSpPr txBox="1"/>
          <p:nvPr/>
        </p:nvSpPr>
        <p:spPr>
          <a:xfrm>
            <a:off x="637979" y="499646"/>
            <a:ext cx="8165792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Вопрос</a:t>
            </a:r>
            <a:endParaRPr sz="1500" b="1" i="0" u="none" strike="noStrike" cap="none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75" name="Google Shape;575;p40"/>
          <p:cNvGrpSpPr/>
          <p:nvPr/>
        </p:nvGrpSpPr>
        <p:grpSpPr>
          <a:xfrm>
            <a:off x="6609445" y="4188199"/>
            <a:ext cx="2370149" cy="316049"/>
            <a:chOff x="6651009" y="4295398"/>
            <a:chExt cx="2370149" cy="316049"/>
          </a:xfrm>
        </p:grpSpPr>
        <p:sp>
          <p:nvSpPr>
            <p:cNvPr id="576" name="Google Shape;576;p40"/>
            <p:cNvSpPr/>
            <p:nvPr/>
          </p:nvSpPr>
          <p:spPr>
            <a:xfrm>
              <a:off x="6791060" y="4295398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6651009" y="4453422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8" name="Google Shape;578;p40"/>
          <p:cNvSpPr txBox="1"/>
          <p:nvPr/>
        </p:nvSpPr>
        <p:spPr>
          <a:xfrm>
            <a:off x="790603" y="868387"/>
            <a:ext cx="8020888" cy="331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Отвечаем на вопрос: каков мой ребенок?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Достаточно ли самостоятелен для этой школы и этой нагрузки?</a:t>
            </a:r>
            <a:endParaRPr dirty="0"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Достаточно ли готов к такой нагрузке физиологически и психологически? </a:t>
            </a:r>
            <a:endParaRPr dirty="0"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Достаточно ли готов к таким отношениям с детьми и взрослыми?</a:t>
            </a:r>
            <a:endParaRPr sz="2000" b="0" i="0" u="none" strike="noStrike" cap="none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8"/>
          <p:cNvSpPr txBox="1"/>
          <p:nvPr/>
        </p:nvSpPr>
        <p:spPr>
          <a:xfrm>
            <a:off x="323528" y="511140"/>
            <a:ext cx="8165792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Вопрос</a:t>
            </a:r>
            <a:endParaRPr sz="1500" b="1" i="0" u="none" strike="noStrike" cap="none" dirty="0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85" name="Google Shape;585;p18"/>
          <p:cNvGrpSpPr/>
          <p:nvPr/>
        </p:nvGrpSpPr>
        <p:grpSpPr>
          <a:xfrm>
            <a:off x="6609445" y="4278744"/>
            <a:ext cx="2370149" cy="383645"/>
            <a:chOff x="6651009" y="4385943"/>
            <a:chExt cx="2370149" cy="383645"/>
          </a:xfrm>
        </p:grpSpPr>
        <p:sp>
          <p:nvSpPr>
            <p:cNvPr id="586" name="Google Shape;586;p18"/>
            <p:cNvSpPr/>
            <p:nvPr/>
          </p:nvSpPr>
          <p:spPr>
            <a:xfrm>
              <a:off x="6791060" y="4385943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8" name="Google Shape;588;p18"/>
          <p:cNvSpPr txBox="1"/>
          <p:nvPr/>
        </p:nvSpPr>
        <p:spPr>
          <a:xfrm>
            <a:off x="923888" y="1536227"/>
            <a:ext cx="7293523" cy="248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Как выбрать и не промахнуться?</a:t>
            </a:r>
            <a:endParaRPr sz="3600" b="1" i="0" u="none" strike="noStrike" cap="none" dirty="0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9"/>
          <p:cNvSpPr txBox="1"/>
          <p:nvPr/>
        </p:nvSpPr>
        <p:spPr>
          <a:xfrm>
            <a:off x="329257" y="350594"/>
            <a:ext cx="8165792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Что вам на самом деле важно в школе: сверяем ваш родительский запрос </a:t>
            </a:r>
            <a:endParaRPr sz="1500" b="1" i="0" u="none" strike="noStrike" cap="none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95" name="Google Shape;595;p19"/>
          <p:cNvGrpSpPr/>
          <p:nvPr/>
        </p:nvGrpSpPr>
        <p:grpSpPr>
          <a:xfrm>
            <a:off x="6609445" y="4294728"/>
            <a:ext cx="2370149" cy="367661"/>
            <a:chOff x="6651009" y="4401927"/>
            <a:chExt cx="2370149" cy="367661"/>
          </a:xfrm>
        </p:grpSpPr>
        <p:sp>
          <p:nvSpPr>
            <p:cNvPr id="596" name="Google Shape;596;p19"/>
            <p:cNvSpPr/>
            <p:nvPr/>
          </p:nvSpPr>
          <p:spPr>
            <a:xfrm>
              <a:off x="6791060" y="4401927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597" name="Google Shape;597;p19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598" name="Google Shape;598;p19"/>
          <p:cNvGraphicFramePr/>
          <p:nvPr/>
        </p:nvGraphicFramePr>
        <p:xfrm>
          <a:off x="648951" y="848772"/>
          <a:ext cx="3756775" cy="34798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7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Режим работы: полдня, полный день, пансион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Высокие образовательные результаты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Широкий спектр допобразования (чтобы не возить по городу)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Пространство школы: чистота, комфорт, красота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i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i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Специализация: усиленные или углубленные результаты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i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i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Достаточно строгая дисциплина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Инфраструктура, оборудование: компьютеры, лаборатории, спорт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99" name="Google Shape;599;p19"/>
          <p:cNvGraphicFramePr/>
          <p:nvPr/>
        </p:nvGraphicFramePr>
        <p:xfrm>
          <a:off x="4930217" y="848772"/>
          <a:ext cx="3766975" cy="33985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5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8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Социальное окружение: отсутствие проблемных детей/семей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Квалификация и статус педагогов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Контакт с родителями: адекватность, участие в жизни школы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Психологический комфорт в школе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i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Хорошая транспортная доступность (рядом с домом или удобно добраться)</a:t>
                      </a:r>
                      <a:endParaRPr sz="1400" i="0" u="none" strike="noStrike" cap="none">
                        <a:solidFill>
                          <a:schemeClr val="dk1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Социальный престиж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Индивидуальный подход к ребенку, помощь в разрешении его проблем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00" name="Google Shape;600;p19"/>
          <p:cNvSpPr txBox="1"/>
          <p:nvPr/>
        </p:nvSpPr>
        <p:spPr>
          <a:xfrm>
            <a:off x="648951" y="4418370"/>
            <a:ext cx="5104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Автор метода: Сергей Баринов, преподаватель НИУ ВШЭ </a:t>
            </a:r>
            <a:endParaRPr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"/>
          <p:cNvSpPr txBox="1"/>
          <p:nvPr/>
        </p:nvSpPr>
        <p:spPr>
          <a:xfrm>
            <a:off x="333808" y="361376"/>
            <a:ext cx="8165792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Ваш выбор: пример 1</a:t>
            </a:r>
            <a:endParaRPr sz="1500" b="1" i="0" u="none" strike="noStrike" cap="none" dirty="0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07" name="Google Shape;607;p20"/>
          <p:cNvGrpSpPr/>
          <p:nvPr/>
        </p:nvGrpSpPr>
        <p:grpSpPr>
          <a:xfrm>
            <a:off x="6609445" y="4313787"/>
            <a:ext cx="2370341" cy="348602"/>
            <a:chOff x="6651009" y="4420986"/>
            <a:chExt cx="2370341" cy="348602"/>
          </a:xfrm>
        </p:grpSpPr>
        <p:sp>
          <p:nvSpPr>
            <p:cNvPr id="608" name="Google Shape;608;p20"/>
            <p:cNvSpPr/>
            <p:nvPr/>
          </p:nvSpPr>
          <p:spPr>
            <a:xfrm>
              <a:off x="6791252" y="4420986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609" name="Google Shape;609;p20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610" name="Google Shape;610;p20"/>
          <p:cNvGraphicFramePr/>
          <p:nvPr/>
        </p:nvGraphicFramePr>
        <p:xfrm>
          <a:off x="648951" y="848772"/>
          <a:ext cx="3756775" cy="28194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7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Режим работы: полдня, полный день, пансион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Высокие образовательные результаты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Широкий спектр допобразования (чтобы не возить по городу)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Пространство школы: чистота, комфорт, красота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i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i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Специализация: усиленные или углубленные результаты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i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i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Достаточно строгая дисциплина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Инфраструктура, оборудование: компьютеры, лаборатории, спорт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11" name="Google Shape;611;p20"/>
          <p:cNvGraphicFramePr/>
          <p:nvPr/>
        </p:nvGraphicFramePr>
        <p:xfrm>
          <a:off x="4930217" y="848772"/>
          <a:ext cx="3766975" cy="30328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5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8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Социальное окружение: отсутствие проблемных детей/семей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Квалификация и статус педагогов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Контакт с родителями: адекватность, участие в жизни школы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Психологический комфорт в школе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i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Хорошая транспортная доступность (рядом с домом или удобно добраться)</a:t>
                      </a:r>
                      <a:endParaRPr sz="1000" i="0" u="none" strike="noStrike" cap="none">
                        <a:solidFill>
                          <a:schemeClr val="dk1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Социальный престиж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Индивидуальный подход к ребенку, помощь в разрешении его проблем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12" name="Google Shape;612;p20"/>
          <p:cNvSpPr txBox="1"/>
          <p:nvPr/>
        </p:nvSpPr>
        <p:spPr>
          <a:xfrm>
            <a:off x="565825" y="3676641"/>
            <a:ext cx="813136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Вывод</a:t>
            </a:r>
            <a:r>
              <a:rPr lang="ru-RU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: скорее всего вы целитесь в английский колледж ☺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Но мы бы рекомендовали сильную частную школу с высокими результатами выпускников, олимпиад, учебной нагрузкой. Например, гимназию имени Примакова. </a:t>
            </a:r>
            <a:endParaRPr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1"/>
          <p:cNvSpPr txBox="1"/>
          <p:nvPr/>
        </p:nvSpPr>
        <p:spPr>
          <a:xfrm>
            <a:off x="531398" y="390682"/>
            <a:ext cx="8165792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Ваш выбор: пример 2</a:t>
            </a:r>
            <a:endParaRPr sz="1500" b="1" i="0" u="none" strike="noStrike" cap="none" dirty="0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19" name="Google Shape;619;p21"/>
          <p:cNvGrpSpPr/>
          <p:nvPr/>
        </p:nvGrpSpPr>
        <p:grpSpPr>
          <a:xfrm>
            <a:off x="6609445" y="4311489"/>
            <a:ext cx="2370149" cy="350900"/>
            <a:chOff x="6651009" y="4418688"/>
            <a:chExt cx="2370149" cy="350900"/>
          </a:xfrm>
        </p:grpSpPr>
        <p:sp>
          <p:nvSpPr>
            <p:cNvPr id="620" name="Google Shape;620;p21"/>
            <p:cNvSpPr/>
            <p:nvPr/>
          </p:nvSpPr>
          <p:spPr>
            <a:xfrm>
              <a:off x="6791060" y="4418688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622" name="Google Shape;622;p21"/>
          <p:cNvGraphicFramePr/>
          <p:nvPr/>
        </p:nvGraphicFramePr>
        <p:xfrm>
          <a:off x="648951" y="848772"/>
          <a:ext cx="3756775" cy="28194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7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i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Режим работы: полдня, полный день, пансион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Высокие образовательные результаты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Широкий спектр допобразования (чтобы не возить по городу)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Пространство школы: чистота, комфорт, красота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i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Специализация: усиленные или углубленные результаты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i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Достаточно строгая дисциплина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Инфраструктура, оборудование: компьютеры, лаборатории, спорт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23" name="Google Shape;623;p21"/>
          <p:cNvGraphicFramePr/>
          <p:nvPr/>
        </p:nvGraphicFramePr>
        <p:xfrm>
          <a:off x="4930217" y="848772"/>
          <a:ext cx="3766975" cy="31801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5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8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Социальное окружение: отсутствие проблемных детей/семей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Квалификация и статус педагогов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Контакт с родителями: адекватность, участие в жизни школы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Психологический комфорт в школе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i="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Хорошая транспортная доступность (рядом с домом или удобно добраться)</a:t>
                      </a:r>
                      <a:endParaRPr sz="1000" i="0" u="none" strike="noStrike" cap="none">
                        <a:solidFill>
                          <a:schemeClr val="dk1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Социальный престиж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Индивидуальный подход к ребенку, помощь в разрешении его проблем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24" name="Google Shape;624;p21"/>
          <p:cNvSpPr txBox="1"/>
          <p:nvPr/>
        </p:nvSpPr>
        <p:spPr>
          <a:xfrm>
            <a:off x="555501" y="3985800"/>
            <a:ext cx="80482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Вывод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: спокойная семейная, частная школа демократического типа, альтернативные пространства, Монтессори-среда.</a:t>
            </a:r>
            <a:endParaRPr sz="14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2"/>
          <p:cNvSpPr/>
          <p:nvPr/>
        </p:nvSpPr>
        <p:spPr>
          <a:xfrm>
            <a:off x="-1350" y="4873467"/>
            <a:ext cx="9144000" cy="145200"/>
          </a:xfrm>
          <a:prstGeom prst="rect">
            <a:avLst/>
          </a:prstGeom>
          <a:solidFill>
            <a:srgbClr val="B61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22"/>
          <p:cNvSpPr txBox="1"/>
          <p:nvPr/>
        </p:nvSpPr>
        <p:spPr>
          <a:xfrm>
            <a:off x="178108" y="301458"/>
            <a:ext cx="8165792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Вопрос</a:t>
            </a:r>
            <a:endParaRPr sz="1500" b="1" i="0" u="none" strike="noStrike" cap="none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31" name="Google Shape;631;p22"/>
          <p:cNvGrpSpPr/>
          <p:nvPr/>
        </p:nvGrpSpPr>
        <p:grpSpPr>
          <a:xfrm>
            <a:off x="6609445" y="4436769"/>
            <a:ext cx="2370149" cy="316049"/>
            <a:chOff x="6651009" y="4543968"/>
            <a:chExt cx="2370149" cy="316049"/>
          </a:xfrm>
        </p:grpSpPr>
        <p:sp>
          <p:nvSpPr>
            <p:cNvPr id="632" name="Google Shape;632;p22"/>
            <p:cNvSpPr/>
            <p:nvPr/>
          </p:nvSpPr>
          <p:spPr>
            <a:xfrm>
              <a:off x="6791060" y="4543968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Макарун</a:t>
              </a:r>
              <a:endParaRPr sz="1400" b="0" i="0" u="none" strike="noStrike" cap="none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633" name="Google Shape;633;p22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22"/>
          <p:cNvSpPr txBox="1"/>
          <p:nvPr/>
        </p:nvSpPr>
        <p:spPr>
          <a:xfrm>
            <a:off x="923888" y="851152"/>
            <a:ext cx="7575876" cy="331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Поменялось ли Ваше представление о том, какую школу вы на самом деле выбираете?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Стало ли представление о том, что за школа Вам нужна, яснее?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/>
          <p:nvPr/>
        </p:nvSpPr>
        <p:spPr>
          <a:xfrm>
            <a:off x="179512" y="458513"/>
            <a:ext cx="8165792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К концу вебинара</a:t>
            </a:r>
            <a:endParaRPr sz="1500" b="1" i="0" u="none" strike="noStrike" cap="none" dirty="0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9" name="Google Shape;139;p4"/>
          <p:cNvGrpSpPr/>
          <p:nvPr/>
        </p:nvGrpSpPr>
        <p:grpSpPr>
          <a:xfrm>
            <a:off x="6609445" y="4247554"/>
            <a:ext cx="2311901" cy="414835"/>
            <a:chOff x="6651009" y="4354753"/>
            <a:chExt cx="2311901" cy="414835"/>
          </a:xfrm>
        </p:grpSpPr>
        <p:sp>
          <p:nvSpPr>
            <p:cNvPr id="140" name="Google Shape;140;p4"/>
            <p:cNvSpPr/>
            <p:nvPr/>
          </p:nvSpPr>
          <p:spPr>
            <a:xfrm>
              <a:off x="6732812" y="4354753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" name="Google Shape;142;p4"/>
          <p:cNvSpPr txBox="1"/>
          <p:nvPr/>
        </p:nvSpPr>
        <p:spPr>
          <a:xfrm>
            <a:off x="923888" y="851152"/>
            <a:ext cx="7575876" cy="331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Максимальную пользу Вы получите, если: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честно ответите на все поставленные мной вопросы и запишите себе ответы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зададите хотя бы 3 вопроса спикеру (мне)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пригласите супруга на прямой эфир или сделаете так, чтобы он прослушал запись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запишитесь на консультацию, чтобы уточнить свой выбор, по итогам встречи (она бесплатна)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9"/>
          <p:cNvSpPr/>
          <p:nvPr/>
        </p:nvSpPr>
        <p:spPr>
          <a:xfrm>
            <a:off x="-1350" y="4873467"/>
            <a:ext cx="9144000" cy="145200"/>
          </a:xfrm>
          <a:prstGeom prst="rect">
            <a:avLst/>
          </a:prstGeom>
          <a:solidFill>
            <a:srgbClr val="B61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29"/>
          <p:cNvSpPr txBox="1"/>
          <p:nvPr/>
        </p:nvSpPr>
        <p:spPr>
          <a:xfrm>
            <a:off x="178108" y="301458"/>
            <a:ext cx="8165792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Индивидуальный кейс</a:t>
            </a:r>
            <a:endParaRPr sz="1500" b="1" i="0" u="none" strike="noStrike" cap="none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41" name="Google Shape;641;p29"/>
          <p:cNvGrpSpPr/>
          <p:nvPr/>
        </p:nvGrpSpPr>
        <p:grpSpPr>
          <a:xfrm>
            <a:off x="6609445" y="4436769"/>
            <a:ext cx="2370149" cy="316049"/>
            <a:chOff x="6651009" y="4543968"/>
            <a:chExt cx="2370149" cy="316049"/>
          </a:xfrm>
        </p:grpSpPr>
        <p:sp>
          <p:nvSpPr>
            <p:cNvPr id="642" name="Google Shape;642;p29"/>
            <p:cNvSpPr/>
            <p:nvPr/>
          </p:nvSpPr>
          <p:spPr>
            <a:xfrm>
              <a:off x="6791060" y="4543968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Макарун</a:t>
              </a:r>
              <a:endParaRPr sz="1400" b="0" i="0" u="none" strike="noStrike" cap="none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643" name="Google Shape;643;p29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4" name="Google Shape;644;p29"/>
          <p:cNvSpPr txBox="1"/>
          <p:nvPr/>
        </p:nvSpPr>
        <p:spPr>
          <a:xfrm>
            <a:off x="832167" y="875658"/>
            <a:ext cx="7293523" cy="335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Если ваша образовательная цель – сильный результат.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Вы выбрали сильную гимназию.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А у ребенка: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лого, нейростатус, он «недозрел»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чувствительный «профиль»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замедленный темп деятельности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или развод в семье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Примите решение: </a:t>
            </a:r>
            <a:r>
              <a:rPr lang="ru-RU" sz="1800" b="0" i="0" u="none" strike="noStrike" cap="none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(неврозы ребенка, нервы семьи) или (репетиторы, поддержка специалистов и усиленное внимание ребенку и время родителя в первые годы обучения). </a:t>
            </a:r>
            <a:endParaRPr sz="1800" b="0" i="0" u="none" strike="noStrike" cap="none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0"/>
          <p:cNvSpPr txBox="1"/>
          <p:nvPr/>
        </p:nvSpPr>
        <p:spPr>
          <a:xfrm>
            <a:off x="809798" y="385032"/>
            <a:ext cx="8165792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Индивидуальный кейс</a:t>
            </a:r>
            <a:endParaRPr sz="1500" b="1" i="0" u="none" strike="noStrike" cap="none" dirty="0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51" name="Google Shape;651;p30"/>
          <p:cNvGrpSpPr/>
          <p:nvPr/>
        </p:nvGrpSpPr>
        <p:grpSpPr>
          <a:xfrm>
            <a:off x="6609445" y="4436769"/>
            <a:ext cx="2370149" cy="316049"/>
            <a:chOff x="6651009" y="4543968"/>
            <a:chExt cx="2370149" cy="316049"/>
          </a:xfrm>
        </p:grpSpPr>
        <p:sp>
          <p:nvSpPr>
            <p:cNvPr id="652" name="Google Shape;652;p30"/>
            <p:cNvSpPr/>
            <p:nvPr/>
          </p:nvSpPr>
          <p:spPr>
            <a:xfrm>
              <a:off x="6791060" y="4543968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Макарун</a:t>
              </a:r>
              <a:endParaRPr sz="1400" b="0" i="0" u="none" strike="noStrike" cap="none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4" name="Google Shape;654;p30"/>
          <p:cNvSpPr txBox="1"/>
          <p:nvPr/>
        </p:nvSpPr>
        <p:spPr>
          <a:xfrm>
            <a:off x="821776" y="753679"/>
            <a:ext cx="7937760" cy="335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Если ваша образовательная цель – индивидуальный подход.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Вы выбрали и учитесь в обычной школе, потому что «учитель там хороший».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А у ребенка: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сильная подготовка к школе и быстрый ум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авторитарный отец, для которого нормально – не сдерживать эмоции. К примеру,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отмутузить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футбольного фаната команды-соперника.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задатки привлекающего внимание лидера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Какие варианты?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Ребенок - отрицательный лидер, источник силового напряжения в классе? Отвлекается на уроках, потому что программа рассчитана на средний уровень. Учитель старается, но детей в классе много и нагрузка у него большая. Займите ребенка спортом и дополнительными занятиями.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1"/>
          <p:cNvSpPr txBox="1"/>
          <p:nvPr/>
        </p:nvSpPr>
        <p:spPr>
          <a:xfrm>
            <a:off x="178108" y="301458"/>
            <a:ext cx="8165792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Вопрос</a:t>
            </a:r>
            <a:endParaRPr sz="1500" b="1" i="0" u="none" strike="noStrike" cap="none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61" name="Google Shape;661;p31"/>
          <p:cNvGrpSpPr/>
          <p:nvPr/>
        </p:nvGrpSpPr>
        <p:grpSpPr>
          <a:xfrm>
            <a:off x="6609445" y="4292348"/>
            <a:ext cx="2316741" cy="370041"/>
            <a:chOff x="6651009" y="4399547"/>
            <a:chExt cx="2316741" cy="370041"/>
          </a:xfrm>
        </p:grpSpPr>
        <p:sp>
          <p:nvSpPr>
            <p:cNvPr id="662" name="Google Shape;662;p31"/>
            <p:cNvSpPr/>
            <p:nvPr/>
          </p:nvSpPr>
          <p:spPr>
            <a:xfrm>
              <a:off x="6737652" y="4399547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663" name="Google Shape;663;p31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4" name="Google Shape;664;p31"/>
          <p:cNvSpPr txBox="1"/>
          <p:nvPr/>
        </p:nvSpPr>
        <p:spPr>
          <a:xfrm>
            <a:off x="923888" y="851152"/>
            <a:ext cx="7575876" cy="331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Поменялось ли Ваше представление о том, в какой школе способен учиться Ваш ребенок?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 полезного Вы узнали из этой части вебинара?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1"/>
          <p:cNvSpPr txBox="1"/>
          <p:nvPr/>
        </p:nvSpPr>
        <p:spPr>
          <a:xfrm>
            <a:off x="403044" y="423494"/>
            <a:ext cx="8165792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Маршрутный лист родителя</a:t>
            </a:r>
            <a:endParaRPr sz="1500" b="1" i="0" u="none" strike="noStrike" cap="none" dirty="0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71" name="Google Shape;671;p41"/>
          <p:cNvGrpSpPr/>
          <p:nvPr/>
        </p:nvGrpSpPr>
        <p:grpSpPr>
          <a:xfrm>
            <a:off x="6609445" y="4278744"/>
            <a:ext cx="2370149" cy="383645"/>
            <a:chOff x="6651009" y="4385943"/>
            <a:chExt cx="2370149" cy="383645"/>
          </a:xfrm>
        </p:grpSpPr>
        <p:sp>
          <p:nvSpPr>
            <p:cNvPr id="672" name="Google Shape;672;p41"/>
            <p:cNvSpPr/>
            <p:nvPr/>
          </p:nvSpPr>
          <p:spPr>
            <a:xfrm>
              <a:off x="6791060" y="4385943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673" name="Google Shape;673;p41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4" name="Google Shape;674;p41"/>
          <p:cNvSpPr txBox="1"/>
          <p:nvPr/>
        </p:nvSpPr>
        <p:spPr>
          <a:xfrm>
            <a:off x="790603" y="868387"/>
            <a:ext cx="7438997" cy="76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План действий:</a:t>
            </a:r>
            <a:endParaRPr/>
          </a:p>
        </p:txBody>
      </p:sp>
      <p:sp>
        <p:nvSpPr>
          <p:cNvPr id="675" name="Google Shape;675;p41"/>
          <p:cNvSpPr/>
          <p:nvPr/>
        </p:nvSpPr>
        <p:spPr>
          <a:xfrm>
            <a:off x="427368" y="1682300"/>
            <a:ext cx="1682879" cy="138199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41"/>
          <p:cNvSpPr/>
          <p:nvPr/>
        </p:nvSpPr>
        <p:spPr>
          <a:xfrm>
            <a:off x="475020" y="1788276"/>
            <a:ext cx="1635227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Шаг 1. </a:t>
            </a:r>
            <a:r>
              <a:rPr lang="ru-RU"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Определить мою основную образовательную цель </a:t>
            </a:r>
            <a:endParaRPr/>
          </a:p>
        </p:txBody>
      </p:sp>
      <p:sp>
        <p:nvSpPr>
          <p:cNvPr id="677" name="Google Shape;677;p41"/>
          <p:cNvSpPr/>
          <p:nvPr/>
        </p:nvSpPr>
        <p:spPr>
          <a:xfrm>
            <a:off x="2732809" y="1672362"/>
            <a:ext cx="1728048" cy="138199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41"/>
          <p:cNvSpPr/>
          <p:nvPr/>
        </p:nvSpPr>
        <p:spPr>
          <a:xfrm>
            <a:off x="2757892" y="1820766"/>
            <a:ext cx="1610144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Шаг 2. </a:t>
            </a:r>
            <a:r>
              <a:rPr lang="ru-RU"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Определить статус готовности моего ребенка к школьной жизни</a:t>
            </a:r>
            <a:endParaRPr sz="1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79" name="Google Shape;679;p41"/>
          <p:cNvSpPr/>
          <p:nvPr/>
        </p:nvSpPr>
        <p:spPr>
          <a:xfrm>
            <a:off x="5126768" y="1691987"/>
            <a:ext cx="1455649" cy="138199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41"/>
          <p:cNvSpPr/>
          <p:nvPr/>
        </p:nvSpPr>
        <p:spPr>
          <a:xfrm>
            <a:off x="5146184" y="1871335"/>
            <a:ext cx="144324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Шаг 3. </a:t>
            </a:r>
            <a:r>
              <a:rPr lang="ru-RU"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Оценить свои возможности: время, нервы, бюджет</a:t>
            </a:r>
            <a:endParaRPr sz="1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681" name="Google Shape;681;p41"/>
          <p:cNvCxnSpPr/>
          <p:nvPr/>
        </p:nvCxnSpPr>
        <p:spPr>
          <a:xfrm flipH="1">
            <a:off x="1294785" y="3050468"/>
            <a:ext cx="5866" cy="44980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2" name="Google Shape;682;p41"/>
          <p:cNvCxnSpPr/>
          <p:nvPr/>
        </p:nvCxnSpPr>
        <p:spPr>
          <a:xfrm flipH="1">
            <a:off x="3938601" y="3064291"/>
            <a:ext cx="5866" cy="44980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3" name="Google Shape;683;p41"/>
          <p:cNvCxnSpPr/>
          <p:nvPr/>
        </p:nvCxnSpPr>
        <p:spPr>
          <a:xfrm rot="10800000">
            <a:off x="1294785" y="3500270"/>
            <a:ext cx="2643816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4" name="Google Shape;684;p41"/>
          <p:cNvSpPr/>
          <p:nvPr/>
        </p:nvSpPr>
        <p:spPr>
          <a:xfrm>
            <a:off x="1703186" y="3190081"/>
            <a:ext cx="1827906" cy="138199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41"/>
          <p:cNvSpPr/>
          <p:nvPr/>
        </p:nvSpPr>
        <p:spPr>
          <a:xfrm>
            <a:off x="1772305" y="3355748"/>
            <a:ext cx="1610144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Оценить, готов ли ребенок с этим статусом реализовать именно эту цель?</a:t>
            </a:r>
            <a:endParaRPr sz="1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686" name="Google Shape;686;p41"/>
          <p:cNvCxnSpPr/>
          <p:nvPr/>
        </p:nvCxnSpPr>
        <p:spPr>
          <a:xfrm>
            <a:off x="2110247" y="2394078"/>
            <a:ext cx="622562" cy="622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87" name="Google Shape;687;p41"/>
          <p:cNvCxnSpPr/>
          <p:nvPr/>
        </p:nvCxnSpPr>
        <p:spPr>
          <a:xfrm flipH="1">
            <a:off x="3531092" y="3826005"/>
            <a:ext cx="2280134" cy="1951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8" name="Google Shape;688;p41"/>
          <p:cNvCxnSpPr/>
          <p:nvPr/>
        </p:nvCxnSpPr>
        <p:spPr>
          <a:xfrm rot="10800000">
            <a:off x="5811226" y="3064291"/>
            <a:ext cx="0" cy="761714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89" name="Google Shape;689;p41"/>
          <p:cNvSpPr/>
          <p:nvPr/>
        </p:nvSpPr>
        <p:spPr>
          <a:xfrm>
            <a:off x="3622544" y="3574060"/>
            <a:ext cx="161014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нет</a:t>
            </a:r>
            <a:endParaRPr sz="1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90" name="Google Shape;690;p41"/>
          <p:cNvSpPr/>
          <p:nvPr/>
        </p:nvSpPr>
        <p:spPr>
          <a:xfrm>
            <a:off x="7216486" y="1709304"/>
            <a:ext cx="1517545" cy="138199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1" name="Google Shape;691;p41"/>
          <p:cNvCxnSpPr/>
          <p:nvPr/>
        </p:nvCxnSpPr>
        <p:spPr>
          <a:xfrm>
            <a:off x="4485940" y="2400300"/>
            <a:ext cx="622562" cy="622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92" name="Google Shape;692;p41"/>
          <p:cNvCxnSpPr/>
          <p:nvPr/>
        </p:nvCxnSpPr>
        <p:spPr>
          <a:xfrm>
            <a:off x="6608846" y="2376760"/>
            <a:ext cx="622562" cy="622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93" name="Google Shape;693;p41"/>
          <p:cNvSpPr/>
          <p:nvPr/>
        </p:nvSpPr>
        <p:spPr>
          <a:xfrm>
            <a:off x="7261096" y="1720666"/>
            <a:ext cx="144324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И только теперь составить список школ и начать выбирать</a:t>
            </a:r>
            <a:endParaRPr sz="1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2"/>
          <p:cNvSpPr txBox="1"/>
          <p:nvPr/>
        </p:nvSpPr>
        <p:spPr>
          <a:xfrm>
            <a:off x="460385" y="385872"/>
            <a:ext cx="8165792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Где и как искать ту самую школу</a:t>
            </a:r>
            <a:endParaRPr sz="1500" b="1" i="0" u="none" strike="noStrike" cap="none" dirty="0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00" name="Google Shape;700;p42"/>
          <p:cNvGrpSpPr/>
          <p:nvPr/>
        </p:nvGrpSpPr>
        <p:grpSpPr>
          <a:xfrm>
            <a:off x="6609445" y="4278744"/>
            <a:ext cx="2430488" cy="383645"/>
            <a:chOff x="6651009" y="4385943"/>
            <a:chExt cx="2430488" cy="383645"/>
          </a:xfrm>
        </p:grpSpPr>
        <p:sp>
          <p:nvSpPr>
            <p:cNvPr id="701" name="Google Shape;701;p42"/>
            <p:cNvSpPr/>
            <p:nvPr/>
          </p:nvSpPr>
          <p:spPr>
            <a:xfrm>
              <a:off x="6851399" y="4385943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3" name="Google Shape;703;p42"/>
          <p:cNvSpPr/>
          <p:nvPr/>
        </p:nvSpPr>
        <p:spPr>
          <a:xfrm>
            <a:off x="552059" y="875658"/>
            <a:ext cx="1682879" cy="3470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42"/>
          <p:cNvSpPr/>
          <p:nvPr/>
        </p:nvSpPr>
        <p:spPr>
          <a:xfrm>
            <a:off x="599711" y="880047"/>
            <a:ext cx="163522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Статус ребенка</a:t>
            </a:r>
            <a:endParaRPr sz="1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05" name="Google Shape;705;p42"/>
          <p:cNvSpPr/>
          <p:nvPr/>
        </p:nvSpPr>
        <p:spPr>
          <a:xfrm>
            <a:off x="2461019" y="887261"/>
            <a:ext cx="1892772" cy="3470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42"/>
          <p:cNvSpPr/>
          <p:nvPr/>
        </p:nvSpPr>
        <p:spPr>
          <a:xfrm>
            <a:off x="2413366" y="891650"/>
            <a:ext cx="21714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Ценности (приоритеты)</a:t>
            </a:r>
            <a:endParaRPr sz="1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07" name="Google Shape;707;p42"/>
          <p:cNvSpPr/>
          <p:nvPr/>
        </p:nvSpPr>
        <p:spPr>
          <a:xfrm>
            <a:off x="4632439" y="882872"/>
            <a:ext cx="1682879" cy="3470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42"/>
          <p:cNvSpPr/>
          <p:nvPr/>
        </p:nvSpPr>
        <p:spPr>
          <a:xfrm>
            <a:off x="4666066" y="903485"/>
            <a:ext cx="163522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Ресурсы семьи</a:t>
            </a:r>
            <a:endParaRPr sz="1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09" name="Google Shape;709;p42"/>
          <p:cNvSpPr/>
          <p:nvPr/>
        </p:nvSpPr>
        <p:spPr>
          <a:xfrm>
            <a:off x="6546372" y="882872"/>
            <a:ext cx="1682879" cy="3470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42"/>
          <p:cNvSpPr/>
          <p:nvPr/>
        </p:nvSpPr>
        <p:spPr>
          <a:xfrm>
            <a:off x="6594024" y="887261"/>
            <a:ext cx="163522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цели</a:t>
            </a:r>
            <a:endParaRPr sz="1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11" name="Google Shape;711;p42"/>
          <p:cNvSpPr/>
          <p:nvPr/>
        </p:nvSpPr>
        <p:spPr>
          <a:xfrm>
            <a:off x="510495" y="1332919"/>
            <a:ext cx="182622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Удобный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Часто отвлекается, плохо концентрируется или медленный темп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Эмоционально чувствительный, творческий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Активный </a:t>
            </a: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12" name="Google Shape;712;p42"/>
          <p:cNvSpPr/>
          <p:nvPr/>
        </p:nvSpPr>
        <p:spPr>
          <a:xfrm>
            <a:off x="2461019" y="1397226"/>
            <a:ext cx="182622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Как закалялась сталь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Личностная успешность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Атмосфера </a:t>
            </a: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13" name="Google Shape;713;p42"/>
          <p:cNvSpPr/>
          <p:nvPr/>
        </p:nvSpPr>
        <p:spPr>
          <a:xfrm>
            <a:off x="4584845" y="1371393"/>
            <a:ext cx="182622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малобюджетно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Дорого, но хочу альтернативу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частная</a:t>
            </a: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14" name="Google Shape;714;p42"/>
          <p:cNvSpPr/>
          <p:nvPr/>
        </p:nvSpPr>
        <p:spPr>
          <a:xfrm>
            <a:off x="6546372" y="1436346"/>
            <a:ext cx="182622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чемпион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хороший человек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И то, и другое </a:t>
            </a: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15" name="Google Shape;715;p42"/>
          <p:cNvSpPr/>
          <p:nvPr/>
        </p:nvSpPr>
        <p:spPr>
          <a:xfrm>
            <a:off x="510495" y="3929072"/>
            <a:ext cx="1682879" cy="3470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42"/>
          <p:cNvSpPr/>
          <p:nvPr/>
        </p:nvSpPr>
        <p:spPr>
          <a:xfrm>
            <a:off x="558147" y="3933461"/>
            <a:ext cx="163522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государственная</a:t>
            </a:r>
            <a:endParaRPr sz="1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17" name="Google Shape;717;p42"/>
          <p:cNvSpPr/>
          <p:nvPr/>
        </p:nvSpPr>
        <p:spPr>
          <a:xfrm>
            <a:off x="2419455" y="3940675"/>
            <a:ext cx="1892772" cy="3470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42"/>
          <p:cNvSpPr/>
          <p:nvPr/>
        </p:nvSpPr>
        <p:spPr>
          <a:xfrm>
            <a:off x="2371802" y="3945064"/>
            <a:ext cx="21714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Частная классическая</a:t>
            </a:r>
            <a:endParaRPr sz="1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19" name="Google Shape;719;p42"/>
          <p:cNvSpPr/>
          <p:nvPr/>
        </p:nvSpPr>
        <p:spPr>
          <a:xfrm>
            <a:off x="4590875" y="3936286"/>
            <a:ext cx="2308688" cy="3470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42"/>
          <p:cNvSpPr/>
          <p:nvPr/>
        </p:nvSpPr>
        <p:spPr>
          <a:xfrm>
            <a:off x="4615156" y="3975563"/>
            <a:ext cx="21001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Частная альтернативная</a:t>
            </a:r>
            <a:endParaRPr sz="1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21" name="Google Shape;721;p42"/>
          <p:cNvSpPr/>
          <p:nvPr/>
        </p:nvSpPr>
        <p:spPr>
          <a:xfrm>
            <a:off x="7125235" y="3915200"/>
            <a:ext cx="1682879" cy="3470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42"/>
          <p:cNvSpPr/>
          <p:nvPr/>
        </p:nvSpPr>
        <p:spPr>
          <a:xfrm>
            <a:off x="6947157" y="3951300"/>
            <a:ext cx="20927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Домашнее обучение</a:t>
            </a:r>
            <a:endParaRPr sz="14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23" name="Google Shape;723;p42"/>
          <p:cNvSpPr/>
          <p:nvPr/>
        </p:nvSpPr>
        <p:spPr>
          <a:xfrm>
            <a:off x="480185" y="2983198"/>
            <a:ext cx="182622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Сильная гимназия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Обычная школа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Школа Тубельского, Класс-центр, ЭУК Эльконина-Давыдова</a:t>
            </a: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24" name="Google Shape;724;p42"/>
          <p:cNvSpPr/>
          <p:nvPr/>
        </p:nvSpPr>
        <p:spPr>
          <a:xfrm>
            <a:off x="2434775" y="3071686"/>
            <a:ext cx="182622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Лучик, Морозко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Интеллектуал, Сотрудничество, НГШ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Карьера, Ступени</a:t>
            </a: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25" name="Google Shape;725;p42"/>
          <p:cNvSpPr/>
          <p:nvPr/>
        </p:nvSpPr>
        <p:spPr>
          <a:xfrm>
            <a:off x="4507340" y="3032913"/>
            <a:ext cx="182622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Монтессори, Вальфдорская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Макарун, Новая школа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Школа-парк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Семейные классы</a:t>
            </a: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26" name="Google Shape;726;p42"/>
          <p:cNvSpPr/>
          <p:nvPr/>
        </p:nvSpPr>
        <p:spPr>
          <a:xfrm>
            <a:off x="7061316" y="3014757"/>
            <a:ext cx="182622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Семейный клуб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Онлайн-продукты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Самостоятельный трек</a:t>
            </a: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727" name="Google Shape;727;p42"/>
          <p:cNvCxnSpPr/>
          <p:nvPr/>
        </p:nvCxnSpPr>
        <p:spPr>
          <a:xfrm rot="10800000" flipH="1">
            <a:off x="374073" y="2680855"/>
            <a:ext cx="8156863" cy="31172"/>
          </a:xfrm>
          <a:prstGeom prst="straightConnector1">
            <a:avLst/>
          </a:prstGeom>
          <a:noFill/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Google Shape;732;p43"/>
          <p:cNvPicPr preferRelativeResize="0"/>
          <p:nvPr/>
        </p:nvPicPr>
        <p:blipFill rotWithShape="1">
          <a:blip r:embed="rId3">
            <a:alphaModFix/>
          </a:blip>
          <a:srcRect t="7013" b="8206"/>
          <a:stretch/>
        </p:blipFill>
        <p:spPr>
          <a:xfrm>
            <a:off x="233941" y="472200"/>
            <a:ext cx="8676118" cy="4328868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>
                <a:latin typeface="Arial"/>
                <a:ea typeface="Arial"/>
                <a:cs typeface="Arial"/>
                <a:sym typeface="Arial"/>
              </a:rPr>
              <a:t>55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43"/>
          <p:cNvSpPr txBox="1"/>
          <p:nvPr/>
        </p:nvSpPr>
        <p:spPr>
          <a:xfrm>
            <a:off x="516804" y="430572"/>
            <a:ext cx="78438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35" name="Google Shape;735;p43"/>
          <p:cNvSpPr txBox="1"/>
          <p:nvPr/>
        </p:nvSpPr>
        <p:spPr>
          <a:xfrm>
            <a:off x="516803" y="430572"/>
            <a:ext cx="3888942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Сохраняем эмоциональную связь с ребенком</a:t>
            </a:r>
            <a:endParaRPr sz="3000" b="1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736" name="Google Shape;736;p43"/>
          <p:cNvGrpSpPr/>
          <p:nvPr/>
        </p:nvGrpSpPr>
        <p:grpSpPr>
          <a:xfrm>
            <a:off x="7092280" y="4083918"/>
            <a:ext cx="2370149" cy="316049"/>
            <a:chOff x="6651009" y="4543968"/>
            <a:chExt cx="2370149" cy="316049"/>
          </a:xfrm>
        </p:grpSpPr>
        <p:sp>
          <p:nvSpPr>
            <p:cNvPr id="737" name="Google Shape;737;p43"/>
            <p:cNvSpPr/>
            <p:nvPr/>
          </p:nvSpPr>
          <p:spPr>
            <a:xfrm>
              <a:off x="6791060" y="4543968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738" name="Google Shape;738;p43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rgbClr val="B61C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>
                <a:latin typeface="Arial"/>
                <a:ea typeface="Arial"/>
                <a:cs typeface="Arial"/>
                <a:sym typeface="Arial"/>
              </a:rPr>
              <a:t>56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44"/>
          <p:cNvSpPr txBox="1"/>
          <p:nvPr/>
        </p:nvSpPr>
        <p:spPr>
          <a:xfrm>
            <a:off x="516804" y="430572"/>
            <a:ext cx="78438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С чего начать</a:t>
            </a:r>
            <a:endParaRPr sz="3000" b="1" i="0" u="none" strike="noStrike" cap="none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45" name="Google Shape;745;p44"/>
          <p:cNvSpPr txBox="1"/>
          <p:nvPr/>
        </p:nvSpPr>
        <p:spPr>
          <a:xfrm>
            <a:off x="516804" y="3632733"/>
            <a:ext cx="38261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sng" strike="noStrike" cap="none">
                <a:solidFill>
                  <a:srgbClr val="3D85C6"/>
                </a:solidFill>
                <a:latin typeface="PT Sans"/>
                <a:ea typeface="PT Sans"/>
                <a:cs typeface="PT Sans"/>
                <a:sym typeface="PT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Современный ребенок в семье, школе и обществе: тенденции развития, проблемы, перспективы</a:t>
            </a:r>
            <a:endParaRPr sz="1400" b="0" i="0" u="none" strike="noStrike" cap="none">
              <a:solidFill>
                <a:srgbClr val="3D85C6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746" name="Google Shape;746;p44"/>
          <p:cNvPicPr preferRelativeResize="0"/>
          <p:nvPr/>
        </p:nvPicPr>
        <p:blipFill rotWithShape="1">
          <a:blip r:embed="rId4">
            <a:alphaModFix/>
          </a:blip>
          <a:srcRect t="22344" r="34842"/>
          <a:stretch/>
        </p:blipFill>
        <p:spPr>
          <a:xfrm>
            <a:off x="4384965" y="1624753"/>
            <a:ext cx="4301836" cy="2558565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44"/>
          <p:cNvSpPr/>
          <p:nvPr/>
        </p:nvSpPr>
        <p:spPr>
          <a:xfrm>
            <a:off x="516804" y="1505248"/>
            <a:ext cx="34109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Вопрос подростку: </a:t>
            </a:r>
            <a:endParaRPr sz="18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«В какой именно помощи или поддержке вы испытывали потребность?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8" name="Google Shape;748;p44"/>
          <p:cNvGrpSpPr/>
          <p:nvPr/>
        </p:nvGrpSpPr>
        <p:grpSpPr>
          <a:xfrm>
            <a:off x="6739158" y="4183318"/>
            <a:ext cx="2370149" cy="383645"/>
            <a:chOff x="6683779" y="4195683"/>
            <a:chExt cx="2370149" cy="383645"/>
          </a:xfrm>
        </p:grpSpPr>
        <p:sp>
          <p:nvSpPr>
            <p:cNvPr id="749" name="Google Shape;749;p44"/>
            <p:cNvSpPr/>
            <p:nvPr/>
          </p:nvSpPr>
          <p:spPr>
            <a:xfrm>
              <a:off x="6823830" y="4195683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750" name="Google Shape;750;p44"/>
            <p:cNvSpPr/>
            <p:nvPr/>
          </p:nvSpPr>
          <p:spPr>
            <a:xfrm>
              <a:off x="6683779" y="444413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rgbClr val="B61C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>
                <a:latin typeface="Arial"/>
                <a:ea typeface="Arial"/>
                <a:cs typeface="Arial"/>
                <a:sym typeface="Arial"/>
              </a:rPr>
              <a:t>57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45"/>
          <p:cNvSpPr txBox="1"/>
          <p:nvPr/>
        </p:nvSpPr>
        <p:spPr>
          <a:xfrm>
            <a:off x="516804" y="430572"/>
            <a:ext cx="78438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Эмоциональная связь с ребенком</a:t>
            </a:r>
            <a:endParaRPr sz="3000" b="1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757" name="Google Shape;75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5011" y="1156810"/>
            <a:ext cx="4677944" cy="3306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8" name="Google Shape;758;p45"/>
          <p:cNvGrpSpPr/>
          <p:nvPr/>
        </p:nvGrpSpPr>
        <p:grpSpPr>
          <a:xfrm>
            <a:off x="6649446" y="4347168"/>
            <a:ext cx="2321585" cy="445253"/>
            <a:chOff x="6699573" y="4236870"/>
            <a:chExt cx="2321585" cy="445253"/>
          </a:xfrm>
        </p:grpSpPr>
        <p:sp>
          <p:nvSpPr>
            <p:cNvPr id="759" name="Google Shape;759;p45"/>
            <p:cNvSpPr/>
            <p:nvPr/>
          </p:nvSpPr>
          <p:spPr>
            <a:xfrm>
              <a:off x="6791060" y="4236870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760" name="Google Shape;760;p45"/>
            <p:cNvSpPr/>
            <p:nvPr/>
          </p:nvSpPr>
          <p:spPr>
            <a:xfrm>
              <a:off x="6699573" y="4546931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rgbClr val="B61C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61" name="Google Shape;761;p45"/>
          <p:cNvPicPr preferRelativeResize="0"/>
          <p:nvPr/>
        </p:nvPicPr>
        <p:blipFill rotWithShape="1">
          <a:blip r:embed="rId4">
            <a:alphaModFix/>
          </a:blip>
          <a:srcRect l="13351" t="344" b="6796"/>
          <a:stretch/>
        </p:blipFill>
        <p:spPr>
          <a:xfrm>
            <a:off x="550718" y="1156810"/>
            <a:ext cx="2600790" cy="3280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>
                <a:latin typeface="Arial"/>
                <a:ea typeface="Arial"/>
                <a:cs typeface="Arial"/>
                <a:sym typeface="Arial"/>
              </a:rPr>
              <a:t>58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46"/>
          <p:cNvSpPr txBox="1"/>
          <p:nvPr/>
        </p:nvSpPr>
        <p:spPr>
          <a:xfrm>
            <a:off x="516804" y="430572"/>
            <a:ext cx="78438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Эмоциональная связь с ребенком</a:t>
            </a:r>
            <a:endParaRPr/>
          </a:p>
        </p:txBody>
      </p:sp>
      <p:sp>
        <p:nvSpPr>
          <p:cNvPr id="768" name="Google Shape;768;p46"/>
          <p:cNvSpPr txBox="1"/>
          <p:nvPr/>
        </p:nvSpPr>
        <p:spPr>
          <a:xfrm>
            <a:off x="509879" y="4402817"/>
            <a:ext cx="512199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D85C6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769" name="Google Shape;76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999" y="878427"/>
            <a:ext cx="7194444" cy="34526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0" name="Google Shape;770;p46"/>
          <p:cNvGrpSpPr/>
          <p:nvPr/>
        </p:nvGrpSpPr>
        <p:grpSpPr>
          <a:xfrm>
            <a:off x="6600882" y="4331114"/>
            <a:ext cx="2370149" cy="447855"/>
            <a:chOff x="6651009" y="4220816"/>
            <a:chExt cx="2370149" cy="447855"/>
          </a:xfrm>
        </p:grpSpPr>
        <p:sp>
          <p:nvSpPr>
            <p:cNvPr id="771" name="Google Shape;771;p46"/>
            <p:cNvSpPr/>
            <p:nvPr/>
          </p:nvSpPr>
          <p:spPr>
            <a:xfrm>
              <a:off x="6791060" y="4220816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772" name="Google Shape;772;p46"/>
            <p:cNvSpPr/>
            <p:nvPr/>
          </p:nvSpPr>
          <p:spPr>
            <a:xfrm>
              <a:off x="6651009" y="4533479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rgbClr val="B61C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>
                <a:latin typeface="Arial"/>
                <a:ea typeface="Arial"/>
                <a:cs typeface="Arial"/>
                <a:sym typeface="Arial"/>
              </a:rPr>
              <a:t>59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47"/>
          <p:cNvSpPr txBox="1"/>
          <p:nvPr/>
        </p:nvSpPr>
        <p:spPr>
          <a:xfrm>
            <a:off x="516804" y="430572"/>
            <a:ext cx="78438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Эмоциональная связь с ребенком</a:t>
            </a:r>
            <a:endParaRPr/>
          </a:p>
        </p:txBody>
      </p:sp>
      <p:sp>
        <p:nvSpPr>
          <p:cNvPr id="779" name="Google Shape;779;p47"/>
          <p:cNvSpPr txBox="1"/>
          <p:nvPr/>
        </p:nvSpPr>
        <p:spPr>
          <a:xfrm>
            <a:off x="509879" y="4402817"/>
            <a:ext cx="512199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D85C6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780" name="Google Shape;780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804" y="948795"/>
            <a:ext cx="7105250" cy="3686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1" name="Google Shape;781;p47"/>
          <p:cNvGrpSpPr/>
          <p:nvPr/>
        </p:nvGrpSpPr>
        <p:grpSpPr>
          <a:xfrm>
            <a:off x="7482003" y="4186685"/>
            <a:ext cx="2370149" cy="482906"/>
            <a:chOff x="7532130" y="4076387"/>
            <a:chExt cx="2370149" cy="482906"/>
          </a:xfrm>
        </p:grpSpPr>
        <p:sp>
          <p:nvSpPr>
            <p:cNvPr id="782" name="Google Shape;782;p47"/>
            <p:cNvSpPr/>
            <p:nvPr/>
          </p:nvSpPr>
          <p:spPr>
            <a:xfrm>
              <a:off x="7672181" y="4076387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7532130" y="4424101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rgbClr val="B61C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>
                <a:latin typeface="Arial"/>
                <a:ea typeface="Arial"/>
                <a:cs typeface="Arial"/>
                <a:sym typeface="Arial"/>
              </a:rPr>
              <a:t>6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509875" y="323400"/>
            <a:ext cx="80280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Блиц спикеру </a:t>
            </a:r>
            <a:endParaRPr sz="3000" b="1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3">
            <a:alphaModFix/>
          </a:blip>
          <a:srcRect l="7609" r="3718" b="2897"/>
          <a:stretch/>
        </p:blipFill>
        <p:spPr>
          <a:xfrm>
            <a:off x="606575" y="1102050"/>
            <a:ext cx="6347678" cy="34617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5"/>
          <p:cNvGrpSpPr/>
          <p:nvPr/>
        </p:nvGrpSpPr>
        <p:grpSpPr>
          <a:xfrm>
            <a:off x="7092280" y="4247789"/>
            <a:ext cx="2370149" cy="316049"/>
            <a:chOff x="6651009" y="4543968"/>
            <a:chExt cx="2370149" cy="316049"/>
          </a:xfrm>
        </p:grpSpPr>
        <p:sp>
          <p:nvSpPr>
            <p:cNvPr id="151" name="Google Shape;151;p5"/>
            <p:cNvSpPr/>
            <p:nvPr/>
          </p:nvSpPr>
          <p:spPr>
            <a:xfrm>
              <a:off x="6791060" y="4543968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Макарун</a:t>
              </a:r>
              <a:endParaRPr sz="1400" b="0" i="0" u="none" strike="noStrike" cap="none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rgbClr val="B61C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>
                <a:latin typeface="Arial"/>
                <a:ea typeface="Arial"/>
                <a:cs typeface="Arial"/>
                <a:sym typeface="Arial"/>
              </a:rPr>
              <a:t>60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48"/>
          <p:cNvSpPr txBox="1"/>
          <p:nvPr/>
        </p:nvSpPr>
        <p:spPr>
          <a:xfrm>
            <a:off x="516804" y="430572"/>
            <a:ext cx="78438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Эмоциональная связь с ребенком</a:t>
            </a:r>
            <a:endParaRPr/>
          </a:p>
        </p:txBody>
      </p:sp>
      <p:sp>
        <p:nvSpPr>
          <p:cNvPr id="790" name="Google Shape;790;p48"/>
          <p:cNvSpPr txBox="1"/>
          <p:nvPr/>
        </p:nvSpPr>
        <p:spPr>
          <a:xfrm>
            <a:off x="509879" y="4402817"/>
            <a:ext cx="512199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D85C6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791" name="Google Shape;79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743" y="1161097"/>
            <a:ext cx="7126112" cy="31387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2" name="Google Shape;792;p48"/>
          <p:cNvGrpSpPr/>
          <p:nvPr/>
        </p:nvGrpSpPr>
        <p:grpSpPr>
          <a:xfrm>
            <a:off x="6842088" y="4299891"/>
            <a:ext cx="2408282" cy="430922"/>
            <a:chOff x="6892215" y="4189593"/>
            <a:chExt cx="2408282" cy="430922"/>
          </a:xfrm>
        </p:grpSpPr>
        <p:sp>
          <p:nvSpPr>
            <p:cNvPr id="793" name="Google Shape;793;p48"/>
            <p:cNvSpPr/>
            <p:nvPr/>
          </p:nvSpPr>
          <p:spPr>
            <a:xfrm>
              <a:off x="7070399" y="4189593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6892215" y="4485323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rgbClr val="B61C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9"/>
          <p:cNvSpPr txBox="1">
            <a:spLocks noGrp="1"/>
          </p:cNvSpPr>
          <p:nvPr>
            <p:ph type="ctrTitle" idx="4294967295"/>
          </p:nvPr>
        </p:nvSpPr>
        <p:spPr>
          <a:xfrm>
            <a:off x="546750" y="373912"/>
            <a:ext cx="80451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4800" b="1" i="0" u="none" strike="noStrike" cap="none" dirty="0">
                <a:latin typeface="PT Sans Caption"/>
                <a:ea typeface="PT Sans Caption"/>
                <a:cs typeface="PT Sans Caption"/>
                <a:sym typeface="PT Sans Caption"/>
              </a:rPr>
              <a:t>7 критериев родительского выбора</a:t>
            </a:r>
            <a:endParaRPr sz="2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>
                <a:latin typeface="Arial"/>
                <a:ea typeface="Arial"/>
                <a:cs typeface="Arial"/>
                <a:sym typeface="Arial"/>
              </a:rPr>
              <a:t>61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49"/>
          <p:cNvSpPr/>
          <p:nvPr/>
        </p:nvSpPr>
        <p:spPr>
          <a:xfrm>
            <a:off x="546750" y="2355726"/>
            <a:ext cx="7693241" cy="136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latin typeface="Arial"/>
                <a:ea typeface="Arial"/>
                <a:cs typeface="Arial"/>
                <a:sym typeface="Arial"/>
              </a:rPr>
              <a:t>Гарантирующих семейный покой</a:t>
            </a:r>
            <a:endParaRPr sz="1800" b="0" i="0" u="none" strike="noStrike" cap="none"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802" name="Google Shape;802;p49"/>
          <p:cNvGrpSpPr/>
          <p:nvPr/>
        </p:nvGrpSpPr>
        <p:grpSpPr>
          <a:xfrm>
            <a:off x="6651009" y="4543968"/>
            <a:ext cx="2370149" cy="316049"/>
            <a:chOff x="6651009" y="4543968"/>
            <a:chExt cx="2370149" cy="316049"/>
          </a:xfrm>
        </p:grpSpPr>
        <p:sp>
          <p:nvSpPr>
            <p:cNvPr id="803" name="Google Shape;803;p49"/>
            <p:cNvSpPr/>
            <p:nvPr/>
          </p:nvSpPr>
          <p:spPr>
            <a:xfrm>
              <a:off x="6791060" y="4543968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>
                  <a:solidFill>
                    <a:srgbClr val="F2F2F2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Макарун</a:t>
              </a:r>
              <a:endParaRPr sz="1400" b="0" i="0" u="none" strike="noStrike" cap="none">
                <a:solidFill>
                  <a:srgbClr val="F2F2F2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50"/>
          <p:cNvSpPr txBox="1"/>
          <p:nvPr/>
        </p:nvSpPr>
        <p:spPr>
          <a:xfrm>
            <a:off x="487754" y="434453"/>
            <a:ext cx="8165792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Критерии родительского выбора</a:t>
            </a:r>
            <a:endParaRPr sz="1500" b="1" i="0" u="none" strike="noStrike" cap="none" dirty="0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11" name="Google Shape;811;p50"/>
          <p:cNvGrpSpPr/>
          <p:nvPr/>
        </p:nvGrpSpPr>
        <p:grpSpPr>
          <a:xfrm>
            <a:off x="6609445" y="4260003"/>
            <a:ext cx="2370149" cy="402386"/>
            <a:chOff x="6651009" y="4367202"/>
            <a:chExt cx="2370149" cy="402386"/>
          </a:xfrm>
        </p:grpSpPr>
        <p:sp>
          <p:nvSpPr>
            <p:cNvPr id="812" name="Google Shape;812;p50"/>
            <p:cNvSpPr/>
            <p:nvPr/>
          </p:nvSpPr>
          <p:spPr>
            <a:xfrm>
              <a:off x="6791060" y="4367202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813" name="Google Shape;813;p50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4" name="Google Shape;814;p50"/>
          <p:cNvSpPr txBox="1"/>
          <p:nvPr/>
        </p:nvSpPr>
        <p:spPr>
          <a:xfrm>
            <a:off x="769822" y="905879"/>
            <a:ext cx="2447103" cy="3319812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Критерии родительского «хочу»: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Образовательная цель родителя</a:t>
            </a:r>
            <a:endParaRPr sz="18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Социальная среда для ребенка</a:t>
            </a:r>
            <a:endParaRPr sz="1800" b="1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15" name="Google Shape;815;p50"/>
          <p:cNvSpPr txBox="1"/>
          <p:nvPr/>
        </p:nvSpPr>
        <p:spPr>
          <a:xfrm>
            <a:off x="3478136" y="911204"/>
            <a:ext cx="2382838" cy="3319812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Критерии родительского «могу»: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Бюджет на образование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Логистика </a:t>
            </a:r>
            <a:endParaRPr sz="18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Время на ребенка и на его обучение</a:t>
            </a:r>
            <a:endParaRPr sz="1800" b="1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16" name="Google Shape;816;p50"/>
          <p:cNvSpPr txBox="1"/>
          <p:nvPr/>
        </p:nvSpPr>
        <p:spPr>
          <a:xfrm>
            <a:off x="6122185" y="883497"/>
            <a:ext cx="2370804" cy="3319812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Критерии детского «готов»: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Статус и профиль ребенка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Его интересы, желания, увлечения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51"/>
          <p:cNvSpPr txBox="1">
            <a:spLocks noGrp="1"/>
          </p:cNvSpPr>
          <p:nvPr>
            <p:ph type="ctrTitle" idx="4294967295"/>
          </p:nvPr>
        </p:nvSpPr>
        <p:spPr>
          <a:xfrm>
            <a:off x="546751" y="366601"/>
            <a:ext cx="80451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4800" b="1" i="0" u="none" strike="noStrike" cap="none" dirty="0">
                <a:latin typeface="PT Sans Caption"/>
                <a:ea typeface="PT Sans Caption"/>
                <a:cs typeface="PT Sans Caption"/>
                <a:sym typeface="PT Sans Caption"/>
              </a:rPr>
              <a:t>Школа </a:t>
            </a:r>
            <a:r>
              <a:rPr lang="ru-RU" sz="4800" b="1" i="0" u="none" strike="noStrike" cap="none" dirty="0" err="1">
                <a:latin typeface="PT Sans Caption"/>
                <a:ea typeface="PT Sans Caption"/>
                <a:cs typeface="PT Sans Caption"/>
                <a:sym typeface="PT Sans Caption"/>
              </a:rPr>
              <a:t>Макарун</a:t>
            </a:r>
            <a:r>
              <a:rPr lang="ru-RU" sz="4800" b="1" i="0" u="none" strike="noStrike" cap="none" dirty="0">
                <a:latin typeface="PT Sans Caption"/>
                <a:ea typeface="PT Sans Caption"/>
                <a:cs typeface="PT Sans Caption"/>
                <a:sym typeface="PT Sans Caption"/>
              </a:rPr>
              <a:t> – взгляд изнутри</a:t>
            </a:r>
            <a:endParaRPr sz="2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>
                <a:latin typeface="Arial"/>
                <a:ea typeface="Arial"/>
                <a:cs typeface="Arial"/>
                <a:sym typeface="Arial"/>
              </a:rPr>
              <a:t>63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51"/>
          <p:cNvSpPr/>
          <p:nvPr/>
        </p:nvSpPr>
        <p:spPr>
          <a:xfrm>
            <a:off x="546750" y="2404648"/>
            <a:ext cx="7693241" cy="136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latin typeface="Arial"/>
                <a:ea typeface="Arial"/>
                <a:cs typeface="Arial"/>
                <a:sym typeface="Arial"/>
              </a:rPr>
              <a:t>Моя личная история выбора</a:t>
            </a:r>
            <a:endParaRPr sz="1800" b="0" i="0" u="none" strike="noStrike" cap="none" dirty="0"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824" name="Google Shape;824;p51"/>
          <p:cNvGrpSpPr/>
          <p:nvPr/>
        </p:nvGrpSpPr>
        <p:grpSpPr>
          <a:xfrm>
            <a:off x="6167732" y="4272743"/>
            <a:ext cx="2579076" cy="566268"/>
            <a:chOff x="6167732" y="4272743"/>
            <a:chExt cx="2579076" cy="566268"/>
          </a:xfrm>
        </p:grpSpPr>
        <p:sp>
          <p:nvSpPr>
            <p:cNvPr id="825" name="Google Shape;825;p51"/>
            <p:cNvSpPr/>
            <p:nvPr/>
          </p:nvSpPr>
          <p:spPr>
            <a:xfrm>
              <a:off x="6516710" y="4272743"/>
              <a:ext cx="2230098" cy="566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C00000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C00000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C00000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826" name="Google Shape;826;p51"/>
            <p:cNvSpPr/>
            <p:nvPr/>
          </p:nvSpPr>
          <p:spPr>
            <a:xfrm>
              <a:off x="6167732" y="4620275"/>
              <a:ext cx="149255" cy="10063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27" name="Google Shape;827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6595" y="1567407"/>
            <a:ext cx="4165780" cy="2779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52"/>
          <p:cNvSpPr txBox="1">
            <a:spLocks noGrp="1"/>
          </p:cNvSpPr>
          <p:nvPr>
            <p:ph type="ctrTitle" idx="4294967295"/>
          </p:nvPr>
        </p:nvSpPr>
        <p:spPr>
          <a:xfrm>
            <a:off x="546751" y="366601"/>
            <a:ext cx="80451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4800" b="1" i="0" u="none" strike="noStrike" cap="none">
                <a:solidFill>
                  <a:schemeClr val="lt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7 критериев родительского выбора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>
                <a:latin typeface="Arial"/>
                <a:ea typeface="Arial"/>
                <a:cs typeface="Arial"/>
                <a:sym typeface="Arial"/>
              </a:rPr>
              <a:t>64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52"/>
          <p:cNvSpPr/>
          <p:nvPr/>
        </p:nvSpPr>
        <p:spPr>
          <a:xfrm>
            <a:off x="546750" y="2404648"/>
            <a:ext cx="7693241" cy="136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Гарантирующих семейный покой</a:t>
            </a: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37" name="Google Shape;837;p52"/>
          <p:cNvSpPr/>
          <p:nvPr/>
        </p:nvSpPr>
        <p:spPr>
          <a:xfrm>
            <a:off x="6651009" y="4634396"/>
            <a:ext cx="140051" cy="13519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8" name="Google Shape;838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872823"/>
            <a:ext cx="6727879" cy="3507851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52"/>
          <p:cNvSpPr txBox="1"/>
          <p:nvPr/>
        </p:nvSpPr>
        <p:spPr>
          <a:xfrm>
            <a:off x="546750" y="441703"/>
            <a:ext cx="6877319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B61C3D"/>
                </a:solidFill>
                <a:latin typeface="Montserrat"/>
                <a:ea typeface="Montserrat"/>
                <a:cs typeface="Montserrat"/>
                <a:sym typeface="Montserrat"/>
              </a:rPr>
              <a:t>Наша любимая Семейная школа </a:t>
            </a:r>
            <a:r>
              <a:rPr lang="ru-RU" sz="1500" b="1" i="0" u="none" strike="noStrike" cap="none" dirty="0" err="1">
                <a:solidFill>
                  <a:srgbClr val="B61C3D"/>
                </a:solidFill>
                <a:latin typeface="Montserrat"/>
                <a:ea typeface="Montserrat"/>
                <a:cs typeface="Montserrat"/>
                <a:sym typeface="Montserrat"/>
              </a:rPr>
              <a:t>Макарун</a:t>
            </a:r>
            <a:r>
              <a:rPr lang="ru-RU" sz="1500" b="1" i="0" u="none" strike="noStrike" cap="none" dirty="0">
                <a:solidFill>
                  <a:srgbClr val="B61C3D"/>
                </a:solidFill>
                <a:latin typeface="Montserrat"/>
                <a:ea typeface="Montserrat"/>
                <a:cs typeface="Montserrat"/>
                <a:sym typeface="Montserrat"/>
              </a:rPr>
              <a:t>. Структура. </a:t>
            </a:r>
            <a:endParaRPr sz="1500" b="1" i="0" u="none" strike="noStrike" cap="none" dirty="0">
              <a:solidFill>
                <a:srgbClr val="B61C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0" name="Google Shape;840;p52"/>
          <p:cNvSpPr/>
          <p:nvPr/>
        </p:nvSpPr>
        <p:spPr>
          <a:xfrm>
            <a:off x="6651009" y="4346357"/>
            <a:ext cx="2230098" cy="31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Семейная школа </a:t>
            </a:r>
            <a:r>
              <a:rPr lang="ru-RU" sz="1400" b="0" i="0" u="none" strike="noStrike" cap="none" dirty="0" err="1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Макарун</a:t>
            </a:r>
            <a:endParaRPr sz="1400" b="0" i="0" u="none" strike="noStrike" cap="none" dirty="0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41" name="Google Shape;841;p52"/>
          <p:cNvSpPr/>
          <p:nvPr/>
        </p:nvSpPr>
        <p:spPr>
          <a:xfrm>
            <a:off x="6547100" y="4524694"/>
            <a:ext cx="140051" cy="135192"/>
          </a:xfrm>
          <a:prstGeom prst="ellipse">
            <a:avLst/>
          </a:prstGeom>
          <a:solidFill>
            <a:srgbClr val="B61C3D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61C3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Google Shape;84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536" y="522842"/>
            <a:ext cx="7666928" cy="4009409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57"/>
          <p:cNvSpPr/>
          <p:nvPr/>
        </p:nvSpPr>
        <p:spPr>
          <a:xfrm>
            <a:off x="6687151" y="4208645"/>
            <a:ext cx="2230098" cy="31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Семейная школа </a:t>
            </a:r>
            <a:r>
              <a:rPr lang="ru-RU" sz="1400" b="0" i="0" u="none" strike="noStrike" cap="none" dirty="0" err="1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Макарун</a:t>
            </a:r>
            <a:endParaRPr sz="1400" b="0" i="0" u="none" strike="noStrike" cap="none" dirty="0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48" name="Google Shape;848;p57"/>
          <p:cNvSpPr/>
          <p:nvPr/>
        </p:nvSpPr>
        <p:spPr>
          <a:xfrm>
            <a:off x="6547100" y="4524694"/>
            <a:ext cx="140051" cy="135192"/>
          </a:xfrm>
          <a:prstGeom prst="ellipse">
            <a:avLst/>
          </a:prstGeom>
          <a:solidFill>
            <a:srgbClr val="B61C3D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61C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57"/>
          <p:cNvSpPr txBox="1"/>
          <p:nvPr/>
        </p:nvSpPr>
        <p:spPr>
          <a:xfrm>
            <a:off x="282016" y="292315"/>
            <a:ext cx="6877319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B61C3D"/>
                </a:solidFill>
                <a:latin typeface="Montserrat"/>
                <a:ea typeface="Montserrat"/>
                <a:cs typeface="Montserrat"/>
                <a:sym typeface="Montserrat"/>
              </a:rPr>
              <a:t>Семейная школа Макарун. Нулевые классы.</a:t>
            </a:r>
            <a:endParaRPr sz="1500" b="1" i="0" u="none" strike="noStrike" cap="none">
              <a:solidFill>
                <a:srgbClr val="B61C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616A1F-7E96-4B7F-8491-AE2F5BDAD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1419622"/>
            <a:ext cx="426757" cy="4328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8396A5-C419-40AB-ADBD-310D5F572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821" y="2710517"/>
            <a:ext cx="426757" cy="432854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750" y="748709"/>
            <a:ext cx="7033642" cy="36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58"/>
          <p:cNvSpPr/>
          <p:nvPr/>
        </p:nvSpPr>
        <p:spPr>
          <a:xfrm>
            <a:off x="6876256" y="4236766"/>
            <a:ext cx="2230098" cy="31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Семейная школа </a:t>
            </a:r>
            <a:r>
              <a:rPr lang="ru-RU" sz="1400" b="0" i="0" u="none" strike="noStrike" cap="none" dirty="0" err="1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Макарун</a:t>
            </a:r>
            <a:endParaRPr sz="1400" b="0" i="0" u="none" strike="noStrike" cap="none" dirty="0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56" name="Google Shape;856;p58"/>
          <p:cNvSpPr/>
          <p:nvPr/>
        </p:nvSpPr>
        <p:spPr>
          <a:xfrm>
            <a:off x="6736205" y="4452491"/>
            <a:ext cx="140051" cy="135192"/>
          </a:xfrm>
          <a:prstGeom prst="ellipse">
            <a:avLst/>
          </a:prstGeom>
          <a:solidFill>
            <a:srgbClr val="B61C3D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61C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58"/>
          <p:cNvSpPr/>
          <p:nvPr/>
        </p:nvSpPr>
        <p:spPr>
          <a:xfrm>
            <a:off x="480314" y="386425"/>
            <a:ext cx="35477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B61C3D"/>
                </a:solidFill>
                <a:latin typeface="Montserrat"/>
                <a:ea typeface="Montserrat"/>
                <a:cs typeface="Montserrat"/>
                <a:sym typeface="Montserrat"/>
              </a:rPr>
              <a:t>Семейная школа Макарун. 1-4 классы</a:t>
            </a:r>
            <a:endParaRPr sz="1400" b="1" i="0" u="none" strike="noStrike" cap="none">
              <a:solidFill>
                <a:srgbClr val="B61C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C591E1-2C8D-43AD-BFF9-668FC4FBD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3291830"/>
            <a:ext cx="285387" cy="289464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" name="Google Shape;862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4" y="589373"/>
            <a:ext cx="7646734" cy="4002917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59"/>
          <p:cNvSpPr/>
          <p:nvPr/>
        </p:nvSpPr>
        <p:spPr>
          <a:xfrm>
            <a:off x="6687151" y="4308093"/>
            <a:ext cx="2230098" cy="31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Семейная школа </a:t>
            </a:r>
            <a:r>
              <a:rPr lang="ru-RU" sz="1400" b="0" i="0" u="none" strike="noStrike" cap="none" dirty="0" err="1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Макарун</a:t>
            </a:r>
            <a:endParaRPr sz="1400" b="0" i="0" u="none" strike="noStrike" cap="none" dirty="0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64" name="Google Shape;864;p59"/>
          <p:cNvSpPr/>
          <p:nvPr/>
        </p:nvSpPr>
        <p:spPr>
          <a:xfrm>
            <a:off x="6547100" y="4524694"/>
            <a:ext cx="140051" cy="135192"/>
          </a:xfrm>
          <a:prstGeom prst="ellipse">
            <a:avLst/>
          </a:prstGeom>
          <a:solidFill>
            <a:srgbClr val="B61C3D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61C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59"/>
          <p:cNvSpPr/>
          <p:nvPr/>
        </p:nvSpPr>
        <p:spPr>
          <a:xfrm>
            <a:off x="480314" y="386425"/>
            <a:ext cx="35477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B61C3D"/>
                </a:solidFill>
                <a:latin typeface="Montserrat"/>
                <a:ea typeface="Montserrat"/>
                <a:cs typeface="Montserrat"/>
                <a:sym typeface="Montserrat"/>
              </a:rPr>
              <a:t>Семейная школа Макарун. 5-6 классы</a:t>
            </a:r>
            <a:endParaRPr sz="1400" b="1" i="0" u="none" strike="noStrike" cap="none">
              <a:solidFill>
                <a:srgbClr val="B61C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Улыбающееся лицо 1">
            <a:extLst>
              <a:ext uri="{FF2B5EF4-FFF2-40B4-BE49-F238E27FC236}">
                <a16:creationId xmlns:a16="http://schemas.microsoft.com/office/drawing/2014/main" id="{364A76E0-F0D6-4367-91ED-2D1328D55E08}"/>
              </a:ext>
            </a:extLst>
          </p:cNvPr>
          <p:cNvSpPr/>
          <p:nvPr/>
        </p:nvSpPr>
        <p:spPr>
          <a:xfrm>
            <a:off x="6577113" y="1491630"/>
            <a:ext cx="405129" cy="410344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DC7EB6-EE4F-479B-8665-C8635CA43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476" y="1275203"/>
            <a:ext cx="426757" cy="432854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" name="Google Shape;870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25" y="500845"/>
            <a:ext cx="7866750" cy="4047939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60"/>
          <p:cNvSpPr/>
          <p:nvPr/>
        </p:nvSpPr>
        <p:spPr>
          <a:xfrm>
            <a:off x="6687151" y="4330652"/>
            <a:ext cx="2230098" cy="31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Семейная школа </a:t>
            </a:r>
            <a:r>
              <a:rPr lang="ru-RU" sz="1400" b="0" i="0" u="none" strike="noStrike" cap="none" dirty="0" err="1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Макарун</a:t>
            </a:r>
            <a:endParaRPr sz="1400" b="0" i="0" u="none" strike="noStrike" cap="none" dirty="0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72" name="Google Shape;872;p60"/>
          <p:cNvSpPr/>
          <p:nvPr/>
        </p:nvSpPr>
        <p:spPr>
          <a:xfrm>
            <a:off x="6547100" y="4524694"/>
            <a:ext cx="140051" cy="135192"/>
          </a:xfrm>
          <a:prstGeom prst="ellipse">
            <a:avLst/>
          </a:prstGeom>
          <a:solidFill>
            <a:srgbClr val="B61C3D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61C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60"/>
          <p:cNvSpPr/>
          <p:nvPr/>
        </p:nvSpPr>
        <p:spPr>
          <a:xfrm>
            <a:off x="480314" y="386425"/>
            <a:ext cx="24849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B61C3D"/>
                </a:solidFill>
                <a:latin typeface="Montserrat"/>
                <a:ea typeface="Montserrat"/>
                <a:cs typeface="Montserrat"/>
                <a:sym typeface="Montserrat"/>
              </a:rPr>
              <a:t>Семейная школа Макарун</a:t>
            </a:r>
            <a:endParaRPr sz="1400" b="1" i="0" u="none" strike="noStrike" cap="none">
              <a:solidFill>
                <a:srgbClr val="B61C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" name="Google Shape;878;p61"/>
          <p:cNvPicPr preferRelativeResize="0"/>
          <p:nvPr/>
        </p:nvPicPr>
        <p:blipFill rotWithShape="1">
          <a:blip r:embed="rId3">
            <a:alphaModFix/>
          </a:blip>
          <a:srcRect t="1047"/>
          <a:stretch/>
        </p:blipFill>
        <p:spPr>
          <a:xfrm>
            <a:off x="395536" y="482740"/>
            <a:ext cx="7683048" cy="4177146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61"/>
          <p:cNvSpPr/>
          <p:nvPr/>
        </p:nvSpPr>
        <p:spPr>
          <a:xfrm>
            <a:off x="6732240" y="4276241"/>
            <a:ext cx="2230098" cy="31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Семейная школа </a:t>
            </a:r>
            <a:r>
              <a:rPr lang="ru-RU" sz="1400" b="0" i="0" u="none" strike="noStrike" cap="none" dirty="0" err="1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Макарун</a:t>
            </a:r>
            <a:endParaRPr sz="1400" b="0" i="0" u="none" strike="noStrike" cap="none" dirty="0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80" name="Google Shape;880;p61"/>
          <p:cNvSpPr/>
          <p:nvPr/>
        </p:nvSpPr>
        <p:spPr>
          <a:xfrm>
            <a:off x="6547100" y="4524694"/>
            <a:ext cx="140051" cy="135192"/>
          </a:xfrm>
          <a:prstGeom prst="ellipse">
            <a:avLst/>
          </a:prstGeom>
          <a:solidFill>
            <a:srgbClr val="B61C3D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61C3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>
            <a:spLocks noGrp="1"/>
          </p:cNvSpPr>
          <p:nvPr>
            <p:ph type="ctrTitle" idx="4294967295"/>
          </p:nvPr>
        </p:nvSpPr>
        <p:spPr>
          <a:xfrm>
            <a:off x="546751" y="366601"/>
            <a:ext cx="80451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4000" b="1" i="0" u="none" strike="noStrike" cap="none" dirty="0">
                <a:latin typeface="PT Sans Caption"/>
                <a:ea typeface="PT Sans Caption"/>
                <a:cs typeface="PT Sans Caption"/>
                <a:sym typeface="PT Sans Caption"/>
              </a:rPr>
              <a:t>Помним, что школу выбираем одновременно:</a:t>
            </a:r>
            <a:br>
              <a:rPr lang="ru-RU" sz="4000" b="1" i="0" u="none" strike="noStrike" cap="none" dirty="0">
                <a:latin typeface="PT Sans Caption"/>
                <a:ea typeface="PT Sans Caption"/>
                <a:cs typeface="PT Sans Caption"/>
                <a:sym typeface="PT Sans Caption"/>
              </a:rPr>
            </a:br>
            <a:r>
              <a:rPr lang="ru-RU" sz="4000" b="1" i="0" u="none" strike="noStrike" cap="none" dirty="0">
                <a:latin typeface="PT Sans Caption"/>
                <a:ea typeface="PT Sans Caption"/>
                <a:cs typeface="PT Sans Caption"/>
                <a:sym typeface="PT Sans Caption"/>
              </a:rPr>
              <a:t>- для себя (родителя)</a:t>
            </a:r>
            <a:br>
              <a:rPr lang="ru-RU" sz="4000" b="1" i="0" u="none" strike="noStrike" cap="none" dirty="0">
                <a:latin typeface="PT Sans Caption"/>
                <a:ea typeface="PT Sans Caption"/>
                <a:cs typeface="PT Sans Caption"/>
                <a:sym typeface="PT Sans Caption"/>
              </a:rPr>
            </a:br>
            <a:r>
              <a:rPr lang="ru-RU" sz="4000" b="1" i="0" u="none" strike="noStrike" cap="none" dirty="0">
                <a:latin typeface="PT Sans Caption"/>
                <a:ea typeface="PT Sans Caption"/>
                <a:cs typeface="PT Sans Caption"/>
                <a:sym typeface="PT Sans Caption"/>
              </a:rPr>
              <a:t>- для ребенка</a:t>
            </a:r>
            <a:endParaRPr dirty="0"/>
          </a:p>
        </p:txBody>
      </p:sp>
      <p:sp>
        <p:nvSpPr>
          <p:cNvPr id="158" name="Google Shape;15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>
                <a:latin typeface="Arial"/>
                <a:ea typeface="Arial"/>
                <a:cs typeface="Arial"/>
                <a:sym typeface="Arial"/>
              </a:rPr>
              <a:t>7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546750" y="3173576"/>
            <a:ext cx="7734805" cy="10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latin typeface="PT Sans"/>
                <a:ea typeface="PT Sans"/>
                <a:cs typeface="PT Sans"/>
                <a:sym typeface="PT Sans"/>
              </a:rPr>
              <a:t>Разберемся, какой должна быть школа и каковы сейчас современные дети</a:t>
            </a:r>
            <a:endParaRPr sz="1800" b="0" i="0" u="none" strike="noStrike" cap="none" dirty="0"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160" name="Google Shape;160;p7"/>
          <p:cNvGrpSpPr/>
          <p:nvPr/>
        </p:nvGrpSpPr>
        <p:grpSpPr>
          <a:xfrm>
            <a:off x="6640740" y="4227934"/>
            <a:ext cx="2370149" cy="566268"/>
            <a:chOff x="6651009" y="4543968"/>
            <a:chExt cx="2370149" cy="566268"/>
          </a:xfrm>
        </p:grpSpPr>
        <p:sp>
          <p:nvSpPr>
            <p:cNvPr id="161" name="Google Shape;161;p7"/>
            <p:cNvSpPr/>
            <p:nvPr/>
          </p:nvSpPr>
          <p:spPr>
            <a:xfrm>
              <a:off x="6791060" y="4543968"/>
              <a:ext cx="2230098" cy="566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" name="Google Shape;885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699" y="529936"/>
            <a:ext cx="8202555" cy="4062845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62"/>
          <p:cNvSpPr/>
          <p:nvPr/>
        </p:nvSpPr>
        <p:spPr>
          <a:xfrm>
            <a:off x="6667203" y="4297515"/>
            <a:ext cx="2230098" cy="31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Семейная школа </a:t>
            </a:r>
            <a:r>
              <a:rPr lang="ru-RU" sz="1400" b="0" i="0" u="none" strike="noStrike" cap="none" dirty="0" err="1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Макарун</a:t>
            </a:r>
            <a:endParaRPr sz="1400" b="0" i="0" u="none" strike="noStrike" cap="none" dirty="0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87" name="Google Shape;887;p62"/>
          <p:cNvSpPr/>
          <p:nvPr/>
        </p:nvSpPr>
        <p:spPr>
          <a:xfrm>
            <a:off x="6547100" y="4524694"/>
            <a:ext cx="140051" cy="135192"/>
          </a:xfrm>
          <a:prstGeom prst="ellipse">
            <a:avLst/>
          </a:prstGeom>
          <a:solidFill>
            <a:srgbClr val="B61C3D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61C3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63"/>
          <p:cNvSpPr txBox="1">
            <a:spLocks noGrp="1"/>
          </p:cNvSpPr>
          <p:nvPr>
            <p:ph type="ctrTitle" idx="4294967295"/>
          </p:nvPr>
        </p:nvSpPr>
        <p:spPr>
          <a:xfrm>
            <a:off x="2800800" y="1772825"/>
            <a:ext cx="45081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6000" b="1" i="0" u="none" strike="noStrike" cap="none" dirty="0">
                <a:latin typeface="PT Sans Caption"/>
                <a:ea typeface="PT Sans Caption"/>
                <a:cs typeface="PT Sans Caption"/>
                <a:sym typeface="PT Sans Caption"/>
              </a:rPr>
              <a:t>Вопросы</a:t>
            </a:r>
            <a:endParaRPr sz="6000" b="1" i="0" u="none" strike="noStrike" cap="none" dirty="0"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893" name="Google Shape;893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>
                <a:latin typeface="Arial"/>
                <a:ea typeface="Arial"/>
                <a:cs typeface="Arial"/>
                <a:sym typeface="Arial"/>
              </a:rPr>
              <a:t>71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4" name="Google Shape;894;p63" descr="File:Orange question.sv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561" y="981429"/>
            <a:ext cx="2388733" cy="22102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5" name="Google Shape;895;p63"/>
          <p:cNvGrpSpPr/>
          <p:nvPr/>
        </p:nvGrpSpPr>
        <p:grpSpPr>
          <a:xfrm>
            <a:off x="6651009" y="4326108"/>
            <a:ext cx="2362129" cy="566268"/>
            <a:chOff x="6651009" y="4326108"/>
            <a:chExt cx="2362129" cy="566268"/>
          </a:xfrm>
        </p:grpSpPr>
        <p:sp>
          <p:nvSpPr>
            <p:cNvPr id="896" name="Google Shape;896;p63"/>
            <p:cNvSpPr/>
            <p:nvPr/>
          </p:nvSpPr>
          <p:spPr>
            <a:xfrm>
              <a:off x="6783040" y="4326108"/>
              <a:ext cx="2230098" cy="566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897" name="Google Shape;897;p63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>
                <a:latin typeface="Arial"/>
                <a:ea typeface="Arial"/>
                <a:cs typeface="Arial"/>
                <a:sym typeface="Arial"/>
              </a:rPr>
              <a:t>72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64"/>
          <p:cNvSpPr txBox="1"/>
          <p:nvPr/>
        </p:nvSpPr>
        <p:spPr>
          <a:xfrm>
            <a:off x="509875" y="323400"/>
            <a:ext cx="80280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Записаться на консультацию и собеседование</a:t>
            </a:r>
            <a:endParaRPr sz="3000" b="1" i="0" u="none" strike="noStrike" cap="none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904" name="Google Shape;904;p64"/>
          <p:cNvGrpSpPr/>
          <p:nvPr/>
        </p:nvGrpSpPr>
        <p:grpSpPr>
          <a:xfrm>
            <a:off x="6598826" y="4347168"/>
            <a:ext cx="2370149" cy="318622"/>
            <a:chOff x="6648953" y="4236870"/>
            <a:chExt cx="2370149" cy="318622"/>
          </a:xfrm>
        </p:grpSpPr>
        <p:sp>
          <p:nvSpPr>
            <p:cNvPr id="905" name="Google Shape;905;p64"/>
            <p:cNvSpPr/>
            <p:nvPr/>
          </p:nvSpPr>
          <p:spPr>
            <a:xfrm>
              <a:off x="6789004" y="4236870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906" name="Google Shape;906;p64"/>
            <p:cNvSpPr/>
            <p:nvPr/>
          </p:nvSpPr>
          <p:spPr>
            <a:xfrm>
              <a:off x="6648953" y="4420300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rgbClr val="B61C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7" name="Google Shape;907;p64"/>
          <p:cNvSpPr/>
          <p:nvPr/>
        </p:nvSpPr>
        <p:spPr>
          <a:xfrm>
            <a:off x="2274505" y="4295160"/>
            <a:ext cx="36856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sng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http://www.macarun.ru/</a:t>
            </a:r>
            <a:r>
              <a:rPr lang="ru-RU" sz="2400" b="1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 i="0" u="none" strike="noStrike" cap="none">
              <a:solidFill>
                <a:srgbClr val="B61C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8" name="Google Shape;908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9825" y="1049525"/>
            <a:ext cx="5504684" cy="3155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/>
              <a:t>73</a:t>
            </a:fld>
            <a:endParaRPr/>
          </a:p>
        </p:txBody>
      </p:sp>
      <p:sp>
        <p:nvSpPr>
          <p:cNvPr id="914" name="Google Shape;914;p65"/>
          <p:cNvSpPr txBox="1"/>
          <p:nvPr/>
        </p:nvSpPr>
        <p:spPr>
          <a:xfrm>
            <a:off x="509875" y="399600"/>
            <a:ext cx="40527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Лола Шурыгина</a:t>
            </a:r>
            <a:endParaRPr sz="3000" b="1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15" name="Google Shape;915;p65"/>
          <p:cNvSpPr txBox="1"/>
          <p:nvPr/>
        </p:nvSpPr>
        <p:spPr>
          <a:xfrm>
            <a:off x="542825" y="207750"/>
            <a:ext cx="13845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Эксперт</a:t>
            </a:r>
            <a:endParaRPr sz="1100" b="0" i="1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916" name="Google Shape;916;p65"/>
          <p:cNvGrpSpPr/>
          <p:nvPr/>
        </p:nvGrpSpPr>
        <p:grpSpPr>
          <a:xfrm>
            <a:off x="6588224" y="4305286"/>
            <a:ext cx="2371309" cy="337782"/>
            <a:chOff x="6651009" y="4431806"/>
            <a:chExt cx="2371309" cy="337782"/>
          </a:xfrm>
        </p:grpSpPr>
        <p:sp>
          <p:nvSpPr>
            <p:cNvPr id="917" name="Google Shape;917;p65"/>
            <p:cNvSpPr/>
            <p:nvPr/>
          </p:nvSpPr>
          <p:spPr>
            <a:xfrm>
              <a:off x="6792220" y="4431806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918" name="Google Shape;918;p65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rgbClr val="B61C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19" name="Google Shape;919;p65" descr="контакты.png"/>
          <p:cNvPicPr preferRelativeResize="0"/>
          <p:nvPr/>
        </p:nvPicPr>
        <p:blipFill rotWithShape="1">
          <a:blip r:embed="rId3">
            <a:alphaModFix/>
          </a:blip>
          <a:srcRect l="42007" t="791"/>
          <a:stretch/>
        </p:blipFill>
        <p:spPr>
          <a:xfrm>
            <a:off x="3242440" y="1061516"/>
            <a:ext cx="2628424" cy="3246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65"/>
          <p:cNvPicPr preferRelativeResize="0"/>
          <p:nvPr/>
        </p:nvPicPr>
        <p:blipFill rotWithShape="1">
          <a:blip r:embed="rId4">
            <a:alphaModFix/>
          </a:blip>
          <a:srcRect t="10994" b="10642"/>
          <a:stretch/>
        </p:blipFill>
        <p:spPr>
          <a:xfrm>
            <a:off x="1169342" y="1061516"/>
            <a:ext cx="1771416" cy="285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65"/>
          <p:cNvPicPr preferRelativeResize="0"/>
          <p:nvPr/>
        </p:nvPicPr>
        <p:blipFill rotWithShape="1">
          <a:blip r:embed="rId5">
            <a:alphaModFix/>
          </a:blip>
          <a:srcRect b="9098"/>
          <a:stretch/>
        </p:blipFill>
        <p:spPr>
          <a:xfrm>
            <a:off x="6172546" y="646139"/>
            <a:ext cx="1819796" cy="2855085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p65"/>
          <p:cNvSpPr/>
          <p:nvPr/>
        </p:nvSpPr>
        <p:spPr>
          <a:xfrm>
            <a:off x="1063832" y="4000173"/>
            <a:ext cx="18769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Fb @Лола Шурыгина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65"/>
          <p:cNvSpPr/>
          <p:nvPr/>
        </p:nvSpPr>
        <p:spPr>
          <a:xfrm>
            <a:off x="6127262" y="4022870"/>
            <a:ext cx="18769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ИГ @lola.shurygina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752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pic>
        <p:nvPicPr>
          <p:cNvPr id="5" name="Изображение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290230"/>
            <a:ext cx="1872208" cy="417424"/>
          </a:xfrm>
          <a:prstGeom prst="rect">
            <a:avLst/>
          </a:prstGeom>
        </p:spPr>
      </p:pic>
      <p:pic>
        <p:nvPicPr>
          <p:cNvPr id="6" name="Изображение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290230"/>
            <a:ext cx="1872208" cy="417424"/>
          </a:xfrm>
          <a:prstGeom prst="rect">
            <a:avLst/>
          </a:prstGeom>
        </p:spPr>
      </p:pic>
      <p:pic>
        <p:nvPicPr>
          <p:cNvPr id="8" name="Изображение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04" y="1290230"/>
            <a:ext cx="1872208" cy="417424"/>
          </a:xfrm>
          <a:prstGeom prst="rect">
            <a:avLst/>
          </a:prstGeom>
        </p:spPr>
      </p:pic>
      <p:pic>
        <p:nvPicPr>
          <p:cNvPr id="9" name="Изображение 8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1760" y="2010310"/>
            <a:ext cx="1872208" cy="417424"/>
          </a:xfrm>
          <a:prstGeom prst="rect">
            <a:avLst/>
          </a:prstGeom>
        </p:spPr>
      </p:pic>
      <p:pic>
        <p:nvPicPr>
          <p:cNvPr id="10" name="Изображение 9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8024" y="2010310"/>
            <a:ext cx="1872208" cy="417424"/>
          </a:xfrm>
          <a:prstGeom prst="rect">
            <a:avLst/>
          </a:prstGeom>
        </p:spPr>
      </p:pic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7784" y="3723878"/>
            <a:ext cx="504056" cy="504056"/>
          </a:xfrm>
          <a:prstGeom prst="rect">
            <a:avLst/>
          </a:prstGeom>
        </p:spPr>
      </p:pic>
      <p:pic>
        <p:nvPicPr>
          <p:cNvPr id="12" name="Изображение 11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3948" y="3723878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5866" y="3723878"/>
            <a:ext cx="504056" cy="504056"/>
          </a:xfrm>
          <a:prstGeom prst="rect">
            <a:avLst/>
          </a:prstGeom>
        </p:spPr>
      </p:pic>
      <p:pic>
        <p:nvPicPr>
          <p:cNvPr id="14" name="Изображение 13">
            <a:hlinkClick r:id="rId18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42030" y="3723878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80112" y="3723878"/>
            <a:ext cx="504056" cy="504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4510" y="0"/>
            <a:ext cx="4290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58371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/>
          <p:nvPr/>
        </p:nvSpPr>
        <p:spPr>
          <a:xfrm>
            <a:off x="323528" y="436051"/>
            <a:ext cx="49224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B61C3D"/>
                </a:solidFill>
                <a:latin typeface="Montserrat"/>
                <a:ea typeface="Montserrat"/>
                <a:cs typeface="Montserrat"/>
                <a:sym typeface="Montserrat"/>
              </a:rPr>
              <a:t>Чего мы, родители, хотим от школы?</a:t>
            </a:r>
            <a:endParaRPr sz="1500" b="1" i="0" u="none" strike="noStrike" cap="none" dirty="0">
              <a:solidFill>
                <a:srgbClr val="B61C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9" name="Google Shape;169;p8"/>
          <p:cNvPicPr preferRelativeResize="0"/>
          <p:nvPr/>
        </p:nvPicPr>
        <p:blipFill rotWithShape="1">
          <a:blip r:embed="rId3">
            <a:alphaModFix/>
          </a:blip>
          <a:srcRect t="28702"/>
          <a:stretch/>
        </p:blipFill>
        <p:spPr>
          <a:xfrm>
            <a:off x="1038188" y="899443"/>
            <a:ext cx="6993985" cy="277929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/>
          <p:nvPr/>
        </p:nvSpPr>
        <p:spPr>
          <a:xfrm>
            <a:off x="6224155" y="3855027"/>
            <a:ext cx="2389909" cy="36368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" name="Google Shape;171;p8"/>
          <p:cNvGrpSpPr/>
          <p:nvPr/>
        </p:nvGrpSpPr>
        <p:grpSpPr>
          <a:xfrm>
            <a:off x="6588224" y="4268502"/>
            <a:ext cx="2370149" cy="316049"/>
            <a:chOff x="6651009" y="4543968"/>
            <a:chExt cx="2370149" cy="316049"/>
          </a:xfrm>
        </p:grpSpPr>
        <p:sp>
          <p:nvSpPr>
            <p:cNvPr id="172" name="Google Shape;172;p8"/>
            <p:cNvSpPr/>
            <p:nvPr/>
          </p:nvSpPr>
          <p:spPr>
            <a:xfrm>
              <a:off x="6791060" y="4543968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" name="Google Shape;174;p8"/>
          <p:cNvSpPr/>
          <p:nvPr/>
        </p:nvSpPr>
        <p:spPr>
          <a:xfrm>
            <a:off x="-1349" y="3647209"/>
            <a:ext cx="9144000" cy="71914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8"/>
          <p:cNvSpPr txBox="1"/>
          <p:nvPr/>
        </p:nvSpPr>
        <p:spPr>
          <a:xfrm>
            <a:off x="1038188" y="3647209"/>
            <a:ext cx="7575876" cy="719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rPr>
              <a:t>Согласны? </a:t>
            </a: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Напишите в чат: да (</a:t>
            </a: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если согласны и вам отзывается).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Или ваш запрос к школе, которую вы выбираете.</a:t>
            </a:r>
            <a:endParaRPr sz="1400" b="1" i="0" u="none" strike="noStrike" cap="none">
              <a:solidFill>
                <a:srgbClr val="B61C3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/>
          <p:nvPr/>
        </p:nvSpPr>
        <p:spPr>
          <a:xfrm>
            <a:off x="729961" y="459641"/>
            <a:ext cx="49224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Наши современные дети</a:t>
            </a:r>
            <a:endParaRPr sz="1500" b="1" i="0" u="none" strike="noStrike" cap="none" dirty="0">
              <a:solidFill>
                <a:srgbClr val="5859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1" name="Google Shape;18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961" y="1101436"/>
            <a:ext cx="6200775" cy="31003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9"/>
          <p:cNvGrpSpPr/>
          <p:nvPr/>
        </p:nvGrpSpPr>
        <p:grpSpPr>
          <a:xfrm>
            <a:off x="6930736" y="4043799"/>
            <a:ext cx="2370149" cy="316049"/>
            <a:chOff x="6651009" y="4543968"/>
            <a:chExt cx="2370149" cy="316049"/>
          </a:xfrm>
        </p:grpSpPr>
        <p:sp>
          <p:nvSpPr>
            <p:cNvPr id="184" name="Google Shape;184;p9"/>
            <p:cNvSpPr/>
            <p:nvPr/>
          </p:nvSpPr>
          <p:spPr>
            <a:xfrm>
              <a:off x="6791060" y="4543968"/>
              <a:ext cx="2230098" cy="31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Семейная школа </a:t>
              </a:r>
              <a:r>
                <a:rPr lang="ru-RU" sz="1400" b="0" i="0" u="none" strike="noStrike" cap="none" dirty="0" err="1">
                  <a:solidFill>
                    <a:srgbClr val="B61C3D"/>
                  </a:solidFill>
                  <a:latin typeface="PT Sans"/>
                  <a:ea typeface="PT Sans"/>
                  <a:cs typeface="PT Sans"/>
                  <a:sym typeface="PT Sans"/>
                </a:rPr>
                <a:t>Макарун</a:t>
              </a:r>
              <a:endParaRPr sz="1400" b="0" i="0" u="none" strike="noStrike" cap="none" dirty="0">
                <a:solidFill>
                  <a:srgbClr val="B61C3D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6651009" y="4634396"/>
              <a:ext cx="140051" cy="135192"/>
            </a:xfrm>
            <a:prstGeom prst="ellipse">
              <a:avLst/>
            </a:prstGeom>
            <a:solidFill>
              <a:srgbClr val="B61C3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B61C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2656</Words>
  <Application>Microsoft Office PowerPoint</Application>
  <PresentationFormat>Экран (16:9)</PresentationFormat>
  <Paragraphs>522</Paragraphs>
  <Slides>74</Slides>
  <Notes>73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81" baseType="lpstr">
      <vt:lpstr>Arial</vt:lpstr>
      <vt:lpstr>Calibri</vt:lpstr>
      <vt:lpstr>Montserrat</vt:lpstr>
      <vt:lpstr>PT Sans</vt:lpstr>
      <vt:lpstr>PT Sans Caption</vt:lpstr>
      <vt:lpstr>Roboto Black</vt:lpstr>
      <vt:lpstr>Тема Office</vt:lpstr>
      <vt:lpstr>Простые знания о школьнике Как выбрать школу и учителя так, чтобы ребенку хотелось учиться?</vt:lpstr>
      <vt:lpstr>Программа встречи:</vt:lpstr>
      <vt:lpstr>Презентация PowerPoint</vt:lpstr>
      <vt:lpstr>Презентация PowerPoint</vt:lpstr>
      <vt:lpstr>Презентация PowerPoint</vt:lpstr>
      <vt:lpstr>Презентация PowerPoint</vt:lpstr>
      <vt:lpstr>Помним, что школу выбираем одновременно: - для себя (родителя) - для ребенка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Отвечаем на вопрос: какую школу я точно выбрал?</vt:lpstr>
      <vt:lpstr>Презентация PowerPoint</vt:lpstr>
      <vt:lpstr>Презентация PowerPoint</vt:lpstr>
      <vt:lpstr>Как сэкономить: время, нервы, бюджет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Маршрутный лист родителя</vt:lpstr>
      <vt:lpstr>Презентация PowerPoint</vt:lpstr>
      <vt:lpstr>Презентация PowerPoint</vt:lpstr>
      <vt:lpstr>Презентация PowerPoint</vt:lpstr>
      <vt:lpstr>Отвечаем на вопрос: достаточно я помог ребенку быть учеником этой школы?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выбора Вашей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7 критериев родительского выбора</vt:lpstr>
      <vt:lpstr>Презентация PowerPoint</vt:lpstr>
      <vt:lpstr>Школа Макарун – взгляд изнутри</vt:lpstr>
      <vt:lpstr>7 критериев родительского выбора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Елена Кузнецова</cp:lastModifiedBy>
  <cp:revision>12</cp:revision>
  <dcterms:created xsi:type="dcterms:W3CDTF">2019-11-08T08:59:02Z</dcterms:created>
  <dcterms:modified xsi:type="dcterms:W3CDTF">2021-03-23T06:20:23Z</dcterms:modified>
</cp:coreProperties>
</file>