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20" d="100"/>
          <a:sy n="220" d="100"/>
        </p:scale>
        <p:origin x="-41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E3D4C2-34CD-465A-A8A2-174F961BA0EE}" type="datetimeFigureOut">
              <a:rPr lang="ru-RU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81B22D-6BD5-445C-8E95-855BC366B2C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13.emf"/><Relationship Id="rId18" Type="http://schemas.openxmlformats.org/officeDocument/2006/relationships/image" Target="../media/image16.png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15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1.emf"/><Relationship Id="rId14" Type="http://schemas.openxmlformats.org/officeDocument/2006/relationships/hyperlink" Target="https://vk.com/digital.septemb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5217479" name="TextBox 1665217478"/>
          <p:cNvSpPr txBox="1"/>
          <p:nvPr/>
        </p:nvSpPr>
        <p:spPr bwMode="auto">
          <a:xfrm>
            <a:off x="1058247" y="1527825"/>
            <a:ext cx="6859080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 b="1">
                <a:latin typeface="Noto Sans KR"/>
                <a:cs typeface="Noto Sans KR"/>
              </a:rPr>
              <a:t>ПРАКТИЧЕСКИЕ ИНСТРУМЕНТЫ </a:t>
            </a:r>
          </a:p>
          <a:p>
            <a:pPr algn="ctr">
              <a:defRPr/>
            </a:pPr>
            <a:r>
              <a:rPr sz="2400" b="1">
                <a:latin typeface="Noto Sans KR"/>
                <a:cs typeface="Noto Sans KR"/>
              </a:rPr>
              <a:t>И ТЕХНИКИ </a:t>
            </a:r>
          </a:p>
          <a:p>
            <a:pPr algn="ctr">
              <a:defRPr/>
            </a:pPr>
            <a:r>
              <a:rPr sz="2400" b="1">
                <a:latin typeface="Noto Sans KR"/>
                <a:cs typeface="Noto Sans KR"/>
              </a:rPr>
              <a:t>В ПЕДАГОГИЧЕСКОМ КОУЧИНГЕ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941305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7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 lnSpcReduction="1000"/>
          </a:bodyPr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Принцип 3 – свобода выбора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1110173722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8" cy="33944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sz="18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ДОЛЖЕН              ВАЖНО, ПРЕДЛАГАЮ, спрашиваем разрешения и мнения</a:t>
            </a:r>
            <a:br>
              <a:rPr sz="18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</a:br>
            <a:endParaRPr sz="18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sz="18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расскажите о плане и дайте выбор, с чего начать</a:t>
            </a:r>
            <a:br>
              <a:rPr sz="18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</a:br>
            <a:endParaRPr sz="18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sz="18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несколько заданий на выбор</a:t>
            </a:r>
            <a:br>
              <a:rPr sz="18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</a:br>
            <a:endParaRPr sz="18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sz="18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обсудите конечный результат и варианты, как к нему прийти</a:t>
            </a:r>
            <a:endParaRPr sz="24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</p:txBody>
      </p:sp>
      <p:sp>
        <p:nvSpPr>
          <p:cNvPr id="600352025" name="Стрелка вправо 600352024"/>
          <p:cNvSpPr/>
          <p:nvPr/>
        </p:nvSpPr>
        <p:spPr bwMode="auto">
          <a:xfrm>
            <a:off x="1982174" y="1557337"/>
            <a:ext cx="542925" cy="14287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72384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6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 lnSpcReduction="1000"/>
          </a:bodyPr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Принцип 4 – домашнее задание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1339359641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7" cy="33944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sz="16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Какое домашнее задание хотите выполнить?</a:t>
            </a:r>
            <a:br>
              <a:rPr sz="16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</a:br>
            <a:endParaRPr sz="16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sz="16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Какой объем домашнего задания готовы выполнить?</a:t>
            </a:r>
            <a:br>
              <a:rPr sz="16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</a:br>
            <a:endParaRPr sz="16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sz="16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Какое домашнее задание будет для вас самым эффективным?</a:t>
            </a:r>
            <a:br>
              <a:rPr sz="16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</a:br>
            <a:endParaRPr sz="16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sz="16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Что и/или кто вам поможет в выполнении домашнего задания?</a:t>
            </a:r>
            <a:br>
              <a:rPr sz="16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</a:br>
            <a:endParaRPr sz="16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sz="16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Задание на выбор. Компромисс.</a:t>
            </a:r>
            <a:endParaRPr sz="1600">
              <a:solidFill>
                <a:schemeClr val="tx1"/>
              </a:solidFill>
              <a:latin typeface="Noto Sans KR"/>
              <a:cs typeface="Noto Sans K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411381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6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Принцип 5 – развивающая обратная связь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1696446371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7" cy="33944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endParaRPr/>
          </a:p>
        </p:txBody>
      </p:sp>
      <p:pic>
        <p:nvPicPr>
          <p:cNvPr id="1161341412" name="Рисунок 11613414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4375" y="1457325"/>
            <a:ext cx="5166360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82975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7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 lnSpcReduction="1000"/>
          </a:bodyPr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Обратная связь -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1478601432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8" cy="33944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отзыв, отклик, ответная реакция преподавателя на действия ученика, связанные с изучением предмета, на соответствующие события на уроке и вне его или на бездействие ученика;</a:t>
            </a:r>
            <a:endParaRPr sz="24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endParaRPr sz="24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endParaRPr sz="2400" b="0" i="0" u="none" strike="noStrike" cap="none" spc="0">
              <a:solidFill>
                <a:srgbClr val="000000"/>
              </a:solidFill>
              <a:latin typeface="Noto Sans KR"/>
              <a:cs typeface="Noto Sans K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914200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6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 lnSpcReduction="1000"/>
          </a:bodyPr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Обратная связь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2011128501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7" cy="33944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  <a:t>в формате</a:t>
            </a:r>
            <a:r>
              <a:rPr lang="ru-RU" sz="1600" b="1" i="0" u="none" strike="noStrike" cap="none" spc="0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  <a:t>специальным образом организованной коучинговой беседы  с учеником, в течение которой происходит сфокусированное исследование прогресса ученика в изучении материала / прогресса на уроке / при выполнении конкретного задания. </a:t>
            </a:r>
            <a:endParaRPr sz="1600" b="1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endParaRPr sz="1600" b="0" i="0" u="none" strike="noStrike" cap="none" spc="0">
              <a:solidFill>
                <a:srgbClr val="000000"/>
              </a:solidFill>
              <a:latin typeface="Noto Sans KR"/>
              <a:cs typeface="Noto Sans K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011845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6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 lnSpcReduction="1000"/>
          </a:bodyPr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Обратная связь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512387867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7" cy="33944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ru-RU" sz="1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Цель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– скорректировать поведение того, кому он дается, через развитие осознанности в отношении выполняемых действий. </a:t>
            </a:r>
            <a:endParaRPr sz="16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16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Обратная связь является </a:t>
            </a:r>
            <a:r>
              <a:rPr lang="ru-RU" sz="1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обратной связью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только в том случае, если она адресована человеку, чье поведение нужно изменить.</a:t>
            </a:r>
            <a:endParaRPr sz="16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1600" b="0" i="0" u="none" strike="noStrike" cap="none" spc="0">
              <a:solidFill>
                <a:srgbClr val="000000"/>
              </a:solidFill>
              <a:latin typeface="Noto Sans KR"/>
              <a:cs typeface="Noto Sans K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95499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8"/>
            <a:ext cx="8229600" cy="857250"/>
          </a:xfrm>
        </p:spPr>
        <p:txBody>
          <a:bodyPr/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Виды обратной связи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1871725386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9" cy="339447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0000" lnSpcReduction="8000"/>
          </a:bodyPr>
          <a:lstStyle/>
          <a:p>
            <a:pPr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Нулевая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 - отсутствие какой-либо реакции, приводит к информационному вакууму - ученик не понимает, как он справляется с изучением материала, продолжает выполнять задания по инерции, постепенно теряет мотивацию и начинает учиться либо хуже, либо отказывается от изучения предмета.</a:t>
            </a: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>
              <a:latin typeface="Noto Sans KR"/>
              <a:cs typeface="Noto Sans K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766441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7"/>
            <a:ext cx="8229600" cy="857250"/>
          </a:xfrm>
        </p:spPr>
        <p:txBody>
          <a:bodyPr/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Виды обратной связи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54260599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8" cy="33944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55000" lnSpcReduction="9000"/>
          </a:bodyPr>
          <a:lstStyle/>
          <a:p>
            <a:pPr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Отрицательная 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– указывает на ошибки и недостатки, воспринимается хуже всего. Может быть хорошим инструментом для развития только в случае, если ученик сам хочет работать над ошибками. Последствиями негативной оценки могут быть снижение мотивации, ухудшение качества выполняемых заданий, так и отказ от занятий.</a:t>
            </a:r>
            <a:endParaRPr sz="3200">
              <a:latin typeface="Noto Sans KR"/>
              <a:cs typeface="Noto Sans KR"/>
            </a:endParaRPr>
          </a:p>
          <a:p>
            <a:pPr>
              <a:defRPr/>
            </a:pP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>
              <a:latin typeface="Noto Sans KR"/>
              <a:cs typeface="Noto Sans K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055141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7"/>
            <a:ext cx="8229600" cy="857250"/>
          </a:xfrm>
        </p:spPr>
        <p:txBody>
          <a:bodyPr/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Виды обратной связи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1021411944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8" cy="33944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0000" lnSpcReduction="6000"/>
          </a:bodyPr>
          <a:lstStyle/>
          <a:p>
            <a:pPr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Положительная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 - один из наиболее эффективных способов для повышения мотивации. Но важно давать грамотно, иначе она начинает обесцениваться и ведёт либо к «короне» на голове, либо к сомнениям в успешности.</a:t>
            </a: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>
              <a:latin typeface="Noto Sans KR"/>
              <a:cs typeface="Noto Sans K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717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7"/>
            <a:ext cx="8229600" cy="857250"/>
          </a:xfrm>
        </p:spPr>
        <p:txBody>
          <a:bodyPr/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Развивающая обратная связь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915662482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8" cy="33944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50000" lnSpcReduction="100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сочетание признания заслуг, прогресса, успехов в изучении материала и предстоящей работы над ошибками. Показывает зоны роста и при этом не снижает мотивацию.</a:t>
            </a: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Ученик:</a:t>
            </a:r>
            <a:endParaRPr sz="3200" b="1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endParaRPr sz="3200" b="1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ощущает постоянный «недавящий» контроль</a:t>
            </a: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чувствует поддержку</a:t>
            </a: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понимает, что сделано хорошо, а что можно улучшить</a:t>
            </a: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endParaRPr>
              <a:latin typeface="Noto Sans KR"/>
              <a:cs typeface="Noto Sans K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9913912" name="TextBox 1489913911"/>
          <p:cNvSpPr txBox="1"/>
          <p:nvPr/>
        </p:nvSpPr>
        <p:spPr bwMode="auto">
          <a:xfrm>
            <a:off x="1058248" y="1657348"/>
            <a:ext cx="6860916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 b="1">
                <a:latin typeface="Noto Sans KR"/>
                <a:cs typeface="Noto Sans KR"/>
              </a:rPr>
              <a:t>Я ОЧЕНЬ РАДА ВАС ВИДЕТЬ!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057497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7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Правила развивающей обратной связи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229582952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8" cy="33944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50000" lnSpcReduction="10000"/>
          </a:bodyPr>
          <a:lstStyle/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должна касаться вопросов, подконтрольных вашему ученику </a:t>
            </a:r>
            <a:endParaRPr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демонстрирует уважение и признание уникальности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ученика</a:t>
            </a:r>
            <a:endParaRPr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включает наблюдение за реакцией ученика</a:t>
            </a:r>
            <a:endParaRPr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не «переходит на личности», сфокусирована на поведении (не на личности)</a:t>
            </a:r>
            <a:endParaRPr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включает уточняющие вопросы - «Правильно ли вас услышали?»</a:t>
            </a:r>
            <a:endParaRPr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сохраняет баланс между «позитивной» и «негативной»</a:t>
            </a:r>
            <a:endParaRPr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соблюдает соотношение «+/-» - 2:1</a:t>
            </a:r>
            <a:endParaRPr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включает сильные коучинговые вопросы</a:t>
            </a:r>
            <a:endParaRPr sz="3200"/>
          </a:p>
          <a:p>
            <a:pPr mar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577187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7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l"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Модели обратной связи: «Бутерброд»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1761735710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8" cy="33944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55000" lnSpcReduction="90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обсуждение отрицательных моментов вперемешку с положительными моментами. </a:t>
            </a: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Преимущество:</a:t>
            </a:r>
            <a:endParaRPr sz="3200" b="1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смягчает критику и упрощает ее восприятие</a:t>
            </a:r>
            <a:endParaRPr sz="3200">
              <a:latin typeface="Noto Sans KR"/>
              <a:cs typeface="Noto Sans KR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позволяет преподавателю чувствовать себя увереннее при обсуждении неловких моментов</a:t>
            </a: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66304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6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Этапы </a:t>
            </a:r>
            <a:r>
              <a:rPr lang="ru-RU" sz="3600" b="1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модели «Бутерброд»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1503937617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7" cy="33944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45000" lnSpcReduction="11000"/>
          </a:bodyPr>
          <a:lstStyle/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«Похвалить» в начале – это сообщить, что вы цените положительные стороны ученика и его успехи за последнее время. Это настроит на разговор об улучшении результатов.</a:t>
            </a: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«Поругать»: критика, на этом этапе разговора вы делитесь с учеником вашими наблюдениями о том, что нужно улучшить.</a:t>
            </a: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 sz="32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«Похвалить» в конце — завершить разговор нужно чем-то позитивным: воодушевляющей фразой, позитивным призывом к действию, упоминанием перспектив или выражением уверенности, что ученик способен на большее.</a:t>
            </a:r>
            <a:endParaRPr sz="3200">
              <a:latin typeface="Noto Sans KR"/>
              <a:cs typeface="Noto Sans KR"/>
            </a:endParaRPr>
          </a:p>
          <a:p>
            <a:pPr>
              <a:defRPr/>
            </a:pPr>
            <a:endParaRPr sz="3200"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586072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6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l">
              <a:defRPr/>
            </a:pPr>
            <a:r>
              <a:rPr lang="ru-RU" sz="3600" b="1">
                <a:latin typeface="Noto Sans KR"/>
                <a:cs typeface="Noto Sans KR"/>
              </a:rPr>
              <a:t>Фразы </a:t>
            </a:r>
            <a:r>
              <a:rPr lang="ru-RU" sz="3600" b="1" i="0" u="none" strike="noStrike" cap="none" spc="0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модели «Бутерброд»</a:t>
            </a:r>
            <a:endParaRPr sz="3600" b="1">
              <a:latin typeface="Noto Sans KR"/>
              <a:cs typeface="Noto Sans KR"/>
            </a:endParaRPr>
          </a:p>
        </p:txBody>
      </p:sp>
      <p:sp>
        <p:nvSpPr>
          <p:cNvPr id="870383558" name="Объект 2"/>
          <p:cNvSpPr>
            <a:spLocks noGrp="1"/>
          </p:cNvSpPr>
          <p:nvPr>
            <p:ph idx="1"/>
          </p:nvPr>
        </p:nvSpPr>
        <p:spPr bwMode="auto">
          <a:xfrm>
            <a:off x="457200" y="1457325"/>
            <a:ext cx="5115897" cy="33944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endParaRPr/>
          </a:p>
        </p:txBody>
      </p:sp>
      <p:pic>
        <p:nvPicPr>
          <p:cNvPr id="1143055090" name="Рисунок 114305508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0549" y="1413411"/>
            <a:ext cx="5553074" cy="3281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252963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74386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marL="0" indent="0" algn="l">
              <a:buFont typeface="Arial"/>
              <a:buNone/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Модель обратной связи STAR</a:t>
            </a:r>
            <a:endParaRPr sz="3600" b="1">
              <a:latin typeface="Noto Sans KR"/>
              <a:cs typeface="Noto Sans KR"/>
            </a:endParaRPr>
          </a:p>
          <a:p>
            <a:pPr algn="l">
              <a:defRPr/>
            </a:pPr>
            <a:endParaRPr sz="3600" b="1">
              <a:latin typeface="Noto Sans KR"/>
              <a:cs typeface="Noto Sans KR"/>
            </a:endParaRPr>
          </a:p>
        </p:txBody>
      </p:sp>
      <p:pic>
        <p:nvPicPr>
          <p:cNvPr id="1094271582" name="Рисунок 109427158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34124" y="1984871"/>
            <a:ext cx="1362074" cy="1362074"/>
          </a:xfrm>
          <a:prstGeom prst="rect">
            <a:avLst/>
          </a:prstGeom>
        </p:spPr>
      </p:pic>
      <p:sp>
        <p:nvSpPr>
          <p:cNvPr id="1191312516" name="TextBox 1191312515"/>
          <p:cNvSpPr txBox="1"/>
          <p:nvPr/>
        </p:nvSpPr>
        <p:spPr bwMode="auto">
          <a:xfrm>
            <a:off x="1925168" y="1226681"/>
            <a:ext cx="2448140" cy="97539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8" indent="-283878" algn="ctr">
              <a:buAutoNum type="arabicPeriod"/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Определить и озвучить </a:t>
            </a:r>
            <a:r>
              <a:rPr lang="ru-RU" sz="1000" b="1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Situation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 - ситуацию и </a:t>
            </a:r>
            <a:r>
              <a:rPr lang="ru-RU" sz="1000" b="1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Task 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– задание(я), которое выполнял ваш ученик.</a:t>
            </a:r>
            <a:endParaRPr sz="10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endParaRPr/>
          </a:p>
        </p:txBody>
      </p:sp>
      <p:sp>
        <p:nvSpPr>
          <p:cNvPr id="1043423379" name="TextBox 1043423378"/>
          <p:cNvSpPr txBox="1"/>
          <p:nvPr/>
        </p:nvSpPr>
        <p:spPr bwMode="auto">
          <a:xfrm>
            <a:off x="4239132" y="2080121"/>
            <a:ext cx="1533991" cy="14935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2. Описать</a:t>
            </a:r>
            <a:endParaRPr sz="10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algn="ctr">
              <a:defRPr/>
            </a:pPr>
            <a:r>
              <a:rPr lang="ru-RU" sz="1000" b="1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Actions 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–</a:t>
            </a:r>
            <a:endParaRPr sz="10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algn="ctr"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действия, что</a:t>
            </a:r>
            <a:endParaRPr sz="10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algn="ctr"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было сделано и</a:t>
            </a:r>
            <a:endParaRPr sz="10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algn="ctr"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сказано. Дать положительную оценку - что получилось хорошо?</a:t>
            </a:r>
            <a:endParaRPr sz="1000">
              <a:latin typeface="Noto Sans KR"/>
              <a:cs typeface="Noto Sans KR"/>
            </a:endParaRPr>
          </a:p>
          <a:p>
            <a:pPr>
              <a:defRPr/>
            </a:pPr>
            <a:endParaRPr sz="1200"/>
          </a:p>
        </p:txBody>
      </p:sp>
      <p:sp>
        <p:nvSpPr>
          <p:cNvPr id="180704128" name="TextBox 180704127"/>
          <p:cNvSpPr txBox="1"/>
          <p:nvPr/>
        </p:nvSpPr>
        <p:spPr bwMode="auto">
          <a:xfrm>
            <a:off x="1687043" y="3573677"/>
            <a:ext cx="3505379" cy="1127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3. Обсудить </a:t>
            </a:r>
            <a:r>
              <a:rPr lang="ru-RU" sz="1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Results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– результаты</a:t>
            </a:r>
            <a:endParaRPr sz="1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его действий. Как полученные результаты продвигают ученика относительно поставленной цели в изучении языка, в решении учебных, карьерных и </a:t>
            </a:r>
            <a:endParaRPr sz="1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жизненных задач в целом.</a:t>
            </a:r>
            <a:endParaRPr sz="1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/>
          </a:p>
        </p:txBody>
      </p:sp>
      <p:sp>
        <p:nvSpPr>
          <p:cNvPr id="907396238" name="TextBox 907396237"/>
          <p:cNvSpPr txBox="1"/>
          <p:nvPr/>
        </p:nvSpPr>
        <p:spPr bwMode="auto">
          <a:xfrm>
            <a:off x="380999" y="1424801"/>
            <a:ext cx="1467968" cy="2804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4. Запрашиваем</a:t>
            </a:r>
            <a:endParaRPr sz="10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algn="ctr"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альтернативные</a:t>
            </a:r>
            <a:endParaRPr sz="10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algn="ctr">
              <a:defRPr/>
            </a:pPr>
            <a:r>
              <a:rPr lang="ru-RU" sz="1000" b="1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Actions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 – действия. На что стоит обратить внимание в следующий раз, как можно выполнить задание(я) по-другому, более эффективно. Что нужно сделать, чтобы прийти к желаемому,</a:t>
            </a:r>
            <a:endParaRPr sz="10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algn="ctr"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другому </a:t>
            </a:r>
            <a:r>
              <a:rPr lang="ru-RU" sz="1000" b="1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Result 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-</a:t>
            </a:r>
            <a:endParaRPr sz="10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  <a:p>
            <a:pPr algn="ctr">
              <a:defRPr/>
            </a:pPr>
            <a:r>
              <a:rPr lang="ru-RU" sz="1000" b="0" i="0" u="none" strike="noStrike" cap="none" spc="0">
                <a:solidFill>
                  <a:schemeClr val="tx1"/>
                </a:solidFill>
                <a:latin typeface="Noto Sans KR"/>
                <a:ea typeface="Noto Sans KR"/>
                <a:cs typeface="Noto Sans KR"/>
              </a:rPr>
              <a:t>результату.</a:t>
            </a:r>
            <a:endParaRPr sz="1800">
              <a:latin typeface="Noto Sans KR"/>
              <a:cs typeface="Noto Sans KR"/>
            </a:endParaRPr>
          </a:p>
          <a:p>
            <a:pPr>
              <a:defRPr/>
            </a:pPr>
            <a:endParaRPr/>
          </a:p>
        </p:txBody>
      </p:sp>
      <p:sp>
        <p:nvSpPr>
          <p:cNvPr id="1192151402" name="Выгнутая вправо стрелка 1192151401"/>
          <p:cNvSpPr/>
          <p:nvPr/>
        </p:nvSpPr>
        <p:spPr bwMode="auto">
          <a:xfrm rot="18523507">
            <a:off x="4614826" y="1151677"/>
            <a:ext cx="323849" cy="84772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/>
              <a:t>v</a:t>
            </a:r>
          </a:p>
        </p:txBody>
      </p:sp>
      <p:sp>
        <p:nvSpPr>
          <p:cNvPr id="1333281177" name="Выгнутая вправо стрелка 1333281176"/>
          <p:cNvSpPr/>
          <p:nvPr/>
        </p:nvSpPr>
        <p:spPr bwMode="auto">
          <a:xfrm rot="2067667">
            <a:off x="5259877" y="3413644"/>
            <a:ext cx="323848" cy="84772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32665" name="Выгнутая вправо стрелка 182732664"/>
          <p:cNvSpPr/>
          <p:nvPr/>
        </p:nvSpPr>
        <p:spPr bwMode="auto">
          <a:xfrm rot="7028644">
            <a:off x="1207145" y="3940140"/>
            <a:ext cx="323848" cy="84772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663641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50562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l">
              <a:defRPr/>
            </a:pPr>
            <a:r>
              <a:rPr lang="ru-RU" sz="3600" b="0" i="0" u="none" strike="noStrike" cap="none" spc="0">
                <a:solidFill>
                  <a:schemeClr val="tx1"/>
                </a:solidFill>
                <a:latin typeface="Noto Sans KR Black"/>
                <a:ea typeface="Noto Sans KR Black"/>
                <a:cs typeface="Noto Sans KR Black"/>
              </a:rPr>
              <a:t>Клуб для осознанных преподавателей</a:t>
            </a:r>
            <a:endParaRPr sz="3600" b="1">
              <a:latin typeface="Noto Sans KR"/>
              <a:cs typeface="Noto Sans KR"/>
            </a:endParaRPr>
          </a:p>
        </p:txBody>
      </p:sp>
      <p:pic>
        <p:nvPicPr>
          <p:cNvPr id="1820044777" name="Рисунок 182004477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7200" y="1457324"/>
            <a:ext cx="3133725" cy="3133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083521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7"/>
            <a:ext cx="8229600" cy="857250"/>
          </a:xfrm>
        </p:spPr>
        <p:txBody>
          <a:bodyPr/>
          <a:lstStyle/>
          <a:p>
            <a:pPr algn="l">
              <a:defRPr/>
            </a:pPr>
            <a:r>
              <a:rPr lang="ru-RU" sz="3600" b="0" i="0" u="none" strike="noStrike" cap="none" spc="0">
                <a:solidFill>
                  <a:schemeClr val="tx1"/>
                </a:solidFill>
                <a:latin typeface="Noto Sans KR Black"/>
                <a:ea typeface="Noto Sans KR Black"/>
                <a:cs typeface="Noto Sans KR Black"/>
              </a:rPr>
              <a:t>Давайте не терять друг друга</a:t>
            </a:r>
            <a:endParaRPr sz="3600" b="1">
              <a:latin typeface="Noto Sans KR"/>
              <a:cs typeface="Noto Sans KR"/>
            </a:endParaRPr>
          </a:p>
        </p:txBody>
      </p:sp>
      <p:pic>
        <p:nvPicPr>
          <p:cNvPr id="1132132163" name="Рисунок 1132132162"/>
          <p:cNvPicPr>
            <a:picLocks noChangeAspect="1"/>
          </p:cNvPicPr>
          <p:nvPr/>
        </p:nvPicPr>
        <p:blipFill>
          <a:blip r:embed="rId2"/>
          <a:srcRect t="15413" b="13156"/>
          <a:stretch/>
        </p:blipFill>
        <p:spPr bwMode="auto">
          <a:xfrm>
            <a:off x="3015148" y="1457325"/>
            <a:ext cx="2520689" cy="3270775"/>
          </a:xfrm>
          <a:prstGeom prst="rect">
            <a:avLst/>
          </a:prstGeom>
        </p:spPr>
      </p:pic>
      <p:pic>
        <p:nvPicPr>
          <p:cNvPr id="763580223" name="Рисунок 763580222"/>
          <p:cNvPicPr>
            <a:picLocks noChangeAspect="1"/>
          </p:cNvPicPr>
          <p:nvPr/>
        </p:nvPicPr>
        <p:blipFill>
          <a:blip r:embed="rId3"/>
          <a:srcRect t="5122" r="-2522" b="16195"/>
          <a:stretch/>
        </p:blipFill>
        <p:spPr bwMode="auto">
          <a:xfrm>
            <a:off x="271826" y="1389705"/>
            <a:ext cx="2624747" cy="3406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 bwMode="auto"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347863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4652872" y="3723877"/>
            <a:ext cx="504057" cy="504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0389412" name="Заголовок 1"/>
          <p:cNvSpPr>
            <a:spLocks noGrp="1"/>
          </p:cNvSpPr>
          <p:nvPr>
            <p:ph type="title"/>
          </p:nvPr>
        </p:nvSpPr>
        <p:spPr bwMode="auto">
          <a:xfrm>
            <a:off x="571499" y="514350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l">
              <a:defRPr/>
            </a:pPr>
            <a:r>
              <a:rPr sz="3600" b="1">
                <a:latin typeface="Noto Sans KR"/>
                <a:cs typeface="Noto Sans KR"/>
              </a:rPr>
              <a:t>Что будет сегодня?</a:t>
            </a:r>
          </a:p>
        </p:txBody>
      </p:sp>
      <p:sp>
        <p:nvSpPr>
          <p:cNvPr id="1825816941" name="Объект 2"/>
          <p:cNvSpPr>
            <a:spLocks noGrp="1"/>
          </p:cNvSpPr>
          <p:nvPr>
            <p:ph idx="1"/>
          </p:nvPr>
        </p:nvSpPr>
        <p:spPr bwMode="auto">
          <a:xfrm>
            <a:off x="819149" y="1371600"/>
            <a:ext cx="5115899" cy="339447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>
              <a:defRPr/>
            </a:pPr>
            <a:endParaRPr sz="1400" b="0" i="0" u="none" strike="noStrike" cap="none" spc="0">
              <a:solidFill>
                <a:schemeClr val="tx1"/>
              </a:solidFill>
              <a:latin typeface="Noto Sans KR Medium"/>
              <a:cs typeface="Noto Sans KR Medium"/>
            </a:endParaRPr>
          </a:p>
          <a:p>
            <a:pPr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что такое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сильные коучинговые вопросы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;</a:t>
            </a:r>
            <a:endParaRPr lang="ru-RU"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какие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 5 принципов и приёмов педагогического коучинга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  и как именно можно использовать на занятиях уже завтра;</a:t>
            </a:r>
            <a:endParaRPr lang="ru-RU"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что такое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эффективная обратная связь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с точки зрения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коучингового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 подхода;</a:t>
            </a:r>
            <a:endParaRPr lang="ru-RU"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400" b="0" i="0" u="none" strike="noStrike" cap="none" spc="0">
              <a:solidFill>
                <a:schemeClr val="tx1"/>
              </a:solidFill>
              <a:latin typeface="Noto Sans KR Medium"/>
              <a:cs typeface="Noto Sans KR Medium"/>
            </a:endParaRPr>
          </a:p>
          <a:p>
            <a:pPr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при каких условиях обратная связь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принимается учеником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 и точно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работает на результат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;</a:t>
            </a:r>
            <a:endParaRPr sz="1400" b="0" i="0" u="none" strike="noStrike" cap="none" spc="0">
              <a:solidFill>
                <a:schemeClr val="tx1"/>
              </a:solidFill>
              <a:latin typeface="Noto Sans KR Medium"/>
              <a:cs typeface="Noto Sans KR Medium"/>
            </a:endParaRPr>
          </a:p>
          <a:p>
            <a:pPr>
              <a:defRPr/>
            </a:pPr>
            <a:endParaRPr sz="1400" b="0" i="0" u="none" strike="noStrike" cap="none" spc="0">
              <a:solidFill>
                <a:schemeClr val="tx1"/>
              </a:solidFill>
              <a:latin typeface="Noto Sans KR Medium"/>
              <a:cs typeface="Noto Sans KR Medium"/>
            </a:endParaRPr>
          </a:p>
          <a:p>
            <a:pPr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2 модели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Noto Sans KR Medium"/>
                <a:ea typeface="Noto Sans KR Medium"/>
                <a:cs typeface="Noto Sans KR Medium"/>
              </a:rPr>
              <a:t> обратной связи для анализа краткосрочных и долгосрочных результатов.</a:t>
            </a:r>
            <a:endParaRPr sz="1400" b="0" i="0" u="none" strike="noStrike" cap="none" spc="0">
              <a:solidFill>
                <a:schemeClr val="tx1"/>
              </a:solidFill>
              <a:latin typeface="Noto Sans KR Medium"/>
              <a:cs typeface="Noto Sans KR Medium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1435595" name="Заголовок 1"/>
          <p:cNvSpPr>
            <a:spLocks noGrp="1"/>
          </p:cNvSpPr>
          <p:nvPr>
            <p:ph type="title"/>
          </p:nvPr>
        </p:nvSpPr>
        <p:spPr bwMode="auto">
          <a:xfrm>
            <a:off x="514350" y="798212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l">
              <a:defRPr/>
            </a:pPr>
            <a:r>
              <a:rPr sz="3600" b="1" i="0" u="none">
                <a:solidFill>
                  <a:srgbClr val="000000"/>
                </a:solidFill>
                <a:latin typeface="Noto Sans KR"/>
                <a:ea typeface="Liberation Sans"/>
                <a:cs typeface="Noto Sans KR"/>
              </a:rPr>
              <a:t>Сильные коучинговые вопросы</a:t>
            </a:r>
            <a: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/>
            </a:r>
            <a:b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</a:br>
            <a:endParaRPr sz="3600" b="1">
              <a:latin typeface="Noto Sans KR"/>
              <a:cs typeface="Noto Sans KR"/>
            </a:endParaRPr>
          </a:p>
        </p:txBody>
      </p:sp>
      <p:sp>
        <p:nvSpPr>
          <p:cNvPr id="578367468" name="Объект 2"/>
          <p:cNvSpPr>
            <a:spLocks noGrp="1"/>
          </p:cNvSpPr>
          <p:nvPr>
            <p:ph idx="1"/>
          </p:nvPr>
        </p:nvSpPr>
        <p:spPr bwMode="auto">
          <a:xfrm>
            <a:off x="819149" y="1504949"/>
            <a:ext cx="5115898" cy="33944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Noto Sans KR Light"/>
                <a:ea typeface="Asana"/>
                <a:cs typeface="Noto Sans KR Light"/>
              </a:rPr>
              <a:t>звучат ясно и четко (чем меньше слов, тем сильнее вопрос); </a:t>
            </a:r>
          </a:p>
          <a:p>
            <a:pPr>
              <a:defRPr/>
            </a:pPr>
            <a:endParaRPr lang="ru-RU" sz="1600" b="0" i="0" u="none" strike="noStrike" cap="none" spc="0">
              <a:solidFill>
                <a:schemeClr val="tx1"/>
              </a:solidFill>
              <a:latin typeface="Noto Sans KR Light"/>
              <a:ea typeface="Asana"/>
              <a:cs typeface="Noto Sans KR Light"/>
            </a:endParaRPr>
          </a:p>
          <a:p>
            <a:pPr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Noto Sans KR Light"/>
                <a:ea typeface="Asana"/>
                <a:cs typeface="Noto Sans KR Light"/>
              </a:rPr>
              <a:t>1 вопрос за 1 раз;</a:t>
            </a:r>
            <a:endParaRPr sz="1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1600" b="0" i="0" u="none">
              <a:solidFill>
                <a:schemeClr val="tx1"/>
              </a:solidFill>
              <a:latin typeface="Noto Sans KR Light"/>
              <a:cs typeface="Noto Sans KR Light"/>
            </a:endParaRPr>
          </a:p>
          <a:p>
            <a:pPr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Noto Sans KR Light"/>
                <a:ea typeface="Asana"/>
                <a:cs typeface="Noto Sans KR Light"/>
              </a:rPr>
              <a:t>сформулированы так, чтобы пробудить внутренний гений;</a:t>
            </a:r>
            <a:endParaRPr sz="1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1600" b="0" i="0" u="none">
              <a:solidFill>
                <a:schemeClr val="tx1"/>
              </a:solidFill>
              <a:latin typeface="Noto Sans KR Light"/>
              <a:cs typeface="Noto Sans KR Light"/>
            </a:endParaRPr>
          </a:p>
          <a:p>
            <a:pPr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Noto Sans KR Light"/>
                <a:ea typeface="Asana"/>
                <a:cs typeface="Noto Sans KR Light"/>
              </a:rPr>
              <a:t>задаются теплым тоном голоса, при хорошем взаимопонимании, чтобы ученик чувствовал, что его уважают, ему верят и о нем заботятся;</a:t>
            </a:r>
            <a:endParaRPr sz="1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1600" b="0" i="0" u="none">
              <a:solidFill>
                <a:schemeClr val="tx1"/>
              </a:solidFill>
              <a:latin typeface="Noto Sans KR Light"/>
              <a:cs typeface="Noto Sans KR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9031999" name="Заголовок 1"/>
          <p:cNvSpPr>
            <a:spLocks noGrp="1"/>
          </p:cNvSpPr>
          <p:nvPr>
            <p:ph type="title"/>
          </p:nvPr>
        </p:nvSpPr>
        <p:spPr bwMode="auto">
          <a:xfrm>
            <a:off x="514350" y="798212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l">
              <a:defRPr/>
            </a:pPr>
            <a:r>
              <a:rPr sz="3600" b="1" i="0" u="none">
                <a:solidFill>
                  <a:srgbClr val="000000"/>
                </a:solidFill>
                <a:latin typeface="Noto Sans KR"/>
                <a:ea typeface="Liberation Sans"/>
                <a:cs typeface="Noto Sans KR"/>
              </a:rPr>
              <a:t>Сильные коучинговые вопросы</a:t>
            </a:r>
            <a: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/>
            </a:r>
            <a:b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</a:br>
            <a:endParaRPr sz="3600" b="1">
              <a:latin typeface="Noto Sans KR"/>
              <a:cs typeface="Noto Sans KR"/>
            </a:endParaRPr>
          </a:p>
        </p:txBody>
      </p:sp>
      <p:sp>
        <p:nvSpPr>
          <p:cNvPr id="1497567144" name="Объект 2"/>
          <p:cNvSpPr>
            <a:spLocks noGrp="1"/>
          </p:cNvSpPr>
          <p:nvPr>
            <p:ph idx="1"/>
          </p:nvPr>
        </p:nvSpPr>
        <p:spPr bwMode="auto">
          <a:xfrm>
            <a:off x="819149" y="1504949"/>
            <a:ext cx="5115898" cy="33944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Noto Sans KR Light"/>
                <a:ea typeface="Asana"/>
                <a:cs typeface="Noto Sans KR Light"/>
              </a:rPr>
              <a:t>требуют времени на обдумывание и поэтому часто сопровождаются паузой, следующей за вопросом; молчание также показывает, что вам действительно интересно услышать ответ;</a:t>
            </a:r>
            <a:endParaRPr sz="1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1600" b="0" i="0" u="none" strike="noStrike" cap="none" spc="0">
              <a:solidFill>
                <a:schemeClr val="tx1"/>
              </a:solidFill>
              <a:latin typeface="Noto Sans KR Light"/>
              <a:cs typeface="Noto Sans KR Light"/>
            </a:endParaRPr>
          </a:p>
          <a:p>
            <a:pPr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Noto Sans KR Light"/>
                <a:ea typeface="Asana"/>
                <a:cs typeface="Noto Sans KR Light"/>
              </a:rPr>
              <a:t>составлены так, чтобы направлять ученика к тому, чего он хочет, вместо того чтобы оглядываться назад и искать оправданий или объяснений; при этом не “поддталкивают” к гипотезе преподавателя-коуча.</a:t>
            </a:r>
            <a:endParaRPr sz="1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1600" b="0" i="0" u="none">
              <a:solidFill>
                <a:schemeClr val="tx1"/>
              </a:solidFill>
              <a:latin typeface="Noto Sans KR Light"/>
              <a:cs typeface="Noto Sans KR Light"/>
            </a:endParaRPr>
          </a:p>
          <a:p>
            <a:pPr>
              <a:defRPr/>
            </a:pPr>
            <a:endParaRPr sz="1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4045763" name="Заголовок 1"/>
          <p:cNvSpPr>
            <a:spLocks noGrp="1"/>
          </p:cNvSpPr>
          <p:nvPr>
            <p:ph type="title"/>
          </p:nvPr>
        </p:nvSpPr>
        <p:spPr bwMode="auto">
          <a:xfrm>
            <a:off x="514350" y="798212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l">
              <a:defRPr/>
            </a:pPr>
            <a:r>
              <a:rPr sz="3600" b="1" i="0" u="none">
                <a:solidFill>
                  <a:srgbClr val="000000"/>
                </a:solidFill>
                <a:latin typeface="Noto Sans KR"/>
                <a:ea typeface="Liberation Sans"/>
                <a:cs typeface="Noto Sans KR"/>
              </a:rPr>
              <a:t>Принцип 1 - позитивное начало занятий и настрой</a:t>
            </a:r>
            <a: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/>
            </a:r>
            <a:b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</a:br>
            <a:endParaRPr sz="3600" b="1">
              <a:latin typeface="Noto Sans KR"/>
              <a:cs typeface="Noto Sans KR"/>
            </a:endParaRPr>
          </a:p>
        </p:txBody>
      </p:sp>
      <p:sp>
        <p:nvSpPr>
          <p:cNvPr id="1771801031" name="Объект 2"/>
          <p:cNvSpPr>
            <a:spLocks noGrp="1"/>
          </p:cNvSpPr>
          <p:nvPr>
            <p:ph idx="1"/>
          </p:nvPr>
        </p:nvSpPr>
        <p:spPr bwMode="auto">
          <a:xfrm>
            <a:off x="819149" y="1504949"/>
            <a:ext cx="5115898" cy="33944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sz="14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Как у вас дела? Как настроение?  - НЕ формальный вопрос, а уровень глубинного слушания</a:t>
            </a:r>
            <a:br>
              <a:rPr sz="14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</a:br>
            <a:endParaRPr sz="14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sz="14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Чем хотите поделиться?</a:t>
            </a:r>
            <a:br>
              <a:rPr sz="14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</a:br>
            <a:endParaRPr sz="14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sz="14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За что можете себя похвалить?</a:t>
            </a:r>
            <a:br>
              <a:rPr sz="14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</a:br>
            <a:endParaRPr sz="14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sz="14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Что было самое позитивное с момента последнего занятия? </a:t>
            </a:r>
            <a:br>
              <a:rPr sz="14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</a:br>
            <a:endParaRPr sz="14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>
              <a:defRPr/>
            </a:pPr>
            <a:r>
              <a:rPr sz="1400" b="0" i="0" u="none">
                <a:solidFill>
                  <a:schemeClr val="tx1"/>
                </a:solidFill>
                <a:latin typeface="Noto Sans KR"/>
                <a:ea typeface="Arial"/>
                <a:cs typeface="Noto Sans KR"/>
              </a:rPr>
              <a:t>Что вам необходимо, чтобы занятие прошло продуктивно, и вы получили от него максимум удовольствия?</a:t>
            </a:r>
            <a:endParaRPr sz="1400" b="0" i="0" u="none" strike="noStrike" cap="none" spc="0">
              <a:solidFill>
                <a:schemeClr val="tx1"/>
              </a:solidFill>
              <a:latin typeface="Noto Sans KR"/>
              <a:cs typeface="Noto Sans K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236764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7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l">
              <a:defRPr/>
            </a:pPr>
            <a:r>
              <a:rPr sz="3600" b="1" i="0" u="none">
                <a:solidFill>
                  <a:srgbClr val="000000"/>
                </a:solidFill>
                <a:latin typeface="Noto Sans KR"/>
                <a:ea typeface="Liberation Sans"/>
                <a:cs typeface="Noto Sans KR"/>
              </a:rPr>
              <a:t/>
            </a:r>
            <a:br>
              <a:rPr sz="3600" b="1" i="0" u="none">
                <a:solidFill>
                  <a:srgbClr val="000000"/>
                </a:solidFill>
                <a:latin typeface="Noto Sans KR"/>
                <a:ea typeface="Liberation Sans"/>
                <a:cs typeface="Noto Sans KR"/>
              </a:rPr>
            </a:br>
            <a:r>
              <a:rPr sz="3600" b="1" i="0" u="none">
                <a:solidFill>
                  <a:srgbClr val="000000"/>
                </a:solidFill>
                <a:latin typeface="Noto Sans KR"/>
                <a:ea typeface="Liberation Sans"/>
                <a:cs typeface="Noto Sans KR"/>
              </a:rPr>
              <a:t>Принцип 2 - учёт когнитивных психотипов</a:t>
            </a:r>
            <a: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3600" b="1" i="0" u="none">
                <a:solidFill>
                  <a:srgbClr val="000000"/>
                </a:solidFill>
                <a:latin typeface="Noto Sans KR"/>
                <a:ea typeface="Liberation Sans"/>
                <a:cs typeface="Noto Sans KR"/>
              </a:rPr>
              <a:t>ученика</a:t>
            </a:r>
            <a: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/>
            </a:r>
            <a:b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</a:br>
            <a:endParaRPr sz="3600" b="1">
              <a:latin typeface="Noto Sans KR"/>
              <a:cs typeface="Noto Sans KR"/>
            </a:endParaRPr>
          </a:p>
        </p:txBody>
      </p:sp>
      <p:sp>
        <p:nvSpPr>
          <p:cNvPr id="1647959381" name="Объект 2"/>
          <p:cNvSpPr>
            <a:spLocks noGrp="1"/>
          </p:cNvSpPr>
          <p:nvPr>
            <p:ph idx="1"/>
          </p:nvPr>
        </p:nvSpPr>
        <p:spPr bwMode="auto">
          <a:xfrm>
            <a:off x="457199" y="1762124"/>
            <a:ext cx="5630249" cy="30896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1800" b="1" i="0" u="none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  <a:t>Когнитивный психотип </a:t>
            </a:r>
            <a:r>
              <a:rPr sz="1800" b="0" i="0" u="none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  <a:t> — это внутренние характеристики, способы мышления человека, на основании которых строится его поведение.</a:t>
            </a:r>
            <a:br>
              <a:rPr sz="1800" b="0" i="0" u="none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</a:br>
            <a:endParaRPr sz="18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endParaRPr sz="1800" b="1" i="0" u="none">
              <a:solidFill>
                <a:schemeClr val="tx1"/>
              </a:solidFill>
              <a:latin typeface="Noto Sans KR"/>
              <a:cs typeface="Noto Sans K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6051120" name="Заголовок 1"/>
          <p:cNvSpPr>
            <a:spLocks noGrp="1"/>
          </p:cNvSpPr>
          <p:nvPr>
            <p:ph type="title"/>
          </p:nvPr>
        </p:nvSpPr>
        <p:spPr bwMode="auto">
          <a:xfrm>
            <a:off x="782024" y="864886"/>
            <a:ext cx="8009548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l">
              <a:defRPr/>
            </a:pPr>
            <a:r>
              <a:rPr sz="3600" b="1" i="0" u="none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  <a:t>«Что вы можете сказать </a:t>
            </a:r>
            <a:br>
              <a:rPr sz="3600" b="1" i="0" u="none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</a:br>
            <a:r>
              <a:rPr sz="3600" b="1" i="0" u="none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  <a:t>об этих трёх фигурах?» </a:t>
            </a:r>
            <a:r>
              <a:rPr sz="1800" b="0" i="0" u="none">
                <a:solidFill>
                  <a:srgbClr val="595959"/>
                </a:solidFill>
                <a:latin typeface="Liberation Sans"/>
                <a:ea typeface="Liberation Sans"/>
                <a:cs typeface="Liberation Sans"/>
              </a:rPr>
              <a:t/>
            </a:r>
            <a:br>
              <a:rPr sz="1800" b="0" i="0" u="none">
                <a:solidFill>
                  <a:srgbClr val="595959"/>
                </a:solidFill>
                <a:latin typeface="Liberation Sans"/>
                <a:ea typeface="Liberation Sans"/>
                <a:cs typeface="Liberation Sans"/>
              </a:rPr>
            </a:br>
            <a:endParaRPr/>
          </a:p>
        </p:txBody>
      </p:sp>
      <p:sp>
        <p:nvSpPr>
          <p:cNvPr id="1934945762" name="Объект 2"/>
          <p:cNvSpPr>
            <a:spLocks noGrp="1"/>
          </p:cNvSpPr>
          <p:nvPr>
            <p:ph idx="1"/>
          </p:nvPr>
        </p:nvSpPr>
        <p:spPr bwMode="auto">
          <a:xfrm>
            <a:off x="934425" y="1457325"/>
            <a:ext cx="4638672" cy="33944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endParaRPr sz="2400" b="0" i="0" u="none" strike="noStrike" cap="none" spc="0">
              <a:solidFill>
                <a:srgbClr val="000000"/>
              </a:solidFill>
              <a:latin typeface="Noto Sans KR"/>
              <a:cs typeface="Noto Sans KR"/>
            </a:endParaRPr>
          </a:p>
        </p:txBody>
      </p:sp>
      <p:sp>
        <p:nvSpPr>
          <p:cNvPr id="1253626742" name="Прямоугольник 1253626741"/>
          <p:cNvSpPr/>
          <p:nvPr/>
        </p:nvSpPr>
        <p:spPr bwMode="auto">
          <a:xfrm>
            <a:off x="877275" y="1743075"/>
            <a:ext cx="1371599" cy="2790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8294813" name="Прямоугольник 2018294812"/>
          <p:cNvSpPr/>
          <p:nvPr/>
        </p:nvSpPr>
        <p:spPr bwMode="auto">
          <a:xfrm>
            <a:off x="2448899" y="1743075"/>
            <a:ext cx="1371598" cy="279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642312" name="Прямоугольник 902642311"/>
          <p:cNvSpPr/>
          <p:nvPr/>
        </p:nvSpPr>
        <p:spPr bwMode="auto">
          <a:xfrm rot="5399976">
            <a:off x="4744423" y="1012524"/>
            <a:ext cx="1371598" cy="279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194868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4836"/>
            <a:ext cx="822960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l">
              <a:defRPr/>
            </a:pPr>
            <a:r>
              <a:rPr sz="3600" b="1" i="0" u="none">
                <a:solidFill>
                  <a:srgbClr val="000000"/>
                </a:solidFill>
                <a:latin typeface="Noto Sans KR"/>
                <a:ea typeface="Liberation Sans"/>
                <a:cs typeface="Noto Sans KR"/>
              </a:rPr>
              <a:t/>
            </a:r>
            <a:br>
              <a:rPr sz="3600" b="1" i="0" u="none">
                <a:solidFill>
                  <a:srgbClr val="000000"/>
                </a:solidFill>
                <a:latin typeface="Noto Sans KR"/>
                <a:ea typeface="Liberation Sans"/>
                <a:cs typeface="Noto Sans KR"/>
              </a:rPr>
            </a:br>
            <a:r>
              <a:rPr sz="3600" b="1" i="0" u="none">
                <a:solidFill>
                  <a:srgbClr val="000000"/>
                </a:solidFill>
                <a:latin typeface="Noto Sans KR"/>
                <a:ea typeface="Liberation Sans"/>
                <a:cs typeface="Noto Sans KR"/>
              </a:rPr>
              <a:t>Принцип 2 - учёт когнитивных психотипов</a:t>
            </a:r>
            <a: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3600" b="1" i="0" u="none">
                <a:solidFill>
                  <a:srgbClr val="000000"/>
                </a:solidFill>
                <a:latin typeface="Noto Sans KR"/>
                <a:ea typeface="Liberation Sans"/>
                <a:cs typeface="Noto Sans KR"/>
              </a:rPr>
              <a:t>ученика</a:t>
            </a:r>
            <a: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/>
            </a:r>
            <a:br>
              <a:rPr sz="24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</a:br>
            <a:endParaRPr sz="3600" b="1">
              <a:latin typeface="Noto Sans KR"/>
              <a:cs typeface="Noto Sans KR"/>
            </a:endParaRPr>
          </a:p>
        </p:txBody>
      </p:sp>
      <p:sp>
        <p:nvSpPr>
          <p:cNvPr id="2060929508" name="Объект 2"/>
          <p:cNvSpPr>
            <a:spLocks noGrp="1"/>
          </p:cNvSpPr>
          <p:nvPr>
            <p:ph idx="1"/>
          </p:nvPr>
        </p:nvSpPr>
        <p:spPr bwMode="auto">
          <a:xfrm>
            <a:off x="457199" y="1762124"/>
            <a:ext cx="5630249" cy="30896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 marL="0" indent="0">
              <a:buFont typeface="Arial"/>
              <a:buNone/>
              <a:defRPr/>
            </a:pPr>
            <a:r>
              <a:rPr sz="1800" b="1" i="0" u="none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  <a:t>Соответствие</a:t>
            </a:r>
            <a:r>
              <a:rPr sz="1800" b="0" i="0" u="none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  <a:t> - в процессе обработки информации такие ученики ищут сходства, то есть, как это похоже на то, что они уже знают или встречали. Такие ученики бессознательно упускают из виду различия. </a:t>
            </a:r>
            <a:endParaRPr sz="18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endParaRPr sz="1800" b="0" i="0" u="none">
              <a:solidFill>
                <a:schemeClr val="tx1"/>
              </a:solidFill>
              <a:latin typeface="Noto Sans KR"/>
              <a:cs typeface="Noto Sans KR"/>
            </a:endParaRPr>
          </a:p>
          <a:p>
            <a:pPr marL="0" indent="0">
              <a:buFont typeface="Arial"/>
              <a:buNone/>
              <a:defRPr/>
            </a:pPr>
            <a:r>
              <a:rPr sz="1800" b="1" i="0" u="none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  <a:t>Несоответствие</a:t>
            </a:r>
            <a:r>
              <a:rPr sz="1800" b="0" i="0" u="none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  <a:t> - такие ученики замечают различия, когда сортируют информацию; ищут противоположные примеры и иногда воспринимаются учителем и окружающими как «спорщики». </a:t>
            </a:r>
            <a:br>
              <a:rPr sz="1800" b="0" i="0" u="none">
                <a:solidFill>
                  <a:schemeClr val="tx1"/>
                </a:solidFill>
                <a:latin typeface="Noto Sans KR"/>
                <a:ea typeface="Liberation Sans"/>
                <a:cs typeface="Noto Sans KR"/>
              </a:rPr>
            </a:br>
            <a:endParaRPr>
              <a:solidFill>
                <a:schemeClr val="tx1"/>
              </a:solidFill>
              <a:latin typeface="Noto Sans KR"/>
              <a:cs typeface="Noto Sans K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938</Words>
  <Application>Microsoft Office PowerPoint</Application>
  <DocSecurity>0</DocSecurity>
  <PresentationFormat>Экран (16:9)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Что будет сегодня?</vt:lpstr>
      <vt:lpstr>Сильные коучинговые вопросы </vt:lpstr>
      <vt:lpstr>Сильные коучинговые вопросы </vt:lpstr>
      <vt:lpstr>Принцип 1 - позитивное начало занятий и настрой </vt:lpstr>
      <vt:lpstr> Принцип 2 - учёт когнитивных психотипов ученика </vt:lpstr>
      <vt:lpstr>«Что вы можете сказать  об этих трёх фигурах?»  </vt:lpstr>
      <vt:lpstr> Принцип 2 - учёт когнитивных психотипов ученика </vt:lpstr>
      <vt:lpstr>Принцип 3 – свобода выбора</vt:lpstr>
      <vt:lpstr>Принцип 4 – домашнее задание</vt:lpstr>
      <vt:lpstr>Принцип 5 – развивающая обратная связь</vt:lpstr>
      <vt:lpstr>Обратная связь -</vt:lpstr>
      <vt:lpstr>Обратная связь</vt:lpstr>
      <vt:lpstr>Обратная связь</vt:lpstr>
      <vt:lpstr>Виды обратной связи</vt:lpstr>
      <vt:lpstr>Виды обратной связи</vt:lpstr>
      <vt:lpstr>Виды обратной связи</vt:lpstr>
      <vt:lpstr>Развивающая обратная связь</vt:lpstr>
      <vt:lpstr>Правила развивающей обратной связи</vt:lpstr>
      <vt:lpstr>Модели обратной связи: «Бутерброд»</vt:lpstr>
      <vt:lpstr>Этапы модели «Бутерброд»</vt:lpstr>
      <vt:lpstr>Фразы модели «Бутерброд»</vt:lpstr>
      <vt:lpstr>Модель обратной связи STAR </vt:lpstr>
      <vt:lpstr>Клуб для осознанных преподавателей</vt:lpstr>
      <vt:lpstr>Давайте не терять друг друга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Анастасия Черепнева</dc:creator>
  <cp:keywords/>
  <dc:description/>
  <cp:lastModifiedBy>Степан Малиновский</cp:lastModifiedBy>
  <cp:revision>19</cp:revision>
  <dcterms:created xsi:type="dcterms:W3CDTF">2019-11-08T08:59:02Z</dcterms:created>
  <dcterms:modified xsi:type="dcterms:W3CDTF">2023-02-22T13:30:46Z</dcterms:modified>
  <cp:category/>
  <dc:identifier/>
  <cp:contentStatus/>
  <dc:language/>
  <cp:version/>
</cp:coreProperties>
</file>