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5"/>
  </p:notesMasterIdLst>
  <p:sldIdLst>
    <p:sldId id="257" r:id="rId2"/>
    <p:sldId id="260" r:id="rId3"/>
    <p:sldId id="261" r:id="rId4"/>
    <p:sldId id="262" r:id="rId5"/>
    <p:sldId id="263" r:id="rId6"/>
    <p:sldId id="264" r:id="rId7"/>
    <p:sldId id="265" r:id="rId8"/>
    <p:sldId id="258" r:id="rId9"/>
    <p:sldId id="266" r:id="rId10"/>
    <p:sldId id="267" r:id="rId11"/>
    <p:sldId id="268" r:id="rId12"/>
    <p:sldId id="274" r:id="rId13"/>
    <p:sldId id="269" r:id="rId14"/>
    <p:sldId id="270" r:id="rId15"/>
    <p:sldId id="275" r:id="rId16"/>
    <p:sldId id="276" r:id="rId17"/>
    <p:sldId id="271" r:id="rId18"/>
    <p:sldId id="273" r:id="rId19"/>
    <p:sldId id="272" r:id="rId20"/>
    <p:sldId id="293" r:id="rId21"/>
    <p:sldId id="294" r:id="rId22"/>
    <p:sldId id="296" r:id="rId23"/>
    <p:sldId id="277" r:id="rId24"/>
    <p:sldId id="278" r:id="rId25"/>
    <p:sldId id="279" r:id="rId26"/>
    <p:sldId id="280" r:id="rId27"/>
    <p:sldId id="295" r:id="rId28"/>
    <p:sldId id="297" r:id="rId29"/>
    <p:sldId id="284" r:id="rId30"/>
    <p:sldId id="281" r:id="rId31"/>
    <p:sldId id="282" r:id="rId32"/>
    <p:sldId id="283" r:id="rId33"/>
    <p:sldId id="298"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8" autoAdjust="0"/>
    <p:restoredTop sz="94607"/>
  </p:normalViewPr>
  <p:slideViewPr>
    <p:cSldViewPr>
      <p:cViewPr varScale="1">
        <p:scale>
          <a:sx n="106" d="100"/>
          <a:sy n="106" d="100"/>
        </p:scale>
        <p:origin x="1528"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0F5AF-769A-4938-9E3B-C4FF5F9365F8}" type="datetimeFigureOut">
              <a:rPr lang="ru-RU" smtClean="0"/>
              <a:t>15.10.2019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69162-DD92-490B-9ADA-15C125AA87AD}" type="slidenum">
              <a:rPr lang="ru-RU" smtClean="0"/>
              <a:t>‹#›</a:t>
            </a:fld>
            <a:endParaRPr lang="ru-RU"/>
          </a:p>
        </p:txBody>
      </p:sp>
    </p:spTree>
    <p:extLst>
      <p:ext uri="{BB962C8B-B14F-4D97-AF65-F5344CB8AC3E}">
        <p14:creationId xmlns:p14="http://schemas.microsoft.com/office/powerpoint/2010/main" val="22515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ABFD8D22-A005-4740-A1CF-07492E5A6C3D}" type="datetimeFigureOut">
              <a:rPr lang="ru-RU" smtClean="0"/>
              <a:t>15.10.2019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B0264-2E4E-434A-8DD9-C91B47B6B8A1}" type="slidenum">
              <a:rPr lang="ru-RU" smtClean="0"/>
              <a:t>‹#›</a:t>
            </a:fld>
            <a:endParaRPr lang="ru-RU"/>
          </a:p>
        </p:txBody>
      </p:sp>
    </p:spTree>
    <p:extLst>
      <p:ext uri="{BB962C8B-B14F-4D97-AF65-F5344CB8AC3E}">
        <p14:creationId xmlns:p14="http://schemas.microsoft.com/office/powerpoint/2010/main" val="386121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FD8D22-A005-4740-A1CF-07492E5A6C3D}" type="datetimeFigureOut">
              <a:rPr lang="ru-RU" smtClean="0"/>
              <a:t>15.10.2019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B0264-2E4E-434A-8DD9-C91B47B6B8A1}" type="slidenum">
              <a:rPr lang="ru-RU" smtClean="0"/>
              <a:t>‹#›</a:t>
            </a:fld>
            <a:endParaRPr lang="ru-RU"/>
          </a:p>
        </p:txBody>
      </p:sp>
    </p:spTree>
    <p:extLst>
      <p:ext uri="{BB962C8B-B14F-4D97-AF65-F5344CB8AC3E}">
        <p14:creationId xmlns:p14="http://schemas.microsoft.com/office/powerpoint/2010/main" val="348754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FD8D22-A005-4740-A1CF-07492E5A6C3D}" type="datetimeFigureOut">
              <a:rPr lang="ru-RU" smtClean="0"/>
              <a:t>15.10.2019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B0264-2E4E-434A-8DD9-C91B47B6B8A1}" type="slidenum">
              <a:rPr lang="ru-RU" smtClean="0"/>
              <a:t>‹#›</a:t>
            </a:fld>
            <a:endParaRPr lang="ru-RU"/>
          </a:p>
        </p:txBody>
      </p:sp>
    </p:spTree>
    <p:extLst>
      <p:ext uri="{BB962C8B-B14F-4D97-AF65-F5344CB8AC3E}">
        <p14:creationId xmlns:p14="http://schemas.microsoft.com/office/powerpoint/2010/main" val="249531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Титульный слайд">
    <p:spTree>
      <p:nvGrpSpPr>
        <p:cNvPr id="1" name=""/>
        <p:cNvGrpSpPr/>
        <p:nvPr/>
      </p:nvGrpSpPr>
      <p:grpSpPr>
        <a:xfrm>
          <a:off x="0" y="0"/>
          <a:ext cx="0" cy="0"/>
          <a:chOff x="0" y="0"/>
          <a:chExt cx="0" cy="0"/>
        </a:xfrm>
      </p:grpSpPr>
      <p:sp>
        <p:nvSpPr>
          <p:cNvPr id="7" name="Заголовок 1"/>
          <p:cNvSpPr>
            <a:spLocks noGrp="1"/>
          </p:cNvSpPr>
          <p:nvPr>
            <p:ph type="title"/>
          </p:nvPr>
        </p:nvSpPr>
        <p:spPr>
          <a:xfrm>
            <a:off x="457200" y="692696"/>
            <a:ext cx="8229600" cy="724942"/>
          </a:xfrm>
          <a:prstGeom prst="rect">
            <a:avLst/>
          </a:prstGeom>
        </p:spPr>
        <p:txBody>
          <a:bodyPr vert="horz" lIns="91440" tIns="45720" rIns="91440" bIns="45720" rtlCol="0" anchor="ctr">
            <a:normAutofit/>
          </a:bodyPr>
          <a:lstStyle/>
          <a:p>
            <a:r>
              <a:rPr lang="ru-RU"/>
              <a:t>Образец заголовка</a:t>
            </a:r>
          </a:p>
        </p:txBody>
      </p:sp>
      <p:sp>
        <p:nvSpPr>
          <p:cNvPr id="8" name="Текст 2"/>
          <p:cNvSpPr>
            <a:spLocks noGrp="1"/>
          </p:cNvSpPr>
          <p:nvPr>
            <p:ph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p:txBody>
      </p:sp>
    </p:spTree>
    <p:extLst>
      <p:ext uri="{BB962C8B-B14F-4D97-AF65-F5344CB8AC3E}">
        <p14:creationId xmlns:p14="http://schemas.microsoft.com/office/powerpoint/2010/main" val="401534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ABFD8D22-A005-4740-A1CF-07492E5A6C3D}" type="datetimeFigureOut">
              <a:rPr lang="ru-RU" smtClean="0"/>
              <a:t>15.10.2019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B0264-2E4E-434A-8DD9-C91B47B6B8A1}" type="slidenum">
              <a:rPr lang="ru-RU" smtClean="0"/>
              <a:t>‹#›</a:t>
            </a:fld>
            <a:endParaRPr lang="ru-RU"/>
          </a:p>
        </p:txBody>
      </p:sp>
    </p:spTree>
    <p:extLst>
      <p:ext uri="{BB962C8B-B14F-4D97-AF65-F5344CB8AC3E}">
        <p14:creationId xmlns:p14="http://schemas.microsoft.com/office/powerpoint/2010/main" val="543589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Заголовок раздела">
    <p:spTree>
      <p:nvGrpSpPr>
        <p:cNvPr id="1" name=""/>
        <p:cNvGrpSpPr/>
        <p:nvPr/>
      </p:nvGrpSpPr>
      <p:grpSpPr>
        <a:xfrm>
          <a:off x="0" y="0"/>
          <a:ext cx="0" cy="0"/>
          <a:chOff x="0" y="0"/>
          <a:chExt cx="0" cy="0"/>
        </a:xfrm>
      </p:grpSpPr>
      <p:pic>
        <p:nvPicPr>
          <p:cNvPr id="10" name="Рисунок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90161"/>
            <a:ext cx="9144000" cy="639239"/>
          </a:xfrm>
          <a:prstGeom prst="rect">
            <a:avLst/>
          </a:prstGeom>
        </p:spPr>
      </p:pic>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ABFD8D22-A005-4740-A1CF-07492E5A6C3D}" type="datetimeFigureOut">
              <a:rPr lang="ru-RU" smtClean="0"/>
              <a:t>15.10.2019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6BB0264-2E4E-434A-8DD9-C91B47B6B8A1}" type="slidenum">
              <a:rPr lang="ru-RU" smtClean="0"/>
              <a:t>‹#›</a:t>
            </a:fld>
            <a:endParaRPr lang="ru-RU"/>
          </a:p>
        </p:txBody>
      </p:sp>
      <p:pic>
        <p:nvPicPr>
          <p:cNvPr id="9" name="Рисунок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39239"/>
          </a:xfrm>
          <a:prstGeom prst="rect">
            <a:avLst/>
          </a:prstGeom>
        </p:spPr>
      </p:pic>
    </p:spTree>
    <p:extLst>
      <p:ext uri="{BB962C8B-B14F-4D97-AF65-F5344CB8AC3E}">
        <p14:creationId xmlns:p14="http://schemas.microsoft.com/office/powerpoint/2010/main" val="299508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ABFD8D22-A005-4740-A1CF-07492E5A6C3D}" type="datetimeFigureOut">
              <a:rPr lang="ru-RU" smtClean="0"/>
              <a:t>15.10.2019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BB0264-2E4E-434A-8DD9-C91B47B6B8A1}" type="slidenum">
              <a:rPr lang="ru-RU" smtClean="0"/>
              <a:t>‹#›</a:t>
            </a:fld>
            <a:endParaRPr lang="ru-RU"/>
          </a:p>
        </p:txBody>
      </p:sp>
    </p:spTree>
    <p:extLst>
      <p:ext uri="{BB962C8B-B14F-4D97-AF65-F5344CB8AC3E}">
        <p14:creationId xmlns:p14="http://schemas.microsoft.com/office/powerpoint/2010/main" val="3075292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ABFD8D22-A005-4740-A1CF-07492E5A6C3D}" type="datetimeFigureOut">
              <a:rPr lang="ru-RU" smtClean="0"/>
              <a:t>15.10.2019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6BB0264-2E4E-434A-8DD9-C91B47B6B8A1}" type="slidenum">
              <a:rPr lang="ru-RU" smtClean="0"/>
              <a:t>‹#›</a:t>
            </a:fld>
            <a:endParaRPr lang="ru-RU"/>
          </a:p>
        </p:txBody>
      </p:sp>
    </p:spTree>
    <p:extLst>
      <p:ext uri="{BB962C8B-B14F-4D97-AF65-F5344CB8AC3E}">
        <p14:creationId xmlns:p14="http://schemas.microsoft.com/office/powerpoint/2010/main" val="266294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ABFD8D22-A005-4740-A1CF-07492E5A6C3D}" type="datetimeFigureOut">
              <a:rPr lang="ru-RU" smtClean="0"/>
              <a:t>15.10.2019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6BB0264-2E4E-434A-8DD9-C91B47B6B8A1}" type="slidenum">
              <a:rPr lang="ru-RU" smtClean="0"/>
              <a:t>‹#›</a:t>
            </a:fld>
            <a:endParaRPr lang="ru-RU"/>
          </a:p>
        </p:txBody>
      </p:sp>
    </p:spTree>
    <p:extLst>
      <p:ext uri="{BB962C8B-B14F-4D97-AF65-F5344CB8AC3E}">
        <p14:creationId xmlns:p14="http://schemas.microsoft.com/office/powerpoint/2010/main" val="3581390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BFD8D22-A005-4740-A1CF-07492E5A6C3D}" type="datetimeFigureOut">
              <a:rPr lang="ru-RU" smtClean="0"/>
              <a:t>15.10.2019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6BB0264-2E4E-434A-8DD9-C91B47B6B8A1}" type="slidenum">
              <a:rPr lang="ru-RU" smtClean="0"/>
              <a:t>‹#›</a:t>
            </a:fld>
            <a:endParaRPr lang="ru-RU"/>
          </a:p>
        </p:txBody>
      </p:sp>
    </p:spTree>
    <p:extLst>
      <p:ext uri="{BB962C8B-B14F-4D97-AF65-F5344CB8AC3E}">
        <p14:creationId xmlns:p14="http://schemas.microsoft.com/office/powerpoint/2010/main" val="308447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BFD8D22-A005-4740-A1CF-07492E5A6C3D}" type="datetimeFigureOut">
              <a:rPr lang="ru-RU" smtClean="0"/>
              <a:t>15.10.2019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BB0264-2E4E-434A-8DD9-C91B47B6B8A1}" type="slidenum">
              <a:rPr lang="ru-RU" smtClean="0"/>
              <a:t>‹#›</a:t>
            </a:fld>
            <a:endParaRPr lang="ru-RU"/>
          </a:p>
        </p:txBody>
      </p:sp>
    </p:spTree>
    <p:extLst>
      <p:ext uri="{BB962C8B-B14F-4D97-AF65-F5344CB8AC3E}">
        <p14:creationId xmlns:p14="http://schemas.microsoft.com/office/powerpoint/2010/main" val="277535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ABFD8D22-A005-4740-A1CF-07492E5A6C3D}" type="datetimeFigureOut">
              <a:rPr lang="ru-RU" smtClean="0"/>
              <a:t>15.10.2019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6BB0264-2E4E-434A-8DD9-C91B47B6B8A1}" type="slidenum">
              <a:rPr lang="ru-RU" smtClean="0"/>
              <a:t>‹#›</a:t>
            </a:fld>
            <a:endParaRPr lang="ru-RU"/>
          </a:p>
        </p:txBody>
      </p:sp>
    </p:spTree>
    <p:extLst>
      <p:ext uri="{BB962C8B-B14F-4D97-AF65-F5344CB8AC3E}">
        <p14:creationId xmlns:p14="http://schemas.microsoft.com/office/powerpoint/2010/main" val="141266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FD8D22-A005-4740-A1CF-07492E5A6C3D}" type="datetimeFigureOut">
              <a:rPr lang="ru-RU" smtClean="0"/>
              <a:t>15.10.2019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B0264-2E4E-434A-8DD9-C91B47B6B8A1}" type="slidenum">
              <a:rPr lang="ru-RU" smtClean="0"/>
              <a:t>‹#›</a:t>
            </a:fld>
            <a:endParaRPr lang="ru-RU"/>
          </a:p>
        </p:txBody>
      </p:sp>
      <p:pic>
        <p:nvPicPr>
          <p:cNvPr id="9" name="Рисунок 8"/>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27384"/>
            <a:ext cx="9144000" cy="639239"/>
          </a:xfrm>
          <a:prstGeom prst="rect">
            <a:avLst/>
          </a:prstGeom>
        </p:spPr>
      </p:pic>
      <p:pic>
        <p:nvPicPr>
          <p:cNvPr id="10" name="Рисунок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6462169"/>
            <a:ext cx="9144000" cy="639239"/>
          </a:xfrm>
          <a:prstGeom prst="rect">
            <a:avLst/>
          </a:prstGeom>
        </p:spPr>
      </p:pic>
    </p:spTree>
    <p:extLst>
      <p:ext uri="{BB962C8B-B14F-4D97-AF65-F5344CB8AC3E}">
        <p14:creationId xmlns:p14="http://schemas.microsoft.com/office/powerpoint/2010/main" val="8095450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4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7.xml"/><Relationship Id="rId4"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95536" y="3941736"/>
            <a:ext cx="7920880" cy="1041403"/>
          </a:xfrm>
        </p:spPr>
        <p:txBody>
          <a:bodyPr>
            <a:normAutofit/>
          </a:bodyPr>
          <a:lstStyle/>
          <a:p>
            <a:pPr algn="ctr">
              <a:defRPr sz="2400">
                <a:effectLst>
                  <a:outerShdw blurRad="38100" dist="38100" dir="2700000" rotWithShape="0">
                    <a:srgbClr val="000000">
                      <a:alpha val="43137"/>
                    </a:srgbClr>
                  </a:outerShdw>
                </a:effectLst>
              </a:defRPr>
            </a:pPr>
            <a:r>
              <a:rPr lang="en-US" sz="3600" baseline="-25000" dirty="0"/>
              <a:t>CAMBRIDGE ADVANCED </a:t>
            </a:r>
            <a:br>
              <a:rPr lang="en-US" sz="3600" baseline="-25000" dirty="0"/>
            </a:br>
            <a:r>
              <a:rPr lang="en-US" sz="3600" baseline="-25000" dirty="0"/>
              <a:t>EXAM STRATEGIEs</a:t>
            </a:r>
            <a:endParaRPr lang="ru-RU" sz="3600" baseline="-25000" dirty="0"/>
          </a:p>
        </p:txBody>
      </p:sp>
      <p:sp>
        <p:nvSpPr>
          <p:cNvPr id="9" name="Текст 8"/>
          <p:cNvSpPr>
            <a:spLocks noGrp="1"/>
          </p:cNvSpPr>
          <p:nvPr>
            <p:ph type="body" idx="1"/>
          </p:nvPr>
        </p:nvSpPr>
        <p:spPr>
          <a:xfrm>
            <a:off x="395536" y="4856035"/>
            <a:ext cx="8496944" cy="1500187"/>
          </a:xfrm>
        </p:spPr>
        <p:txBody>
          <a:bodyPr>
            <a:normAutofit fontScale="92500" lnSpcReduction="10000"/>
          </a:bodyPr>
          <a:lstStyle/>
          <a:p>
            <a:pPr>
              <a:defRPr>
                <a:solidFill>
                  <a:srgbClr val="FFFFFF"/>
                </a:solidFill>
              </a:defRPr>
            </a:pPr>
            <a:endParaRPr lang="ru-RU" b="1" dirty="0">
              <a:solidFill>
                <a:schemeClr val="tx1"/>
              </a:solidFill>
            </a:endParaRPr>
          </a:p>
          <a:p>
            <a:pPr>
              <a:defRPr>
                <a:solidFill>
                  <a:srgbClr val="FFFFFF"/>
                </a:solidFill>
              </a:defRPr>
            </a:pPr>
            <a:r>
              <a:rPr lang="en-US" sz="2600" b="1" dirty="0">
                <a:solidFill>
                  <a:schemeClr val="tx1"/>
                </a:solidFill>
              </a:rPr>
              <a:t>VERONIKA BANDURINA</a:t>
            </a:r>
            <a:endParaRPr lang="ru-RU" dirty="0">
              <a:solidFill>
                <a:schemeClr val="tx1"/>
              </a:solidFill>
            </a:endParaRPr>
          </a:p>
          <a:p>
            <a:pPr>
              <a:defRPr>
                <a:solidFill>
                  <a:srgbClr val="FFFFFF"/>
                </a:solidFill>
              </a:defRPr>
            </a:pPr>
            <a:r>
              <a:rPr lang="ru-RU" dirty="0">
                <a:solidFill>
                  <a:schemeClr val="tx1"/>
                </a:solidFill>
              </a:rPr>
              <a:t>						</a:t>
            </a:r>
            <a:r>
              <a:rPr lang="en-US" dirty="0">
                <a:solidFill>
                  <a:schemeClr val="tx1"/>
                </a:solidFill>
              </a:rPr>
              <a:t>CAMBRIDGE EXAMS EXPERT, </a:t>
            </a:r>
          </a:p>
          <a:p>
            <a:pPr>
              <a:defRPr>
                <a:solidFill>
                  <a:srgbClr val="FFFFFF"/>
                </a:solidFill>
              </a:defRPr>
            </a:pPr>
            <a:r>
              <a:rPr lang="ru-RU" dirty="0">
                <a:solidFill>
                  <a:schemeClr val="tx1"/>
                </a:solidFill>
              </a:rPr>
              <a:t>						                  </a:t>
            </a:r>
            <a:r>
              <a:rPr lang="en-US" dirty="0">
                <a:solidFill>
                  <a:schemeClr val="tx1"/>
                </a:solidFill>
              </a:rPr>
              <a:t>TEACHER TRAINER</a:t>
            </a:r>
          </a:p>
        </p:txBody>
      </p:sp>
      <p:pic>
        <p:nvPicPr>
          <p:cNvPr id="4" name="Picture 8" descr="Picture 8"/>
          <p:cNvPicPr>
            <a:picLocks noChangeAspect="1"/>
          </p:cNvPicPr>
          <p:nvPr/>
        </p:nvPicPr>
        <p:blipFill>
          <a:blip r:embed="rId2"/>
          <a:stretch>
            <a:fillRect/>
          </a:stretch>
        </p:blipFill>
        <p:spPr>
          <a:xfrm rot="1808590">
            <a:off x="6422676" y="1540869"/>
            <a:ext cx="2151711" cy="2801706"/>
          </a:xfrm>
          <a:prstGeom prst="rect">
            <a:avLst/>
          </a:prstGeom>
          <a:ln w="12700">
            <a:miter lim="400000"/>
          </a:ln>
        </p:spPr>
      </p:pic>
      <p:pic>
        <p:nvPicPr>
          <p:cNvPr id="5" name="Picture 2" descr="Picture 2"/>
          <p:cNvPicPr>
            <a:picLocks noChangeAspect="1"/>
          </p:cNvPicPr>
          <p:nvPr/>
        </p:nvPicPr>
        <p:blipFill>
          <a:blip r:embed="rId3"/>
          <a:stretch>
            <a:fillRect/>
          </a:stretch>
        </p:blipFill>
        <p:spPr>
          <a:xfrm rot="19669841">
            <a:off x="586384" y="1449933"/>
            <a:ext cx="2154212" cy="2715819"/>
          </a:xfrm>
          <a:prstGeom prst="rect">
            <a:avLst/>
          </a:prstGeom>
          <a:ln w="12700">
            <a:miter lim="400000"/>
          </a:ln>
        </p:spPr>
      </p:pic>
      <p:pic>
        <p:nvPicPr>
          <p:cNvPr id="6" name="Picture 4" descr="Picture 4"/>
          <p:cNvPicPr>
            <a:picLocks noChangeAspect="1"/>
          </p:cNvPicPr>
          <p:nvPr/>
        </p:nvPicPr>
        <p:blipFill>
          <a:blip r:embed="rId4"/>
          <a:stretch>
            <a:fillRect/>
          </a:stretch>
        </p:blipFill>
        <p:spPr>
          <a:xfrm rot="779409">
            <a:off x="4352118" y="830708"/>
            <a:ext cx="2129615" cy="2770876"/>
          </a:xfrm>
          <a:prstGeom prst="rect">
            <a:avLst/>
          </a:prstGeom>
          <a:ln w="12700">
            <a:miter lim="400000"/>
          </a:ln>
        </p:spPr>
      </p:pic>
      <p:pic>
        <p:nvPicPr>
          <p:cNvPr id="7" name="Picture 6" descr="Picture 6"/>
          <p:cNvPicPr>
            <a:picLocks noChangeAspect="1"/>
          </p:cNvPicPr>
          <p:nvPr/>
        </p:nvPicPr>
        <p:blipFill>
          <a:blip r:embed="rId5"/>
          <a:stretch>
            <a:fillRect/>
          </a:stretch>
        </p:blipFill>
        <p:spPr>
          <a:xfrm rot="21024890">
            <a:off x="2551287" y="781065"/>
            <a:ext cx="2016226" cy="2771445"/>
          </a:xfrm>
          <a:prstGeom prst="rect">
            <a:avLst/>
          </a:prstGeom>
          <a:ln w="12700">
            <a:miter lim="400000"/>
          </a:ln>
        </p:spPr>
      </p:pic>
    </p:spTree>
    <p:extLst>
      <p:ext uri="{BB962C8B-B14F-4D97-AF65-F5344CB8AC3E}">
        <p14:creationId xmlns:p14="http://schemas.microsoft.com/office/powerpoint/2010/main" val="4114944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3528" y="620688"/>
            <a:ext cx="4727750" cy="5710317"/>
          </a:xfrm>
          <a:prstGeom prst="rect">
            <a:avLst/>
          </a:prstGeom>
        </p:spPr>
      </p:pic>
      <p:pic>
        <p:nvPicPr>
          <p:cNvPr id="3" name="Рисунок 2"/>
          <p:cNvPicPr>
            <a:picLocks noChangeAspect="1"/>
          </p:cNvPicPr>
          <p:nvPr/>
        </p:nvPicPr>
        <p:blipFill>
          <a:blip r:embed="rId3"/>
          <a:stretch>
            <a:fillRect/>
          </a:stretch>
        </p:blipFill>
        <p:spPr>
          <a:xfrm>
            <a:off x="4860032" y="3140967"/>
            <a:ext cx="4283968" cy="3190037"/>
          </a:xfrm>
          <a:prstGeom prst="rect">
            <a:avLst/>
          </a:prstGeom>
        </p:spPr>
      </p:pic>
      <p:sp>
        <p:nvSpPr>
          <p:cNvPr id="4" name="TextBox 3"/>
          <p:cNvSpPr txBox="1"/>
          <p:nvPr/>
        </p:nvSpPr>
        <p:spPr>
          <a:xfrm>
            <a:off x="4860032" y="547514"/>
            <a:ext cx="4644008" cy="3385542"/>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tx2">
                    <a:lumMod val="60000"/>
                    <a:lumOff val="40000"/>
                  </a:schemeClr>
                </a:solidFill>
              </a:rPr>
              <a:t>Grammar, structures, collocations;</a:t>
            </a:r>
          </a:p>
          <a:p>
            <a:pPr marL="285750" indent="-285750">
              <a:buFont typeface="Arial" panose="020B0604020202020204" pitchFamily="34" charset="0"/>
              <a:buChar char="•"/>
            </a:pPr>
            <a:r>
              <a:rPr lang="en-US" sz="2400" dirty="0">
                <a:solidFill>
                  <a:schemeClr val="tx2">
                    <a:lumMod val="60000"/>
                    <a:lumOff val="40000"/>
                  </a:schemeClr>
                </a:solidFill>
              </a:rPr>
              <a:t>3-6 words;</a:t>
            </a:r>
          </a:p>
          <a:p>
            <a:pPr marL="285750" indent="-285750">
              <a:buFont typeface="Arial" panose="020B0604020202020204" pitchFamily="34" charset="0"/>
              <a:buChar char="•"/>
            </a:pPr>
            <a:r>
              <a:rPr lang="en-US" sz="2400" dirty="0">
                <a:solidFill>
                  <a:schemeClr val="tx2">
                    <a:lumMod val="60000"/>
                    <a:lumOff val="40000"/>
                  </a:schemeClr>
                </a:solidFill>
              </a:rPr>
              <a:t>Contractions – 2 words;</a:t>
            </a:r>
          </a:p>
          <a:p>
            <a:pPr marL="285750" indent="-285750">
              <a:buFont typeface="Arial" panose="020B0604020202020204" pitchFamily="34" charset="0"/>
              <a:buChar char="•"/>
            </a:pPr>
            <a:r>
              <a:rPr lang="en-US" sz="2400" dirty="0">
                <a:solidFill>
                  <a:schemeClr val="tx2">
                    <a:lumMod val="60000"/>
                    <a:lumOff val="40000"/>
                  </a:schemeClr>
                </a:solidFill>
              </a:rPr>
              <a:t>Preserve the meaning;</a:t>
            </a:r>
          </a:p>
          <a:p>
            <a:pPr marL="285750" indent="-285750">
              <a:buFont typeface="Arial" panose="020B0604020202020204" pitchFamily="34" charset="0"/>
              <a:buChar char="•"/>
            </a:pPr>
            <a:r>
              <a:rPr lang="en-US" sz="2400" dirty="0">
                <a:solidFill>
                  <a:schemeClr val="tx2">
                    <a:lumMod val="60000"/>
                    <a:lumOff val="40000"/>
                  </a:schemeClr>
                </a:solidFill>
              </a:rPr>
              <a:t>Use the given word;</a:t>
            </a:r>
          </a:p>
          <a:p>
            <a:pPr marL="285750" indent="-285750">
              <a:buFont typeface="Arial" panose="020B0604020202020204" pitchFamily="34" charset="0"/>
              <a:buChar char="•"/>
            </a:pPr>
            <a:r>
              <a:rPr lang="en-US" sz="2400" dirty="0">
                <a:solidFill>
                  <a:schemeClr val="tx2">
                    <a:lumMod val="60000"/>
                    <a:lumOff val="40000"/>
                  </a:schemeClr>
                </a:solidFill>
              </a:rPr>
              <a:t>DON’T change the word given.</a:t>
            </a:r>
          </a:p>
          <a:p>
            <a:pPr marL="285750" indent="-285750">
              <a:buFont typeface="Arial" panose="020B0604020202020204" pitchFamily="34" charset="0"/>
              <a:buChar char="•"/>
            </a:pPr>
            <a:endParaRPr lang="en-US" sz="2800" dirty="0">
              <a:solidFill>
                <a:schemeClr val="tx2">
                  <a:lumMod val="60000"/>
                  <a:lumOff val="40000"/>
                </a:schemeClr>
              </a:solidFill>
            </a:endParaRP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91693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9512" y="620687"/>
            <a:ext cx="5328592" cy="5853929"/>
          </a:xfrm>
          <a:prstGeom prst="rect">
            <a:avLst/>
          </a:prstGeom>
        </p:spPr>
      </p:pic>
      <p:pic>
        <p:nvPicPr>
          <p:cNvPr id="8" name="Рисунок 7"/>
          <p:cNvPicPr>
            <a:picLocks noChangeAspect="1"/>
          </p:cNvPicPr>
          <p:nvPr/>
        </p:nvPicPr>
        <p:blipFill>
          <a:blip r:embed="rId3"/>
          <a:stretch>
            <a:fillRect/>
          </a:stretch>
        </p:blipFill>
        <p:spPr>
          <a:xfrm>
            <a:off x="5508105" y="908720"/>
            <a:ext cx="3384376" cy="5400600"/>
          </a:xfrm>
          <a:prstGeom prst="rect">
            <a:avLst/>
          </a:prstGeom>
        </p:spPr>
      </p:pic>
    </p:spTree>
    <p:extLst>
      <p:ext uri="{BB962C8B-B14F-4D97-AF65-F5344CB8AC3E}">
        <p14:creationId xmlns:p14="http://schemas.microsoft.com/office/powerpoint/2010/main" val="200521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Which reviewer…"/>
          <p:cNvSpPr txBox="1">
            <a:spLocks noGrp="1"/>
          </p:cNvSpPr>
          <p:nvPr>
            <p:ph type="title"/>
          </p:nvPr>
        </p:nvSpPr>
        <p:spPr>
          <a:xfrm>
            <a:off x="301193" y="772227"/>
            <a:ext cx="7367151" cy="951890"/>
          </a:xfrm>
          <a:prstGeom prst="rect">
            <a:avLst/>
          </a:prstGeom>
        </p:spPr>
        <p:txBody>
          <a:bodyPr>
            <a:noAutofit/>
          </a:bodyPr>
          <a:lstStyle/>
          <a:p>
            <a:pPr algn="l" defTabSz="98755">
              <a:lnSpc>
                <a:spcPts val="1000"/>
              </a:lnSpc>
              <a:spcBef>
                <a:spcPts val="200"/>
              </a:spcBef>
              <a:defRPr sz="540" b="1" cap="none">
                <a:solidFill>
                  <a:srgbClr val="000000"/>
                </a:solidFill>
                <a:latin typeface="Verdana"/>
                <a:ea typeface="Verdana"/>
                <a:cs typeface="Verdana"/>
                <a:sym typeface="Verdana"/>
              </a:defRPr>
            </a:pPr>
            <a:r>
              <a:rPr sz="1200" dirty="0">
                <a:latin typeface="Calibri" panose="020F0502020204030204" pitchFamily="34" charset="0"/>
                <a:cs typeface="Calibri" panose="020F0502020204030204" pitchFamily="34" charset="0"/>
              </a:rPr>
              <a:t>Which reviewer </a:t>
            </a:r>
          </a:p>
          <a:p>
            <a:pPr algn="l" defTabSz="98755">
              <a:lnSpc>
                <a:spcPts val="1000"/>
              </a:lnSpc>
              <a:spcBef>
                <a:spcPts val="200"/>
              </a:spcBef>
              <a:defRPr sz="540" b="1" cap="none">
                <a:solidFill>
                  <a:srgbClr val="000000"/>
                </a:solidFill>
                <a:latin typeface="Verdana"/>
                <a:ea typeface="Verdana"/>
                <a:cs typeface="Verdana"/>
                <a:sym typeface="Verdana"/>
              </a:defRPr>
            </a:pPr>
            <a:r>
              <a:rPr sz="1200" dirty="0">
                <a:latin typeface="Calibri" panose="020F0502020204030204" pitchFamily="34" charset="0"/>
                <a:cs typeface="Calibri" panose="020F0502020204030204" pitchFamily="34" charset="0"/>
              </a:rPr>
              <a:t>37 has a different opinion from the others on the confidence with which de </a:t>
            </a:r>
            <a:r>
              <a:rPr sz="1200" dirty="0" err="1">
                <a:latin typeface="Calibri" panose="020F0502020204030204" pitchFamily="34" charset="0"/>
                <a:cs typeface="Calibri" panose="020F0502020204030204" pitchFamily="34" charset="0"/>
              </a:rPr>
              <a:t>Botton</a:t>
            </a:r>
            <a:r>
              <a:rPr sz="1200" dirty="0">
                <a:latin typeface="Calibri" panose="020F0502020204030204" pitchFamily="34" charset="0"/>
                <a:cs typeface="Calibri" panose="020F0502020204030204" pitchFamily="34" charset="0"/>
              </a:rPr>
              <a:t> discusses architecture? </a:t>
            </a:r>
          </a:p>
          <a:p>
            <a:pPr algn="l" defTabSz="98755">
              <a:lnSpc>
                <a:spcPts val="1000"/>
              </a:lnSpc>
              <a:spcBef>
                <a:spcPts val="200"/>
              </a:spcBef>
              <a:defRPr sz="540" b="1" cap="none">
                <a:solidFill>
                  <a:srgbClr val="000000"/>
                </a:solidFill>
                <a:latin typeface="Verdana"/>
                <a:ea typeface="Verdana"/>
                <a:cs typeface="Verdana"/>
                <a:sym typeface="Verdana"/>
              </a:defRPr>
            </a:pPr>
            <a:r>
              <a:rPr sz="1200" dirty="0">
                <a:latin typeface="Calibri" panose="020F0502020204030204" pitchFamily="34" charset="0"/>
                <a:cs typeface="Calibri" panose="020F0502020204030204" pitchFamily="34" charset="0"/>
              </a:rPr>
              <a:t>38 shares reviewer A’s opinion whether architects should take note of de </a:t>
            </a:r>
            <a:r>
              <a:rPr sz="1200" dirty="0" err="1">
                <a:latin typeface="Calibri" panose="020F0502020204030204" pitchFamily="34" charset="0"/>
                <a:cs typeface="Calibri" panose="020F0502020204030204" pitchFamily="34" charset="0"/>
              </a:rPr>
              <a:t>Botton’s</a:t>
            </a:r>
            <a:r>
              <a:rPr sz="1200" dirty="0">
                <a:latin typeface="Calibri" panose="020F0502020204030204" pitchFamily="34" charset="0"/>
                <a:cs typeface="Calibri" panose="020F0502020204030204" pitchFamily="34" charset="0"/>
              </a:rPr>
              <a:t> ideas? </a:t>
            </a:r>
          </a:p>
          <a:p>
            <a:pPr algn="l" defTabSz="98755">
              <a:lnSpc>
                <a:spcPts val="1000"/>
              </a:lnSpc>
              <a:spcBef>
                <a:spcPts val="200"/>
              </a:spcBef>
              <a:defRPr sz="540" b="1" cap="none">
                <a:solidFill>
                  <a:srgbClr val="000000"/>
                </a:solidFill>
                <a:latin typeface="Verdana"/>
                <a:ea typeface="Verdana"/>
                <a:cs typeface="Verdana"/>
                <a:sym typeface="Verdana"/>
              </a:defRPr>
            </a:pPr>
            <a:r>
              <a:rPr sz="1200" dirty="0">
                <a:latin typeface="Calibri" panose="020F0502020204030204" pitchFamily="34" charset="0"/>
                <a:cs typeface="Calibri" panose="020F0502020204030204" pitchFamily="34" charset="0"/>
              </a:rPr>
              <a:t>39 expresses a similar view to reviewer B regarding the extent to which architects share de </a:t>
            </a:r>
            <a:r>
              <a:rPr sz="1200" dirty="0" err="1">
                <a:latin typeface="Calibri" panose="020F0502020204030204" pitchFamily="34" charset="0"/>
                <a:cs typeface="Calibri" panose="020F0502020204030204" pitchFamily="34" charset="0"/>
              </a:rPr>
              <a:t>Botton’s</a:t>
            </a:r>
            <a:r>
              <a:rPr sz="1200" dirty="0">
                <a:latin typeface="Calibri" panose="020F0502020204030204" pitchFamily="34" charset="0"/>
                <a:cs typeface="Calibri" panose="020F0502020204030204" pitchFamily="34" charset="0"/>
              </a:rPr>
              <a:t> concerns? </a:t>
            </a:r>
          </a:p>
          <a:p>
            <a:pPr algn="l" defTabSz="98755">
              <a:lnSpc>
                <a:spcPts val="1000"/>
              </a:lnSpc>
              <a:spcBef>
                <a:spcPts val="200"/>
              </a:spcBef>
              <a:defRPr sz="540" b="1" cap="none">
                <a:solidFill>
                  <a:srgbClr val="000000"/>
                </a:solidFill>
                <a:latin typeface="Verdana"/>
                <a:ea typeface="Verdana"/>
                <a:cs typeface="Verdana"/>
                <a:sym typeface="Verdana"/>
              </a:defRPr>
            </a:pPr>
            <a:r>
              <a:rPr sz="1200" dirty="0">
                <a:latin typeface="Calibri" panose="020F0502020204030204" pitchFamily="34" charset="0"/>
                <a:cs typeface="Calibri" panose="020F0502020204030204" pitchFamily="34" charset="0"/>
              </a:rPr>
              <a:t>40 has a different view to reviewer C on the originality of some of de </a:t>
            </a:r>
            <a:r>
              <a:rPr sz="1200" dirty="0" err="1">
                <a:latin typeface="Calibri" panose="020F0502020204030204" pitchFamily="34" charset="0"/>
                <a:cs typeface="Calibri" panose="020F0502020204030204" pitchFamily="34" charset="0"/>
              </a:rPr>
              <a:t>Botton’s</a:t>
            </a:r>
            <a:r>
              <a:rPr sz="1200" dirty="0">
                <a:latin typeface="Calibri" panose="020F0502020204030204" pitchFamily="34" charset="0"/>
                <a:cs typeface="Calibri" panose="020F0502020204030204" pitchFamily="34" charset="0"/>
              </a:rPr>
              <a:t> ideas?</a:t>
            </a:r>
          </a:p>
        </p:txBody>
      </p:sp>
      <p:pic>
        <p:nvPicPr>
          <p:cNvPr id="182" name="page11image47972352.png" descr="page11image47972352.png"/>
          <p:cNvPicPr>
            <a:picLocks noChangeAspect="1"/>
          </p:cNvPicPr>
          <p:nvPr/>
        </p:nvPicPr>
        <p:blipFill>
          <a:blip r:embed="rId2"/>
          <a:stretch>
            <a:fillRect/>
          </a:stretch>
        </p:blipFill>
        <p:spPr>
          <a:xfrm>
            <a:off x="301193" y="814238"/>
            <a:ext cx="12702" cy="12702"/>
          </a:xfrm>
          <a:prstGeom prst="rect">
            <a:avLst/>
          </a:prstGeom>
          <a:ln w="12700">
            <a:miter lim="400000"/>
          </a:ln>
        </p:spPr>
      </p:pic>
      <p:pic>
        <p:nvPicPr>
          <p:cNvPr id="183" name="page11image47972352.png" descr="page11image47972352.png"/>
          <p:cNvPicPr>
            <a:picLocks noChangeAspect="1"/>
          </p:cNvPicPr>
          <p:nvPr/>
        </p:nvPicPr>
        <p:blipFill>
          <a:blip r:embed="rId2"/>
          <a:stretch>
            <a:fillRect/>
          </a:stretch>
        </p:blipFill>
        <p:spPr>
          <a:xfrm>
            <a:off x="301193" y="814238"/>
            <a:ext cx="12702" cy="12702"/>
          </a:xfrm>
          <a:prstGeom prst="rect">
            <a:avLst/>
          </a:prstGeom>
          <a:ln w="12700">
            <a:miter lim="400000"/>
          </a:ln>
        </p:spPr>
      </p:pic>
      <p:pic>
        <p:nvPicPr>
          <p:cNvPr id="184" name="page11image47972352.png" descr="page11image47972352.png"/>
          <p:cNvPicPr>
            <a:picLocks noChangeAspect="1"/>
          </p:cNvPicPr>
          <p:nvPr/>
        </p:nvPicPr>
        <p:blipFill>
          <a:blip r:embed="rId2"/>
          <a:stretch>
            <a:fillRect/>
          </a:stretch>
        </p:blipFill>
        <p:spPr>
          <a:xfrm>
            <a:off x="301193" y="814238"/>
            <a:ext cx="12702" cy="12702"/>
          </a:xfrm>
          <a:prstGeom prst="rect">
            <a:avLst/>
          </a:prstGeom>
          <a:ln w="12700">
            <a:miter lim="400000"/>
          </a:ln>
        </p:spPr>
      </p:pic>
      <p:sp>
        <p:nvSpPr>
          <p:cNvPr id="185" name="Part 6…"/>
          <p:cNvSpPr txBox="1">
            <a:spLocks noGrp="1"/>
          </p:cNvSpPr>
          <p:nvPr>
            <p:ph type="body" sz="quarter" idx="1"/>
          </p:nvPr>
        </p:nvSpPr>
        <p:spPr>
          <a:xfrm>
            <a:off x="2938757" y="33337"/>
            <a:ext cx="6097739" cy="993998"/>
          </a:xfrm>
          <a:prstGeom prst="rect">
            <a:avLst/>
          </a:prstGeom>
        </p:spPr>
        <p:txBody>
          <a:bodyPr>
            <a:normAutofit/>
          </a:bodyPr>
          <a:lstStyle/>
          <a:p>
            <a:pPr marL="0" indent="0" defTabSz="457200">
              <a:lnSpc>
                <a:spcPts val="1100"/>
              </a:lnSpc>
              <a:spcBef>
                <a:spcPts val="0"/>
              </a:spcBef>
              <a:buSzTx/>
              <a:buNone/>
              <a:defRPr sz="900" b="1" cap="none">
                <a:latin typeface="Verdana"/>
                <a:ea typeface="Verdana"/>
                <a:cs typeface="Verdana"/>
                <a:sym typeface="Verdana"/>
              </a:defRPr>
            </a:pPr>
            <a:r>
              <a:rPr sz="1200" dirty="0">
                <a:solidFill>
                  <a:schemeClr val="bg1"/>
                </a:solidFill>
                <a:latin typeface="Calibri" panose="020F0502020204030204" pitchFamily="34" charset="0"/>
                <a:cs typeface="Calibri" panose="020F0502020204030204" pitchFamily="34" charset="0"/>
              </a:rPr>
              <a:t>Part 6 </a:t>
            </a:r>
          </a:p>
          <a:p>
            <a:pPr marL="0" indent="0" defTabSz="457200">
              <a:lnSpc>
                <a:spcPts val="1100"/>
              </a:lnSpc>
              <a:spcBef>
                <a:spcPts val="0"/>
              </a:spcBef>
              <a:buSzTx/>
              <a:buNone/>
              <a:defRPr sz="900" b="1" cap="none">
                <a:latin typeface="Verdana"/>
                <a:ea typeface="Verdana"/>
                <a:cs typeface="Verdana"/>
                <a:sym typeface="Verdana"/>
              </a:defRPr>
            </a:pPr>
            <a:r>
              <a:rPr sz="1200" dirty="0">
                <a:solidFill>
                  <a:schemeClr val="bg1"/>
                </a:solidFill>
                <a:latin typeface="Calibri" panose="020F0502020204030204" pitchFamily="34" charset="0"/>
                <a:cs typeface="Calibri" panose="020F0502020204030204" pitchFamily="34" charset="0"/>
              </a:rPr>
              <a:t>You are going to read four reviews of a book about how architecture can affect the emotions. For questions 37 – 40, choose from the reviews A – D. The reviews may be chosen more than once. </a:t>
            </a:r>
          </a:p>
          <a:p>
            <a:pPr marL="0" indent="0" algn="ctr" defTabSz="457200">
              <a:lnSpc>
                <a:spcPts val="1300"/>
              </a:lnSpc>
              <a:spcBef>
                <a:spcPts val="0"/>
              </a:spcBef>
              <a:buSzTx/>
              <a:buNone/>
              <a:defRPr sz="1000" b="1" cap="none">
                <a:latin typeface="Verdana"/>
                <a:ea typeface="Verdana"/>
                <a:cs typeface="Verdana"/>
                <a:sym typeface="Verdana"/>
              </a:defRPr>
            </a:pPr>
            <a:r>
              <a:rPr sz="1200" dirty="0">
                <a:solidFill>
                  <a:schemeClr val="tx2">
                    <a:lumMod val="60000"/>
                    <a:lumOff val="40000"/>
                  </a:schemeClr>
                </a:solidFill>
                <a:latin typeface="Calibri" panose="020F0502020204030204" pitchFamily="34" charset="0"/>
                <a:cs typeface="Calibri" panose="020F0502020204030204" pitchFamily="34" charset="0"/>
              </a:rPr>
              <a:t>The Architecture of Happiness </a:t>
            </a:r>
          </a:p>
          <a:p>
            <a:pPr marL="0" indent="0" algn="ctr" defTabSz="457200">
              <a:lnSpc>
                <a:spcPts val="1300"/>
              </a:lnSpc>
              <a:spcBef>
                <a:spcPts val="0"/>
              </a:spcBef>
              <a:buSzTx/>
              <a:buNone/>
              <a:defRPr sz="1000" b="1" cap="none">
                <a:latin typeface="Verdana"/>
                <a:ea typeface="Verdana"/>
                <a:cs typeface="Verdana"/>
                <a:sym typeface="Verdana"/>
              </a:defRPr>
            </a:pPr>
            <a:r>
              <a:rPr sz="1200" dirty="0">
                <a:solidFill>
                  <a:schemeClr val="tx2">
                    <a:lumMod val="60000"/>
                    <a:lumOff val="40000"/>
                  </a:schemeClr>
                </a:solidFill>
                <a:latin typeface="Calibri" panose="020F0502020204030204" pitchFamily="34" charset="0"/>
                <a:cs typeface="Calibri" panose="020F0502020204030204" pitchFamily="34" charset="0"/>
              </a:rPr>
              <a:t>Four reviewers comment on philosopher Alain De </a:t>
            </a:r>
            <a:r>
              <a:rPr sz="1200" dirty="0" err="1">
                <a:solidFill>
                  <a:schemeClr val="tx2">
                    <a:lumMod val="60000"/>
                    <a:lumOff val="40000"/>
                  </a:schemeClr>
                </a:solidFill>
                <a:latin typeface="Calibri" panose="020F0502020204030204" pitchFamily="34" charset="0"/>
                <a:cs typeface="Calibri" panose="020F0502020204030204" pitchFamily="34" charset="0"/>
              </a:rPr>
              <a:t>Botton’s</a:t>
            </a:r>
            <a:r>
              <a:rPr sz="1200" dirty="0">
                <a:solidFill>
                  <a:schemeClr val="tx2">
                    <a:lumMod val="60000"/>
                    <a:lumOff val="40000"/>
                  </a:schemeClr>
                </a:solidFill>
                <a:latin typeface="Calibri" panose="020F0502020204030204" pitchFamily="34" charset="0"/>
                <a:cs typeface="Calibri" panose="020F0502020204030204" pitchFamily="34" charset="0"/>
              </a:rPr>
              <a:t> book </a:t>
            </a:r>
          </a:p>
        </p:txBody>
      </p:sp>
      <p:pic>
        <p:nvPicPr>
          <p:cNvPr id="186" name="page10image48052864.png" descr="page10image48052864.png"/>
          <p:cNvPicPr>
            <a:picLocks noChangeAspect="1"/>
          </p:cNvPicPr>
          <p:nvPr/>
        </p:nvPicPr>
        <p:blipFill>
          <a:blip r:embed="rId3"/>
          <a:stretch>
            <a:fillRect/>
          </a:stretch>
        </p:blipFill>
        <p:spPr>
          <a:xfrm>
            <a:off x="304731" y="33337"/>
            <a:ext cx="6438902" cy="12703"/>
          </a:xfrm>
          <a:prstGeom prst="rect">
            <a:avLst/>
          </a:prstGeom>
          <a:ln w="12700">
            <a:miter lim="400000"/>
          </a:ln>
        </p:spPr>
      </p:pic>
      <p:sp>
        <p:nvSpPr>
          <p:cNvPr id="187" name="A…"/>
          <p:cNvSpPr txBox="1"/>
          <p:nvPr/>
        </p:nvSpPr>
        <p:spPr>
          <a:xfrm>
            <a:off x="128699" y="1626615"/>
            <a:ext cx="4488310" cy="27597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defTabSz="457200">
              <a:lnSpc>
                <a:spcPts val="1300"/>
              </a:lnSpc>
              <a:defRPr sz="1000">
                <a:solidFill>
                  <a:srgbClr val="FFFFFF"/>
                </a:solidFill>
                <a:latin typeface="Times"/>
                <a:ea typeface="Times"/>
                <a:cs typeface="Times"/>
                <a:sym typeface="Times"/>
              </a:defRPr>
            </a:pPr>
            <a:r>
              <a:rPr dirty="0">
                <a:solidFill>
                  <a:schemeClr val="tx1">
                    <a:lumMod val="95000"/>
                    <a:lumOff val="5000"/>
                  </a:schemeClr>
                </a:solidFill>
              </a:rPr>
              <a:t>A</a:t>
            </a:r>
          </a:p>
          <a:p>
            <a:pPr algn="just" defTabSz="457200">
              <a:lnSpc>
                <a:spcPts val="1300"/>
              </a:lnSpc>
              <a:defRPr sz="1000">
                <a:solidFill>
                  <a:srgbClr val="FFFFFF"/>
                </a:solidFill>
                <a:latin typeface="Verdana"/>
                <a:ea typeface="Verdana"/>
                <a:cs typeface="Verdana"/>
                <a:sym typeface="Verdana"/>
              </a:defRPr>
            </a:pPr>
            <a:r>
              <a:rPr dirty="0">
                <a:solidFill>
                  <a:schemeClr val="tx1">
                    <a:lumMod val="95000"/>
                    <a:lumOff val="5000"/>
                  </a:schemeClr>
                </a:solidFill>
              </a:rPr>
              <a:t>Alain de </a:t>
            </a:r>
            <a:r>
              <a:rPr dirty="0" err="1">
                <a:solidFill>
                  <a:schemeClr val="tx1">
                    <a:lumMod val="95000"/>
                    <a:lumOff val="5000"/>
                  </a:schemeClr>
                </a:solidFill>
              </a:rPr>
              <a:t>Botton</a:t>
            </a:r>
            <a:r>
              <a:rPr dirty="0">
                <a:solidFill>
                  <a:schemeClr val="tx1">
                    <a:lumMod val="95000"/>
                    <a:lumOff val="5000"/>
                  </a:schemeClr>
                </a:solidFill>
              </a:rPr>
              <a:t> is a brave and highly intelligent writer who writes about complex subjects, clarifying the arcane for the layman. Now, with typical self-assurance, he has turned to the subject of architecture. The essential theme of his book is how architecture influences mood and </a:t>
            </a:r>
            <a:r>
              <a:rPr dirty="0" err="1">
                <a:solidFill>
                  <a:schemeClr val="tx1">
                    <a:lumMod val="95000"/>
                    <a:lumOff val="5000"/>
                  </a:schemeClr>
                </a:solidFill>
              </a:rPr>
              <a:t>behaviour</a:t>
            </a:r>
            <a:r>
              <a:rPr dirty="0">
                <a:solidFill>
                  <a:schemeClr val="tx1">
                    <a:lumMod val="95000"/>
                    <a:lumOff val="5000"/>
                  </a:schemeClr>
                </a:solidFill>
              </a:rPr>
              <a:t>. It is not about the specifically architectural characteristics of space and design, but much more about the emotions that architecture inspires in the users of buildings. Yet architects do not normally talk nowadays very much about emotion and beauty. They talk about design and function. De </a:t>
            </a:r>
            <a:r>
              <a:rPr dirty="0" err="1">
                <a:solidFill>
                  <a:schemeClr val="tx1">
                    <a:lumMod val="95000"/>
                    <a:lumOff val="5000"/>
                  </a:schemeClr>
                </a:solidFill>
              </a:rPr>
              <a:t>Botton's</a:t>
            </a:r>
            <a:r>
              <a:rPr dirty="0">
                <a:solidFill>
                  <a:schemeClr val="tx1">
                    <a:lumMod val="95000"/>
                    <a:lumOff val="5000"/>
                  </a:schemeClr>
                </a:solidFill>
              </a:rPr>
              <a:t> message, then, is fairly simple but worthwhile precisely because it is simple, readable and timely. His commendable aim is to encourage architects, and society more generally, to pay more attention to the psychological consequences of design in architecture: architecture should be treated as something that affects all our lives, our happiness and well-being. </a:t>
            </a:r>
          </a:p>
        </p:txBody>
      </p:sp>
      <p:sp>
        <p:nvSpPr>
          <p:cNvPr id="188" name="B…"/>
          <p:cNvSpPr txBox="1"/>
          <p:nvPr/>
        </p:nvSpPr>
        <p:spPr>
          <a:xfrm>
            <a:off x="4712865" y="1559986"/>
            <a:ext cx="4221352" cy="30931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defTabSz="457200">
              <a:lnSpc>
                <a:spcPts val="1300"/>
              </a:lnSpc>
              <a:defRPr sz="1000">
                <a:solidFill>
                  <a:srgbClr val="FFFFFF"/>
                </a:solidFill>
                <a:latin typeface="Verdana"/>
                <a:ea typeface="Verdana"/>
                <a:cs typeface="Verdana"/>
                <a:sym typeface="Verdana"/>
              </a:defRPr>
            </a:pPr>
            <a:r>
              <a:rPr dirty="0">
                <a:solidFill>
                  <a:schemeClr val="tx1">
                    <a:lumMod val="95000"/>
                    <a:lumOff val="5000"/>
                  </a:schemeClr>
                </a:solidFill>
              </a:rPr>
              <a:t>B </a:t>
            </a:r>
          </a:p>
          <a:p>
            <a:pPr algn="just" defTabSz="457200">
              <a:lnSpc>
                <a:spcPts val="1300"/>
              </a:lnSpc>
              <a:defRPr sz="1000">
                <a:solidFill>
                  <a:srgbClr val="FFFFFF"/>
                </a:solidFill>
                <a:latin typeface="Verdana"/>
                <a:ea typeface="Verdana"/>
                <a:cs typeface="Verdana"/>
                <a:sym typeface="Verdana"/>
              </a:defRPr>
            </a:pPr>
            <a:r>
              <a:rPr dirty="0">
                <a:solidFill>
                  <a:schemeClr val="tx1">
                    <a:lumMod val="95000"/>
                    <a:lumOff val="5000"/>
                  </a:schemeClr>
                </a:solidFill>
              </a:rPr>
              <a:t>Alain de </a:t>
            </a:r>
            <a:r>
              <a:rPr dirty="0" err="1">
                <a:solidFill>
                  <a:schemeClr val="tx1">
                    <a:lumMod val="95000"/>
                    <a:lumOff val="5000"/>
                  </a:schemeClr>
                </a:solidFill>
              </a:rPr>
              <a:t>Botton</a:t>
            </a:r>
            <a:r>
              <a:rPr dirty="0">
                <a:solidFill>
                  <a:schemeClr val="tx1">
                    <a:lumMod val="95000"/>
                    <a:lumOff val="5000"/>
                  </a:schemeClr>
                </a:solidFill>
              </a:rPr>
              <a:t> raises important, previously unasked, questions concerning the quest for beauty in architecture, or its rejection or denial. Yet one is left with the feeling that he needed the help and support of earlier authors on the subject to walk him across the daunting threshold of architecture itself. And he is given to making extraordinary claims: ‘Architecture is perplexing ... in how inconsistent is its capacity to generate the happiness on which its claim to our attention is founded.’ If architecture's capacity to generate happiness is inconsistent, this might be because happiness has rarely been something architects think about. De </a:t>
            </a:r>
            <a:r>
              <a:rPr dirty="0" err="1">
                <a:solidFill>
                  <a:schemeClr val="tx1">
                    <a:lumMod val="95000"/>
                    <a:lumOff val="5000"/>
                  </a:schemeClr>
                </a:solidFill>
              </a:rPr>
              <a:t>Botton</a:t>
            </a:r>
            <a:r>
              <a:rPr dirty="0">
                <a:solidFill>
                  <a:schemeClr val="tx1">
                    <a:lumMod val="95000"/>
                    <a:lumOff val="5000"/>
                  </a:schemeClr>
                </a:solidFill>
              </a:rPr>
              <a:t> never once discusses the importance of such dull, yet determining, matters as finance or planning laws, much less inventions such as the lift or reinforced concrete. He appears to believe that architects are still masters of their art, when increasingly they are cogs in a global machine for building in which beauty, and how de </a:t>
            </a:r>
            <a:r>
              <a:rPr dirty="0" err="1">
                <a:solidFill>
                  <a:schemeClr val="tx1">
                    <a:lumMod val="95000"/>
                    <a:lumOff val="5000"/>
                  </a:schemeClr>
                </a:solidFill>
              </a:rPr>
              <a:t>Botton</a:t>
            </a:r>
            <a:r>
              <a:rPr dirty="0">
                <a:solidFill>
                  <a:schemeClr val="tx1">
                    <a:lumMod val="95000"/>
                    <a:lumOff val="5000"/>
                  </a:schemeClr>
                </a:solidFill>
              </a:rPr>
              <a:t> feels about it, are increasingly beside the point. </a:t>
            </a:r>
          </a:p>
        </p:txBody>
      </p:sp>
      <p:sp>
        <p:nvSpPr>
          <p:cNvPr id="189" name="C…"/>
          <p:cNvSpPr txBox="1"/>
          <p:nvPr/>
        </p:nvSpPr>
        <p:spPr>
          <a:xfrm>
            <a:off x="126009" y="4309841"/>
            <a:ext cx="4490999" cy="2259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defTabSz="457200">
              <a:lnSpc>
                <a:spcPts val="1300"/>
              </a:lnSpc>
              <a:defRPr sz="1000">
                <a:solidFill>
                  <a:srgbClr val="FFFFFF"/>
                </a:solidFill>
                <a:latin typeface="Verdana"/>
                <a:ea typeface="Verdana"/>
                <a:cs typeface="Verdana"/>
                <a:sym typeface="Verdana"/>
              </a:defRPr>
            </a:pPr>
            <a:r>
              <a:rPr dirty="0">
                <a:solidFill>
                  <a:schemeClr val="tx1">
                    <a:lumMod val="95000"/>
                    <a:lumOff val="5000"/>
                  </a:schemeClr>
                </a:solidFill>
              </a:rPr>
              <a:t>C </a:t>
            </a:r>
          </a:p>
          <a:p>
            <a:pPr algn="just" defTabSz="457200">
              <a:lnSpc>
                <a:spcPts val="1300"/>
              </a:lnSpc>
              <a:defRPr sz="1000">
                <a:solidFill>
                  <a:srgbClr val="FFFFFF"/>
                </a:solidFill>
                <a:latin typeface="Verdana"/>
                <a:ea typeface="Verdana"/>
                <a:cs typeface="Verdana"/>
                <a:sym typeface="Verdana"/>
              </a:defRPr>
            </a:pPr>
            <a:r>
              <a:rPr dirty="0">
                <a:solidFill>
                  <a:schemeClr val="tx1">
                    <a:lumMod val="95000"/>
                    <a:lumOff val="5000"/>
                  </a:schemeClr>
                </a:solidFill>
              </a:rPr>
              <a:t>In The Architecture of Happiness, Alain de </a:t>
            </a:r>
            <a:r>
              <a:rPr dirty="0" err="1">
                <a:solidFill>
                  <a:schemeClr val="tx1">
                    <a:lumMod val="95000"/>
                    <a:lumOff val="5000"/>
                  </a:schemeClr>
                </a:solidFill>
              </a:rPr>
              <a:t>Botton</a:t>
            </a:r>
            <a:r>
              <a:rPr dirty="0">
                <a:solidFill>
                  <a:schemeClr val="tx1">
                    <a:lumMod val="95000"/>
                    <a:lumOff val="5000"/>
                  </a:schemeClr>
                </a:solidFill>
              </a:rPr>
              <a:t> has a great time making bold and amusing judgements about architecture, with lavish and imaginative references, but anyone in search of privileged insights into the substance of building design should be warned that he is not looking at drain schedules or pipe runs. He worries away, as many architects do, at how inert material things can convey meaning and alter consciousness. Although he is a rigorous thinker, most of de </a:t>
            </a:r>
            <a:r>
              <a:rPr dirty="0" err="1">
                <a:solidFill>
                  <a:schemeClr val="tx1">
                    <a:lumMod val="95000"/>
                    <a:lumOff val="5000"/>
                  </a:schemeClr>
                </a:solidFill>
              </a:rPr>
              <a:t>Botton’s</a:t>
            </a:r>
            <a:r>
              <a:rPr dirty="0">
                <a:solidFill>
                  <a:schemeClr val="tx1">
                    <a:lumMod val="95000"/>
                    <a:lumOff val="5000"/>
                  </a:schemeClr>
                </a:solidFill>
              </a:rPr>
              <a:t> revelations, such as the contradictions in Le Corbusier's theory and practice, are not particularly new. However, this is an engaging and intelligent book on architecture and something everyone, professionals within the field in particular, should read. </a:t>
            </a:r>
          </a:p>
        </p:txBody>
      </p:sp>
      <p:sp>
        <p:nvSpPr>
          <p:cNvPr id="190" name="D…"/>
          <p:cNvSpPr txBox="1"/>
          <p:nvPr/>
        </p:nvSpPr>
        <p:spPr>
          <a:xfrm>
            <a:off x="4712863" y="4529122"/>
            <a:ext cx="4221353" cy="19261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a:spAutoFit/>
          </a:bodyPr>
          <a:lstStyle/>
          <a:p>
            <a:pPr algn="just" defTabSz="457200">
              <a:lnSpc>
                <a:spcPts val="1300"/>
              </a:lnSpc>
              <a:defRPr sz="1000">
                <a:solidFill>
                  <a:srgbClr val="FFFFFF"/>
                </a:solidFill>
                <a:latin typeface="Verdana"/>
                <a:ea typeface="Verdana"/>
                <a:cs typeface="Verdana"/>
                <a:sym typeface="Verdana"/>
              </a:defRPr>
            </a:pPr>
            <a:r>
              <a:rPr dirty="0">
                <a:solidFill>
                  <a:schemeClr val="tx1">
                    <a:lumMod val="95000"/>
                    <a:lumOff val="5000"/>
                  </a:schemeClr>
                </a:solidFill>
              </a:rPr>
              <a:t>D </a:t>
            </a:r>
          </a:p>
          <a:p>
            <a:pPr algn="just" defTabSz="457200">
              <a:lnSpc>
                <a:spcPts val="1300"/>
              </a:lnSpc>
              <a:defRPr sz="1000">
                <a:solidFill>
                  <a:srgbClr val="FFFFFF"/>
                </a:solidFill>
                <a:latin typeface="Verdana"/>
                <a:ea typeface="Verdana"/>
                <a:cs typeface="Verdana"/>
                <a:sym typeface="Verdana"/>
              </a:defRPr>
            </a:pPr>
            <a:r>
              <a:rPr dirty="0">
                <a:solidFill>
                  <a:schemeClr val="tx1">
                    <a:lumMod val="95000"/>
                    <a:lumOff val="5000"/>
                  </a:schemeClr>
                </a:solidFill>
              </a:rPr>
              <a:t>Do we want our buildings merely to shelter us, or do we also want them to speak to us? Can the right sort of architecture even improve our character? Music mirrors the dynamics of our emotional lives. Mightn’t architecture work the same way? De </a:t>
            </a:r>
            <a:r>
              <a:rPr dirty="0" err="1">
                <a:solidFill>
                  <a:schemeClr val="tx1">
                    <a:lumMod val="95000"/>
                    <a:lumOff val="5000"/>
                  </a:schemeClr>
                </a:solidFill>
              </a:rPr>
              <a:t>Botton</a:t>
            </a:r>
            <a:r>
              <a:rPr dirty="0">
                <a:solidFill>
                  <a:schemeClr val="tx1">
                    <a:lumMod val="95000"/>
                    <a:lumOff val="5000"/>
                  </a:schemeClr>
                </a:solidFill>
              </a:rPr>
              <a:t> thinks so, and in The Architecture of Happiness he makes the most of this theme on his jolly trip through the world of architecture. De </a:t>
            </a:r>
            <a:r>
              <a:rPr dirty="0" err="1">
                <a:solidFill>
                  <a:schemeClr val="tx1">
                    <a:lumMod val="95000"/>
                    <a:lumOff val="5000"/>
                  </a:schemeClr>
                </a:solidFill>
              </a:rPr>
              <a:t>Botton</a:t>
            </a:r>
            <a:r>
              <a:rPr dirty="0">
                <a:solidFill>
                  <a:schemeClr val="tx1">
                    <a:lumMod val="95000"/>
                    <a:lumOff val="5000"/>
                  </a:schemeClr>
                </a:solidFill>
              </a:rPr>
              <a:t> certainly writes with conviction and, while focusing on happiness can be a lovely way to make sense of architectural beauty, it probably won’t be of much help in resolving conflicts of taste. </a:t>
            </a:r>
          </a:p>
        </p:txBody>
      </p:sp>
      <p:pic>
        <p:nvPicPr>
          <p:cNvPr id="191" name="Прямоугольник" descr="Прямоугольник"/>
          <p:cNvPicPr>
            <a:picLocks noChangeAspect="1"/>
          </p:cNvPicPr>
          <p:nvPr/>
        </p:nvPicPr>
        <p:blipFill>
          <a:blip r:embed="rId4"/>
          <a:stretch>
            <a:fillRect/>
          </a:stretch>
        </p:blipFill>
        <p:spPr>
          <a:xfrm>
            <a:off x="375312" y="2070810"/>
            <a:ext cx="1892431" cy="346190"/>
          </a:xfrm>
          <a:prstGeom prst="rect">
            <a:avLst/>
          </a:prstGeom>
          <a:ln w="12700">
            <a:miter lim="400000"/>
          </a:ln>
          <a:effectLst>
            <a:outerShdw blurRad="50800" dist="20000" dir="5400000" rotWithShape="0">
              <a:srgbClr val="000000">
                <a:alpha val="42000"/>
              </a:srgbClr>
            </a:outerShdw>
          </a:effectLst>
        </p:spPr>
      </p:pic>
      <p:pic>
        <p:nvPicPr>
          <p:cNvPr id="192" name="Прямоугольник" descr="Прямоугольник"/>
          <p:cNvPicPr>
            <a:picLocks noChangeAspect="1"/>
          </p:cNvPicPr>
          <p:nvPr/>
        </p:nvPicPr>
        <p:blipFill>
          <a:blip r:embed="rId5"/>
          <a:stretch>
            <a:fillRect/>
          </a:stretch>
        </p:blipFill>
        <p:spPr>
          <a:xfrm>
            <a:off x="588188" y="4595621"/>
            <a:ext cx="2362946" cy="332653"/>
          </a:xfrm>
          <a:prstGeom prst="rect">
            <a:avLst/>
          </a:prstGeom>
          <a:ln w="12700">
            <a:miter lim="400000"/>
          </a:ln>
          <a:effectLst>
            <a:outerShdw blurRad="50800" dist="20000" dir="5400000" rotWithShape="0">
              <a:srgbClr val="000000">
                <a:alpha val="42000"/>
              </a:srgbClr>
            </a:outerShdw>
          </a:effectLst>
        </p:spPr>
      </p:pic>
      <p:pic>
        <p:nvPicPr>
          <p:cNvPr id="193" name="Прямоугольник" descr="Прямоугольник"/>
          <p:cNvPicPr>
            <a:picLocks noChangeAspect="1"/>
          </p:cNvPicPr>
          <p:nvPr/>
        </p:nvPicPr>
        <p:blipFill>
          <a:blip r:embed="rId6"/>
          <a:stretch>
            <a:fillRect/>
          </a:stretch>
        </p:blipFill>
        <p:spPr>
          <a:xfrm>
            <a:off x="4670934" y="2204864"/>
            <a:ext cx="3671790" cy="332653"/>
          </a:xfrm>
          <a:prstGeom prst="rect">
            <a:avLst/>
          </a:prstGeom>
          <a:ln w="12700">
            <a:miter lim="400000"/>
          </a:ln>
          <a:effectLst>
            <a:outerShdw blurRad="50800" dist="20000" dir="5400000" rotWithShape="0">
              <a:srgbClr val="000000">
                <a:alpha val="42000"/>
              </a:srgbClr>
            </a:outerShdw>
          </a:effectLst>
        </p:spPr>
      </p:pic>
      <p:pic>
        <p:nvPicPr>
          <p:cNvPr id="194" name="Прямоугольник" descr="Прямоугольник"/>
          <p:cNvPicPr>
            <a:picLocks noChangeAspect="1"/>
          </p:cNvPicPr>
          <p:nvPr/>
        </p:nvPicPr>
        <p:blipFill>
          <a:blip r:embed="rId4"/>
          <a:stretch>
            <a:fillRect/>
          </a:stretch>
        </p:blipFill>
        <p:spPr>
          <a:xfrm>
            <a:off x="6745905" y="5642237"/>
            <a:ext cx="2284166" cy="379051"/>
          </a:xfrm>
          <a:prstGeom prst="rect">
            <a:avLst/>
          </a:prstGeom>
          <a:ln w="12700">
            <a:miter lim="400000"/>
          </a:ln>
          <a:effectLst>
            <a:outerShdw blurRad="50800" dist="20000" dir="5400000" rotWithShape="0">
              <a:srgbClr val="000000">
                <a:alpha val="42000"/>
              </a:srgbClr>
            </a:outerShdw>
          </a:effectLst>
        </p:spPr>
      </p:pic>
      <p:pic>
        <p:nvPicPr>
          <p:cNvPr id="195" name="Прямоугольник" descr="Прямоугольник"/>
          <p:cNvPicPr>
            <a:picLocks noChangeAspect="1"/>
          </p:cNvPicPr>
          <p:nvPr/>
        </p:nvPicPr>
        <p:blipFill>
          <a:blip r:embed="rId7"/>
          <a:stretch>
            <a:fillRect/>
          </a:stretch>
        </p:blipFill>
        <p:spPr>
          <a:xfrm>
            <a:off x="301193" y="910212"/>
            <a:ext cx="6935103" cy="340410"/>
          </a:xfrm>
          <a:prstGeom prst="rect">
            <a:avLst/>
          </a:prstGeom>
          <a:ln w="12700">
            <a:miter lim="400000"/>
          </a:ln>
          <a:effectLst>
            <a:outerShdw blurRad="50800" dist="20000" dir="5400000" rotWithShape="0">
              <a:srgbClr val="000000">
                <a:alpha val="42000"/>
              </a:srgbClr>
            </a:outerShdw>
          </a:effectLst>
        </p:spPr>
      </p:pic>
      <p:pic>
        <p:nvPicPr>
          <p:cNvPr id="196" name="Сквиркл" descr="Сквиркл"/>
          <p:cNvPicPr>
            <a:picLocks noChangeAspect="1"/>
          </p:cNvPicPr>
          <p:nvPr/>
        </p:nvPicPr>
        <p:blipFill>
          <a:blip r:embed="rId8"/>
          <a:stretch>
            <a:fillRect/>
          </a:stretch>
        </p:blipFill>
        <p:spPr>
          <a:xfrm>
            <a:off x="126008" y="5414959"/>
            <a:ext cx="3367088" cy="391738"/>
          </a:xfrm>
          <a:prstGeom prst="rect">
            <a:avLst/>
          </a:prstGeom>
          <a:ln w="12700">
            <a:miter lim="400000"/>
          </a:ln>
          <a:effectLst>
            <a:outerShdw blurRad="50800" dist="20000" dir="5400000" rotWithShape="0">
              <a:srgbClr val="000000">
                <a:alpha val="42000"/>
              </a:srgbClr>
            </a:outerShdw>
          </a:effectLst>
        </p:spPr>
      </p:pic>
      <p:pic>
        <p:nvPicPr>
          <p:cNvPr id="197" name="Сквиркл" descr="Сквиркл"/>
          <p:cNvPicPr>
            <a:picLocks noChangeAspect="1"/>
          </p:cNvPicPr>
          <p:nvPr/>
        </p:nvPicPr>
        <p:blipFill>
          <a:blip r:embed="rId9"/>
          <a:stretch>
            <a:fillRect/>
          </a:stretch>
        </p:blipFill>
        <p:spPr>
          <a:xfrm>
            <a:off x="4712863" y="2492896"/>
            <a:ext cx="4323633" cy="780138"/>
          </a:xfrm>
          <a:prstGeom prst="rect">
            <a:avLst/>
          </a:prstGeom>
          <a:ln w="12700">
            <a:miter lim="400000"/>
          </a:ln>
          <a:effectLst>
            <a:outerShdw blurRad="50800" dist="20000" dir="5400000" rotWithShape="0">
              <a:srgbClr val="000000">
                <a:alpha val="42000"/>
              </a:srgbClr>
            </a:outerShdw>
          </a:effectLst>
        </p:spPr>
      </p:pic>
    </p:spTree>
    <p:extLst>
      <p:ext uri="{BB962C8B-B14F-4D97-AF65-F5344CB8AC3E}">
        <p14:creationId xmlns:p14="http://schemas.microsoft.com/office/powerpoint/2010/main" val="387842441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p:tmAbs val="0"/>
                                  </p:iterate>
                                  <p:childTnLst>
                                    <p:set>
                                      <p:cBhvr>
                                        <p:cTn id="26" fill="hold"/>
                                        <p:tgtEl>
                                          <p:spTgt spid="19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p:tmAbs val="0"/>
                                  </p:iterate>
                                  <p:childTnLst>
                                    <p:set>
                                      <p:cBhvr>
                                        <p:cTn id="30" fill="hold"/>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 grpId="0" animBg="1" advAuto="0"/>
      <p:bldP spid="192" grpId="0" animBg="1" advAuto="0"/>
      <p:bldP spid="193" grpId="0" animBg="1" advAuto="0"/>
      <p:bldP spid="196" grpId="0" animBg="1" advAuto="0"/>
      <p:bldP spid="197"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9512" y="692696"/>
            <a:ext cx="4509183" cy="5681450"/>
          </a:xfrm>
          <a:prstGeom prst="rect">
            <a:avLst/>
          </a:prstGeom>
        </p:spPr>
      </p:pic>
      <p:pic>
        <p:nvPicPr>
          <p:cNvPr id="3" name="Рисунок 2"/>
          <p:cNvPicPr>
            <a:picLocks noChangeAspect="1"/>
          </p:cNvPicPr>
          <p:nvPr/>
        </p:nvPicPr>
        <p:blipFill>
          <a:blip r:embed="rId3"/>
          <a:stretch>
            <a:fillRect/>
          </a:stretch>
        </p:blipFill>
        <p:spPr>
          <a:xfrm>
            <a:off x="4572001" y="684704"/>
            <a:ext cx="4539598" cy="4449375"/>
          </a:xfrm>
          <a:prstGeom prst="rect">
            <a:avLst/>
          </a:prstGeom>
        </p:spPr>
      </p:pic>
      <p:pic>
        <p:nvPicPr>
          <p:cNvPr id="4" name="Рисунок 3"/>
          <p:cNvPicPr>
            <a:picLocks noChangeAspect="1"/>
          </p:cNvPicPr>
          <p:nvPr/>
        </p:nvPicPr>
        <p:blipFill>
          <a:blip r:embed="rId4"/>
          <a:stretch>
            <a:fillRect/>
          </a:stretch>
        </p:blipFill>
        <p:spPr>
          <a:xfrm>
            <a:off x="4688695" y="4199722"/>
            <a:ext cx="2237227" cy="2150760"/>
          </a:xfrm>
          <a:prstGeom prst="rect">
            <a:avLst/>
          </a:prstGeom>
        </p:spPr>
      </p:pic>
    </p:spTree>
    <p:extLst>
      <p:ext uri="{BB962C8B-B14F-4D97-AF65-F5344CB8AC3E}">
        <p14:creationId xmlns:p14="http://schemas.microsoft.com/office/powerpoint/2010/main" val="243604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4932040" y="836712"/>
            <a:ext cx="4036802" cy="5112568"/>
          </a:xfrm>
          <a:prstGeom prst="rect">
            <a:avLst/>
          </a:prstGeom>
        </p:spPr>
      </p:pic>
      <p:pic>
        <p:nvPicPr>
          <p:cNvPr id="3" name="Рисунок 2"/>
          <p:cNvPicPr>
            <a:picLocks noChangeAspect="1"/>
          </p:cNvPicPr>
          <p:nvPr/>
        </p:nvPicPr>
        <p:blipFill>
          <a:blip r:embed="rId3"/>
          <a:stretch>
            <a:fillRect/>
          </a:stretch>
        </p:blipFill>
        <p:spPr>
          <a:xfrm>
            <a:off x="179512" y="692696"/>
            <a:ext cx="4752528" cy="5705236"/>
          </a:xfrm>
          <a:prstGeom prst="rect">
            <a:avLst/>
          </a:prstGeom>
        </p:spPr>
      </p:pic>
    </p:spTree>
    <p:extLst>
      <p:ext uri="{BB962C8B-B14F-4D97-AF65-F5344CB8AC3E}">
        <p14:creationId xmlns:p14="http://schemas.microsoft.com/office/powerpoint/2010/main" val="243875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068960"/>
            <a:ext cx="8229600" cy="1143000"/>
          </a:xfrm>
        </p:spPr>
        <p:txBody>
          <a:bodyPr/>
          <a:lstStyle/>
          <a:p>
            <a:r>
              <a:rPr lang="en-US" b="1" dirty="0">
                <a:effectLst>
                  <a:outerShdw blurRad="38100" dist="38100" dir="2700000" algn="tl">
                    <a:srgbClr val="000000">
                      <a:alpha val="43137"/>
                    </a:srgbClr>
                  </a:outerShdw>
                </a:effectLst>
              </a:rPr>
              <a:t>WRITING</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5696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WRITING FACTFILE</a:t>
            </a:r>
            <a:endParaRPr lang="ru-RU" dirty="0"/>
          </a:p>
        </p:txBody>
      </p:sp>
      <p:sp>
        <p:nvSpPr>
          <p:cNvPr id="3" name="Объект 2"/>
          <p:cNvSpPr>
            <a:spLocks noGrp="1"/>
          </p:cNvSpPr>
          <p:nvPr>
            <p:ph idx="1"/>
          </p:nvPr>
        </p:nvSpPr>
        <p:spPr>
          <a:xfrm>
            <a:off x="457200" y="1600200"/>
            <a:ext cx="8229600" cy="4925144"/>
          </a:xfrm>
        </p:spPr>
        <p:txBody>
          <a:bodyPr>
            <a:normAutofit fontScale="92500" lnSpcReduction="20000"/>
          </a:bodyPr>
          <a:lstStyle/>
          <a:p>
            <a:r>
              <a:rPr lang="en-US" dirty="0"/>
              <a:t>2 pieces;</a:t>
            </a:r>
          </a:p>
          <a:p>
            <a:r>
              <a:rPr lang="en-US" dirty="0"/>
              <a:t>1:30 minutes;</a:t>
            </a:r>
          </a:p>
          <a:p>
            <a:r>
              <a:rPr lang="en-US" dirty="0"/>
              <a:t>You write in PEN;</a:t>
            </a:r>
          </a:p>
          <a:p>
            <a:r>
              <a:rPr lang="en-US" dirty="0"/>
              <a:t>Task 1: the essay (obligatory);</a:t>
            </a:r>
          </a:p>
          <a:p>
            <a:r>
              <a:rPr lang="en-US" dirty="0"/>
              <a:t>Task 2: report, proposal, review, letter </a:t>
            </a:r>
          </a:p>
          <a:p>
            <a:pPr marL="0" indent="0">
              <a:buNone/>
            </a:pPr>
            <a:r>
              <a:rPr lang="en-US" dirty="0"/>
              <a:t>    (you can choose out of 3);</a:t>
            </a:r>
          </a:p>
          <a:p>
            <a:r>
              <a:rPr lang="en-US" dirty="0"/>
              <a:t>NO drafts;</a:t>
            </a:r>
          </a:p>
          <a:p>
            <a:r>
              <a:rPr lang="en-US" dirty="0"/>
              <a:t>Word limit: 220-260 words +- 10%;</a:t>
            </a:r>
          </a:p>
          <a:p>
            <a:r>
              <a:rPr lang="en-US" dirty="0"/>
              <a:t>Formal (essay, report, proposal, formal letter) and informal (review, informal letter) registers are checked upon.</a:t>
            </a:r>
          </a:p>
          <a:p>
            <a:endParaRPr lang="ru-RU" dirty="0"/>
          </a:p>
        </p:txBody>
      </p:sp>
      <p:pic>
        <p:nvPicPr>
          <p:cNvPr id="4" name="Picture 8" descr="Picture 8"/>
          <p:cNvPicPr>
            <a:picLocks noChangeAspect="1"/>
          </p:cNvPicPr>
          <p:nvPr/>
        </p:nvPicPr>
        <p:blipFill>
          <a:blip r:embed="rId2"/>
          <a:stretch>
            <a:fillRect/>
          </a:stretch>
        </p:blipFill>
        <p:spPr>
          <a:xfrm rot="1808590">
            <a:off x="6432490" y="891205"/>
            <a:ext cx="2151711" cy="2801706"/>
          </a:xfrm>
          <a:prstGeom prst="rect">
            <a:avLst/>
          </a:prstGeom>
          <a:ln w="12700">
            <a:miter lim="400000"/>
          </a:ln>
        </p:spPr>
      </p:pic>
    </p:spTree>
    <p:extLst>
      <p:ext uri="{BB962C8B-B14F-4D97-AF65-F5344CB8AC3E}">
        <p14:creationId xmlns:p14="http://schemas.microsoft.com/office/powerpoint/2010/main" val="414794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620688"/>
            <a:ext cx="9036496" cy="5832648"/>
          </a:xfrm>
          <a:prstGeom prst="rect">
            <a:avLst/>
          </a:prstGeom>
        </p:spPr>
      </p:pic>
    </p:spTree>
    <p:extLst>
      <p:ext uri="{BB962C8B-B14F-4D97-AF65-F5344CB8AC3E}">
        <p14:creationId xmlns:p14="http://schemas.microsoft.com/office/powerpoint/2010/main" val="277078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971600" y="764704"/>
            <a:ext cx="7200800" cy="5645828"/>
          </a:xfrm>
          <a:prstGeom prst="rect">
            <a:avLst/>
          </a:prstGeom>
        </p:spPr>
      </p:pic>
    </p:spTree>
    <p:extLst>
      <p:ext uri="{BB962C8B-B14F-4D97-AF65-F5344CB8AC3E}">
        <p14:creationId xmlns:p14="http://schemas.microsoft.com/office/powerpoint/2010/main" val="2468656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453217" y="3244334"/>
            <a:ext cx="237566" cy="369332"/>
          </a:xfrm>
          <a:prstGeom prst="rect">
            <a:avLst/>
          </a:prstGeom>
        </p:spPr>
        <p:txBody>
          <a:bodyPr wrap="none">
            <a:spAutoFit/>
          </a:bodyPr>
          <a:lstStyle/>
          <a:p>
            <a:r>
              <a:rPr lang="ru-RU" dirty="0"/>
              <a:t> </a:t>
            </a:r>
          </a:p>
        </p:txBody>
      </p:sp>
      <p:sp>
        <p:nvSpPr>
          <p:cNvPr id="4" name="Google Shape;160;p17"/>
          <p:cNvSpPr/>
          <p:nvPr/>
        </p:nvSpPr>
        <p:spPr>
          <a:xfrm>
            <a:off x="107504" y="1795777"/>
            <a:ext cx="1444476" cy="5490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b="1" dirty="0">
                <a:solidFill>
                  <a:srgbClr val="FFFFFF"/>
                </a:solidFill>
              </a:rPr>
              <a:t>Intro</a:t>
            </a:r>
            <a:endParaRPr b="1" dirty="0">
              <a:solidFill>
                <a:srgbClr val="FFFFFF"/>
              </a:solidFill>
            </a:endParaRPr>
          </a:p>
        </p:txBody>
      </p:sp>
      <p:sp>
        <p:nvSpPr>
          <p:cNvPr id="5" name="Google Shape;161;p17"/>
          <p:cNvSpPr/>
          <p:nvPr/>
        </p:nvSpPr>
        <p:spPr>
          <a:xfrm>
            <a:off x="107504" y="2957480"/>
            <a:ext cx="1842721" cy="7632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b="1" dirty="0">
                <a:solidFill>
                  <a:srgbClr val="FFFFFF"/>
                </a:solidFill>
              </a:rPr>
              <a:t>Para 1</a:t>
            </a:r>
            <a:endParaRPr b="1" dirty="0">
              <a:solidFill>
                <a:srgbClr val="FFFFFF"/>
              </a:solidFill>
            </a:endParaRPr>
          </a:p>
          <a:p>
            <a:pPr marL="0" lvl="0" indent="0" algn="l" rtl="0">
              <a:spcBef>
                <a:spcPts val="0"/>
              </a:spcBef>
              <a:spcAft>
                <a:spcPts val="0"/>
              </a:spcAft>
              <a:buNone/>
            </a:pPr>
            <a:r>
              <a:rPr lang="ru" b="1" dirty="0">
                <a:solidFill>
                  <a:srgbClr val="FFFFFF"/>
                </a:solidFill>
              </a:rPr>
              <a:t>content point 1</a:t>
            </a:r>
            <a:endParaRPr b="1" dirty="0">
              <a:solidFill>
                <a:srgbClr val="FFFFFF"/>
              </a:solidFill>
            </a:endParaRPr>
          </a:p>
        </p:txBody>
      </p:sp>
      <p:sp>
        <p:nvSpPr>
          <p:cNvPr id="6" name="Google Shape;162;p17"/>
          <p:cNvSpPr/>
          <p:nvPr/>
        </p:nvSpPr>
        <p:spPr>
          <a:xfrm>
            <a:off x="107504" y="4134255"/>
            <a:ext cx="1842721" cy="7632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b="1" dirty="0">
                <a:solidFill>
                  <a:srgbClr val="FFFFFF"/>
                </a:solidFill>
              </a:rPr>
              <a:t>Para 2</a:t>
            </a:r>
            <a:endParaRPr b="1" dirty="0">
              <a:solidFill>
                <a:srgbClr val="FFFFFF"/>
              </a:solidFill>
            </a:endParaRPr>
          </a:p>
          <a:p>
            <a:pPr marL="0" lvl="0" indent="0" algn="l" rtl="0">
              <a:spcBef>
                <a:spcPts val="0"/>
              </a:spcBef>
              <a:spcAft>
                <a:spcPts val="0"/>
              </a:spcAft>
              <a:buNone/>
            </a:pPr>
            <a:r>
              <a:rPr lang="ru" b="1" dirty="0">
                <a:solidFill>
                  <a:srgbClr val="FFFFFF"/>
                </a:solidFill>
              </a:rPr>
              <a:t>content point 2</a:t>
            </a:r>
            <a:endParaRPr b="1" dirty="0">
              <a:solidFill>
                <a:srgbClr val="FFFFFF"/>
              </a:solidFill>
            </a:endParaRPr>
          </a:p>
        </p:txBody>
      </p:sp>
      <p:sp>
        <p:nvSpPr>
          <p:cNvPr id="7" name="Google Shape;163;p17"/>
          <p:cNvSpPr/>
          <p:nvPr/>
        </p:nvSpPr>
        <p:spPr>
          <a:xfrm>
            <a:off x="107504" y="5186080"/>
            <a:ext cx="1783421" cy="763200"/>
          </a:xfrm>
          <a:prstGeom prst="roundRect">
            <a:avLst>
              <a:gd name="adj" fmla="val 16667"/>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b="1" dirty="0">
                <a:solidFill>
                  <a:srgbClr val="FFFFFF"/>
                </a:solidFill>
              </a:rPr>
              <a:t>Conclusion</a:t>
            </a:r>
            <a:endParaRPr b="1" dirty="0">
              <a:solidFill>
                <a:srgbClr val="FFFFFF"/>
              </a:solidFill>
            </a:endParaRPr>
          </a:p>
        </p:txBody>
      </p:sp>
      <p:sp>
        <p:nvSpPr>
          <p:cNvPr id="8" name="Google Shape;164;p17"/>
          <p:cNvSpPr/>
          <p:nvPr/>
        </p:nvSpPr>
        <p:spPr>
          <a:xfrm>
            <a:off x="2034775" y="1598605"/>
            <a:ext cx="2115300" cy="746172"/>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dirty="0">
                <a:solidFill>
                  <a:srgbClr val="FFFFFF"/>
                </a:solidFill>
              </a:rPr>
              <a:t>State the problem+</a:t>
            </a:r>
            <a:r>
              <a:rPr lang="en-US" dirty="0">
                <a:solidFill>
                  <a:srgbClr val="FFFFFF"/>
                </a:solidFill>
              </a:rPr>
              <a:t> </a:t>
            </a:r>
            <a:r>
              <a:rPr lang="ru" dirty="0">
                <a:solidFill>
                  <a:srgbClr val="FFFFFF"/>
                </a:solidFill>
              </a:rPr>
              <a:t>importance</a:t>
            </a:r>
            <a:endParaRPr dirty="0">
              <a:solidFill>
                <a:srgbClr val="FFFFFF"/>
              </a:solidFill>
            </a:endParaRPr>
          </a:p>
        </p:txBody>
      </p:sp>
      <p:sp>
        <p:nvSpPr>
          <p:cNvPr id="9" name="Google Shape;165;p17"/>
          <p:cNvSpPr/>
          <p:nvPr/>
        </p:nvSpPr>
        <p:spPr>
          <a:xfrm>
            <a:off x="2034775" y="2494780"/>
            <a:ext cx="2176800" cy="7632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a:p>
            <a:pPr marL="0" lvl="0" indent="0" algn="l" rtl="0">
              <a:spcBef>
                <a:spcPts val="0"/>
              </a:spcBef>
              <a:spcAft>
                <a:spcPts val="0"/>
              </a:spcAft>
              <a:buNone/>
            </a:pPr>
            <a:r>
              <a:rPr lang="ru">
                <a:solidFill>
                  <a:srgbClr val="FFFFFF"/>
                </a:solidFill>
              </a:rPr>
              <a:t>Topic sentence</a:t>
            </a:r>
            <a:endParaRPr>
              <a:solidFill>
                <a:srgbClr val="FFFFFF"/>
              </a:solidFill>
            </a:endParaRPr>
          </a:p>
          <a:p>
            <a:pPr marL="0" lvl="0" indent="0" algn="l" rtl="0">
              <a:spcBef>
                <a:spcPts val="0"/>
              </a:spcBef>
              <a:spcAft>
                <a:spcPts val="0"/>
              </a:spcAft>
              <a:buNone/>
            </a:pPr>
            <a:r>
              <a:rPr lang="ru">
                <a:solidFill>
                  <a:srgbClr val="FFFFFF"/>
                </a:solidFill>
              </a:rPr>
              <a:t>Idea 1</a:t>
            </a:r>
            <a:endParaRPr>
              <a:solidFill>
                <a:srgbClr val="FFFFFF"/>
              </a:solidFill>
            </a:endParaRPr>
          </a:p>
          <a:p>
            <a:pPr marL="0" lvl="0" indent="0" algn="l" rtl="0">
              <a:spcBef>
                <a:spcPts val="0"/>
              </a:spcBef>
              <a:spcAft>
                <a:spcPts val="0"/>
              </a:spcAft>
              <a:buNone/>
            </a:pPr>
            <a:endParaRPr>
              <a:solidFill>
                <a:srgbClr val="FFFFFF"/>
              </a:solidFill>
            </a:endParaRPr>
          </a:p>
        </p:txBody>
      </p:sp>
      <p:sp>
        <p:nvSpPr>
          <p:cNvPr id="10" name="Google Shape;166;p17"/>
          <p:cNvSpPr/>
          <p:nvPr/>
        </p:nvSpPr>
        <p:spPr>
          <a:xfrm>
            <a:off x="2034775" y="4154155"/>
            <a:ext cx="2115300" cy="8154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solidFill>
                  <a:schemeClr val="lt1"/>
                </a:solidFill>
              </a:rPr>
              <a:t>Topic sentence</a:t>
            </a:r>
            <a:endParaRPr>
              <a:solidFill>
                <a:schemeClr val="lt1"/>
              </a:solidFill>
            </a:endParaRPr>
          </a:p>
          <a:p>
            <a:pPr marL="0" lvl="0" indent="0" algn="l" rtl="0">
              <a:spcBef>
                <a:spcPts val="0"/>
              </a:spcBef>
              <a:spcAft>
                <a:spcPts val="0"/>
              </a:spcAft>
              <a:buNone/>
            </a:pPr>
            <a:r>
              <a:rPr lang="ru">
                <a:solidFill>
                  <a:schemeClr val="lt1"/>
                </a:solidFill>
              </a:rPr>
              <a:t>Idea 1</a:t>
            </a:r>
            <a:endParaRPr>
              <a:solidFill>
                <a:srgbClr val="FFFFFF"/>
              </a:solidFill>
            </a:endParaRPr>
          </a:p>
        </p:txBody>
      </p:sp>
      <p:sp>
        <p:nvSpPr>
          <p:cNvPr id="11" name="Google Shape;167;p17"/>
          <p:cNvSpPr/>
          <p:nvPr/>
        </p:nvSpPr>
        <p:spPr>
          <a:xfrm>
            <a:off x="2034775" y="5186080"/>
            <a:ext cx="2115300" cy="6660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solidFill>
                  <a:srgbClr val="FFFFFF"/>
                </a:solidFill>
              </a:rPr>
              <a:t>Choose one idea</a:t>
            </a:r>
            <a:endParaRPr>
              <a:solidFill>
                <a:srgbClr val="FFFFFF"/>
              </a:solidFill>
            </a:endParaRPr>
          </a:p>
        </p:txBody>
      </p:sp>
      <p:sp>
        <p:nvSpPr>
          <p:cNvPr id="12" name="Google Shape;168;p17"/>
          <p:cNvSpPr/>
          <p:nvPr/>
        </p:nvSpPr>
        <p:spPr>
          <a:xfrm>
            <a:off x="4324769" y="1670150"/>
            <a:ext cx="2441931" cy="428622"/>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List two chosen points</a:t>
            </a:r>
            <a:endParaRPr/>
          </a:p>
        </p:txBody>
      </p:sp>
      <p:sp>
        <p:nvSpPr>
          <p:cNvPr id="13" name="Google Shape;169;p17"/>
          <p:cNvSpPr/>
          <p:nvPr/>
        </p:nvSpPr>
        <p:spPr>
          <a:xfrm>
            <a:off x="4317625" y="2351555"/>
            <a:ext cx="2508900" cy="763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dirty="0"/>
              <a:t>Supporting argument(s) 1</a:t>
            </a:r>
            <a:endParaRPr dirty="0"/>
          </a:p>
        </p:txBody>
      </p:sp>
      <p:sp>
        <p:nvSpPr>
          <p:cNvPr id="14" name="Google Shape;170;p17"/>
          <p:cNvSpPr/>
          <p:nvPr/>
        </p:nvSpPr>
        <p:spPr>
          <a:xfrm>
            <a:off x="4300400" y="4134255"/>
            <a:ext cx="2466300" cy="9219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Supporting argument(s) 1</a:t>
            </a:r>
            <a:endParaRPr/>
          </a:p>
        </p:txBody>
      </p:sp>
      <p:sp>
        <p:nvSpPr>
          <p:cNvPr id="15" name="Google Shape;171;p17"/>
          <p:cNvSpPr/>
          <p:nvPr/>
        </p:nvSpPr>
        <p:spPr>
          <a:xfrm>
            <a:off x="4360225" y="5184305"/>
            <a:ext cx="2466300" cy="89135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dirty="0"/>
              <a:t>Support it by argument, give opinion, explain why</a:t>
            </a:r>
            <a:endParaRPr dirty="0"/>
          </a:p>
        </p:txBody>
      </p:sp>
      <p:sp>
        <p:nvSpPr>
          <p:cNvPr id="16" name="Google Shape;172;p17"/>
          <p:cNvSpPr/>
          <p:nvPr/>
        </p:nvSpPr>
        <p:spPr>
          <a:xfrm>
            <a:off x="6917000" y="2397155"/>
            <a:ext cx="1651800" cy="7176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Example(s) 1</a:t>
            </a:r>
            <a:endParaRPr/>
          </a:p>
        </p:txBody>
      </p:sp>
      <p:sp>
        <p:nvSpPr>
          <p:cNvPr id="17" name="Google Shape;173;p17"/>
          <p:cNvSpPr/>
          <p:nvPr/>
        </p:nvSpPr>
        <p:spPr>
          <a:xfrm>
            <a:off x="6917025" y="4154155"/>
            <a:ext cx="1651800" cy="8154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Example(s) 1</a:t>
            </a:r>
            <a:endParaRPr/>
          </a:p>
        </p:txBody>
      </p:sp>
      <p:sp>
        <p:nvSpPr>
          <p:cNvPr id="18" name="Google Shape;174;p17"/>
          <p:cNvSpPr txBox="1">
            <a:spLocks/>
          </p:cNvSpPr>
          <p:nvPr/>
        </p:nvSpPr>
        <p:spPr>
          <a:xfrm>
            <a:off x="692125" y="776277"/>
            <a:ext cx="7038900" cy="144300"/>
          </a:xfrm>
          <a:prstGeom prst="rect">
            <a:avLst/>
          </a:prstGeom>
        </p:spPr>
        <p:txBody>
          <a:bodyPr spcFirstLastPara="1" wrap="square" lIns="91425" tIns="91425" rIns="91425" bIns="91425"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b="1" dirty="0">
                <a:highlight>
                  <a:schemeClr val="lt2"/>
                </a:highlight>
              </a:rPr>
              <a:t>ESSAY MAP</a:t>
            </a:r>
          </a:p>
        </p:txBody>
      </p:sp>
      <p:sp>
        <p:nvSpPr>
          <p:cNvPr id="19" name="Google Shape;175;p17"/>
          <p:cNvSpPr/>
          <p:nvPr/>
        </p:nvSpPr>
        <p:spPr>
          <a:xfrm>
            <a:off x="4317688" y="3242910"/>
            <a:ext cx="2508900" cy="7632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Supporting argument(s) 2</a:t>
            </a:r>
            <a:endParaRPr/>
          </a:p>
        </p:txBody>
      </p:sp>
      <p:sp>
        <p:nvSpPr>
          <p:cNvPr id="20" name="Google Shape;176;p17"/>
          <p:cNvSpPr/>
          <p:nvPr/>
        </p:nvSpPr>
        <p:spPr>
          <a:xfrm>
            <a:off x="6917025" y="3297693"/>
            <a:ext cx="1651800" cy="666000"/>
          </a:xfrm>
          <a:prstGeom prst="roundRect">
            <a:avLst>
              <a:gd name="adj" fmla="val 16667"/>
            </a:avLst>
          </a:prstGeom>
          <a:solidFill>
            <a:srgbClr val="FFD96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t>Example(s) 2</a:t>
            </a:r>
            <a:endParaRPr/>
          </a:p>
        </p:txBody>
      </p:sp>
      <p:sp>
        <p:nvSpPr>
          <p:cNvPr id="21" name="Google Shape;177;p17"/>
          <p:cNvSpPr/>
          <p:nvPr/>
        </p:nvSpPr>
        <p:spPr>
          <a:xfrm>
            <a:off x="2050475" y="3310780"/>
            <a:ext cx="2176800" cy="763200"/>
          </a:xfrm>
          <a:prstGeom prst="rect">
            <a:avLst/>
          </a:prstGeom>
          <a:solidFill>
            <a:srgbClr val="CC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ru">
                <a:solidFill>
                  <a:schemeClr val="lt1"/>
                </a:solidFill>
              </a:rPr>
              <a:t>Idea 2</a:t>
            </a:r>
            <a:endParaRPr>
              <a:solidFill>
                <a:srgbClr val="FFFFFF"/>
              </a:solidFill>
            </a:endParaRPr>
          </a:p>
        </p:txBody>
      </p:sp>
    </p:spTree>
    <p:extLst>
      <p:ext uri="{BB962C8B-B14F-4D97-AF65-F5344CB8AC3E}">
        <p14:creationId xmlns:p14="http://schemas.microsoft.com/office/powerpoint/2010/main" val="415637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10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CAE FACTFILE</a:t>
            </a:r>
            <a:endParaRPr lang="ru-RU" dirty="0"/>
          </a:p>
        </p:txBody>
      </p:sp>
      <p:sp>
        <p:nvSpPr>
          <p:cNvPr id="3" name="Объект 2"/>
          <p:cNvSpPr>
            <a:spLocks noGrp="1"/>
          </p:cNvSpPr>
          <p:nvPr>
            <p:ph idx="1"/>
          </p:nvPr>
        </p:nvSpPr>
        <p:spPr>
          <a:xfrm>
            <a:off x="113789" y="1109226"/>
            <a:ext cx="4693103" cy="5112568"/>
          </a:xfrm>
        </p:spPr>
        <p:txBody>
          <a:bodyPr>
            <a:noAutofit/>
          </a:bodyPr>
          <a:lstStyle/>
          <a:p>
            <a:pPr marL="320440" indent="-240188" defTabSz="400125">
              <a:spcBef>
                <a:spcPts val="0"/>
              </a:spcBef>
              <a:buClrTx/>
              <a:buSzPct val="100000"/>
              <a:buAutoNum type="arabicPeriod"/>
              <a:defRPr sz="1700" b="1" cap="none">
                <a:uFill>
                  <a:solidFill>
                    <a:srgbClr val="000000"/>
                  </a:solidFill>
                </a:uFill>
                <a:latin typeface="Verdana"/>
                <a:ea typeface="Verdana"/>
                <a:cs typeface="Verdana"/>
                <a:sym typeface="Verdana"/>
              </a:defRPr>
            </a:pPr>
            <a:r>
              <a:rPr lang="en-US" sz="2400" dirty="0">
                <a:latin typeface="+mj-lt"/>
              </a:rPr>
              <a:t>What is the official name of the exam? </a:t>
            </a:r>
          </a:p>
          <a:p>
            <a:pPr marL="320440" indent="-240188" defTabSz="400125">
              <a:spcBef>
                <a:spcPts val="0"/>
              </a:spcBef>
              <a:buClrTx/>
              <a:buSzPct val="100000"/>
              <a:buAutoNum type="arabicPeriod"/>
              <a:defRPr sz="1700" b="1" cap="none">
                <a:uFill>
                  <a:solidFill>
                    <a:srgbClr val="000000"/>
                  </a:solidFill>
                </a:uFill>
                <a:latin typeface="Verdana"/>
                <a:ea typeface="Verdana"/>
                <a:cs typeface="Verdana"/>
                <a:sym typeface="Verdana"/>
              </a:defRPr>
            </a:pPr>
            <a:r>
              <a:rPr lang="en-US" sz="2400" dirty="0">
                <a:latin typeface="+mj-lt"/>
              </a:rPr>
              <a:t>The level of English you need to pass this exam is… (choose one in each line)</a:t>
            </a:r>
          </a:p>
          <a:p>
            <a:pPr marL="240188" indent="-159935" defTabSz="400125">
              <a:spcBef>
                <a:spcPts val="0"/>
              </a:spcBef>
              <a:buSzTx/>
              <a:buNone/>
              <a:defRPr sz="1700" b="1" cap="none">
                <a:uFill>
                  <a:solidFill>
                    <a:srgbClr val="000000"/>
                  </a:solidFill>
                </a:uFill>
                <a:latin typeface="Verdana"/>
                <a:ea typeface="Verdana"/>
                <a:cs typeface="Verdana"/>
                <a:sym typeface="Verdana"/>
              </a:defRPr>
            </a:pPr>
            <a:r>
              <a:rPr lang="en-US" sz="2400" dirty="0">
                <a:latin typeface="+mj-lt"/>
              </a:rPr>
              <a:t>   a) A1   A2   B1   B2   C1   C2 </a:t>
            </a:r>
          </a:p>
          <a:p>
            <a:pPr marL="240188" indent="-159935" defTabSz="400125">
              <a:spcBef>
                <a:spcPts val="0"/>
              </a:spcBef>
              <a:buSzTx/>
              <a:buNone/>
              <a:defRPr sz="1700" b="1" cap="none">
                <a:uFill>
                  <a:solidFill>
                    <a:srgbClr val="000000"/>
                  </a:solidFill>
                </a:uFill>
                <a:latin typeface="Verdana"/>
                <a:ea typeface="Verdana"/>
                <a:cs typeface="Verdana"/>
                <a:sym typeface="Verdana"/>
              </a:defRPr>
            </a:pPr>
            <a:r>
              <a:rPr lang="en-US" sz="2400" dirty="0">
                <a:latin typeface="+mj-lt"/>
              </a:rPr>
              <a:t>   b) Elementary/Pre-intermediate/   Intermediate/Upper-intermediate/Advanced/ Proficiency </a:t>
            </a:r>
          </a:p>
          <a:p>
            <a:pPr marL="320440" indent="-240188" defTabSz="400125">
              <a:spcBef>
                <a:spcPts val="0"/>
              </a:spcBef>
              <a:buClrTx/>
              <a:buSzPct val="100000"/>
              <a:buAutoNum type="arabicPeriod" startAt="3"/>
              <a:defRPr sz="1700" b="1" cap="none">
                <a:uFill>
                  <a:solidFill>
                    <a:srgbClr val="000000"/>
                  </a:solidFill>
                </a:uFill>
                <a:latin typeface="Verdana"/>
                <a:ea typeface="Verdana"/>
                <a:cs typeface="Verdana"/>
                <a:sym typeface="Verdana"/>
              </a:defRPr>
            </a:pPr>
            <a:r>
              <a:rPr lang="en-US" sz="2400" dirty="0">
                <a:latin typeface="+mj-lt"/>
              </a:rPr>
              <a:t>How is it graded? </a:t>
            </a:r>
          </a:p>
          <a:p>
            <a:pPr marL="0" lvl="1" indent="739832" defTabSz="400125">
              <a:spcBef>
                <a:spcPts val="0"/>
              </a:spcBef>
              <a:buSzTx/>
              <a:buNone/>
              <a:defRPr sz="1700" b="1" cap="none">
                <a:uFill>
                  <a:solidFill>
                    <a:srgbClr val="000000"/>
                  </a:solidFill>
                </a:uFill>
                <a:latin typeface="Verdana"/>
                <a:ea typeface="Verdana"/>
                <a:cs typeface="Verdana"/>
                <a:sym typeface="Verdana"/>
              </a:defRPr>
            </a:pPr>
            <a:r>
              <a:rPr lang="en-US" sz="2400" dirty="0">
                <a:latin typeface="+mj-lt"/>
              </a:rPr>
              <a:t>a) A-B-C  </a:t>
            </a:r>
          </a:p>
          <a:p>
            <a:pPr marL="0" lvl="1" indent="739832" defTabSz="400125">
              <a:spcBef>
                <a:spcPts val="0"/>
              </a:spcBef>
              <a:buNone/>
              <a:defRPr sz="1700" b="1" cap="none">
                <a:uFill>
                  <a:solidFill>
                    <a:srgbClr val="000000"/>
                  </a:solidFill>
                </a:uFill>
                <a:latin typeface="Verdana"/>
                <a:ea typeface="Verdana"/>
                <a:cs typeface="Verdana"/>
                <a:sym typeface="Verdana"/>
              </a:defRPr>
            </a:pPr>
            <a:r>
              <a:rPr lang="en-US" sz="2400" dirty="0">
                <a:latin typeface="+mj-lt"/>
              </a:rPr>
              <a:t>b) Pass with Merit-Pass-Fail    </a:t>
            </a:r>
          </a:p>
          <a:p>
            <a:pPr marL="0" lvl="1" indent="739832" defTabSz="400125">
              <a:spcBef>
                <a:spcPts val="0"/>
              </a:spcBef>
              <a:buNone/>
              <a:defRPr sz="1700" b="1" cap="none">
                <a:uFill>
                  <a:solidFill>
                    <a:srgbClr val="000000"/>
                  </a:solidFill>
                </a:uFill>
                <a:latin typeface="Verdana"/>
                <a:ea typeface="Verdana"/>
                <a:cs typeface="Verdana"/>
                <a:sym typeface="Verdana"/>
              </a:defRPr>
            </a:pPr>
            <a:r>
              <a:rPr lang="en-US" sz="2400" dirty="0">
                <a:latin typeface="+mj-lt"/>
              </a:rPr>
              <a:t>c) Good-Good-Satisfactory </a:t>
            </a:r>
          </a:p>
          <a:p>
            <a:pPr marL="0" lvl="1" indent="739832" defTabSz="400125">
              <a:lnSpc>
                <a:spcPct val="130000"/>
              </a:lnSpc>
              <a:spcBef>
                <a:spcPts val="0"/>
              </a:spcBef>
              <a:buSzTx/>
              <a:buNone/>
              <a:defRPr sz="1700" b="1" cap="none">
                <a:uFill>
                  <a:solidFill>
                    <a:srgbClr val="000000"/>
                  </a:solidFill>
                </a:uFill>
                <a:latin typeface="Verdana"/>
                <a:ea typeface="Verdana"/>
                <a:cs typeface="Verdana"/>
                <a:sym typeface="Verdana"/>
              </a:defRPr>
            </a:pPr>
            <a:endParaRPr lang="ru-RU" sz="2000" dirty="0">
              <a:latin typeface="+mj-lt"/>
            </a:endParaRPr>
          </a:p>
        </p:txBody>
      </p:sp>
      <p:grpSp>
        <p:nvGrpSpPr>
          <p:cNvPr id="10" name="CAMBRIDGE ADVANCED"/>
          <p:cNvGrpSpPr/>
          <p:nvPr/>
        </p:nvGrpSpPr>
        <p:grpSpPr>
          <a:xfrm>
            <a:off x="1472131" y="1527389"/>
            <a:ext cx="2422578" cy="369328"/>
            <a:chOff x="0" y="-26602"/>
            <a:chExt cx="2422576" cy="369327"/>
          </a:xfrm>
        </p:grpSpPr>
        <p:sp>
          <p:nvSpPr>
            <p:cNvPr id="11" name="Прямоугольник"/>
            <p:cNvSpPr/>
            <p:nvPr/>
          </p:nvSpPr>
          <p:spPr>
            <a:xfrm>
              <a:off x="0" y="-1"/>
              <a:ext cx="2422576" cy="316124"/>
            </a:xfrm>
            <a:prstGeom prst="rect">
              <a:avLst/>
            </a:prstGeom>
            <a:solidFill>
              <a:schemeClr val="accent1">
                <a:lumOff val="9852"/>
              </a:schemeClr>
            </a:solidFill>
            <a:ln w="25400" cap="flat">
              <a:solidFill>
                <a:schemeClr val="accent1"/>
              </a:solidFill>
              <a:prstDash val="solid"/>
              <a:round/>
            </a:ln>
            <a:effectLst>
              <a:outerShdw blurRad="50800" dist="20000" dir="5400000" rotWithShape="0">
                <a:srgbClr val="000000">
                  <a:alpha val="42000"/>
                </a:srgbClr>
              </a:outerShdw>
            </a:effectLst>
          </p:spPr>
          <p:txBody>
            <a:bodyPr wrap="square" lIns="45718" tIns="45718" rIns="45718" bIns="45718" numCol="1" anchor="ctr">
              <a:noAutofit/>
            </a:bodyPr>
            <a:lstStyle/>
            <a:p>
              <a:pPr>
                <a:defRPr sz="1300" b="1">
                  <a:solidFill>
                    <a:srgbClr val="FFFFFF"/>
                  </a:solidFill>
                  <a:latin typeface="+mj-lt"/>
                  <a:ea typeface="+mj-ea"/>
                  <a:cs typeface="+mj-cs"/>
                  <a:sym typeface="Century Schoolbook"/>
                </a:defRPr>
              </a:pPr>
              <a:endParaRPr/>
            </a:p>
          </p:txBody>
        </p:sp>
        <p:sp>
          <p:nvSpPr>
            <p:cNvPr id="12" name="CAMBRIDGE ADVANCED"/>
            <p:cNvSpPr txBox="1"/>
            <p:nvPr/>
          </p:nvSpPr>
          <p:spPr>
            <a:xfrm>
              <a:off x="0" y="-26602"/>
              <a:ext cx="2422576" cy="36932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defRPr sz="1300" b="1">
                  <a:solidFill>
                    <a:srgbClr val="FFFFFF"/>
                  </a:solidFill>
                  <a:latin typeface="+mj-lt"/>
                  <a:ea typeface="+mj-ea"/>
                  <a:cs typeface="+mj-cs"/>
                  <a:sym typeface="Century Schoolbook"/>
                </a:defRPr>
              </a:lvl1pPr>
            </a:lstStyle>
            <a:p>
              <a:r>
                <a:rPr sz="1800" dirty="0"/>
                <a:t>CAMBRIDGE ADVANCED</a:t>
              </a:r>
            </a:p>
          </p:txBody>
        </p:sp>
      </p:grpSp>
      <p:sp>
        <p:nvSpPr>
          <p:cNvPr id="13" name="Прямоугольник"/>
          <p:cNvSpPr/>
          <p:nvPr/>
        </p:nvSpPr>
        <p:spPr>
          <a:xfrm>
            <a:off x="2167481" y="4116952"/>
            <a:ext cx="1352653" cy="316123"/>
          </a:xfrm>
          <a:prstGeom prst="rect">
            <a:avLst/>
          </a:prstGeom>
          <a:solidFill>
            <a:schemeClr val="accent1">
              <a:lumOff val="9852"/>
              <a:alpha val="51430"/>
            </a:schemeClr>
          </a:solidFill>
          <a:ln w="25400">
            <a:solidFill>
              <a:schemeClr val="accent1">
                <a:alpha val="51430"/>
              </a:schemeClr>
            </a:solidFill>
          </a:ln>
          <a:effectLst>
            <a:outerShdw blurRad="50800" dist="20000" dir="5400000" rotWithShape="0">
              <a:srgbClr val="000000">
                <a:alpha val="42000"/>
              </a:srgbClr>
            </a:outerShdw>
          </a:effectLst>
        </p:spPr>
        <p:txBody>
          <a:bodyPr lIns="45718" tIns="45718" rIns="45718" bIns="45718" anchor="ctr"/>
          <a:lstStyle/>
          <a:p>
            <a:pPr>
              <a:defRPr sz="1300" b="1">
                <a:latin typeface="+mj-lt"/>
                <a:ea typeface="+mj-ea"/>
                <a:cs typeface="+mj-cs"/>
                <a:sym typeface="Century Schoolbook"/>
              </a:defRPr>
            </a:pPr>
            <a:endParaRPr/>
          </a:p>
        </p:txBody>
      </p:sp>
      <p:sp>
        <p:nvSpPr>
          <p:cNvPr id="14" name="Прямоугольник"/>
          <p:cNvSpPr/>
          <p:nvPr/>
        </p:nvSpPr>
        <p:spPr>
          <a:xfrm>
            <a:off x="2843808" y="3028370"/>
            <a:ext cx="523243" cy="316123"/>
          </a:xfrm>
          <a:prstGeom prst="rect">
            <a:avLst/>
          </a:prstGeom>
          <a:solidFill>
            <a:schemeClr val="accent1">
              <a:lumOff val="9852"/>
              <a:alpha val="52855"/>
            </a:schemeClr>
          </a:solidFill>
          <a:ln w="25400">
            <a:solidFill>
              <a:schemeClr val="accent1">
                <a:alpha val="52855"/>
              </a:schemeClr>
            </a:solidFill>
          </a:ln>
          <a:effectLst>
            <a:outerShdw blurRad="50800" dist="20000" dir="5400000" rotWithShape="0">
              <a:srgbClr val="000000">
                <a:alpha val="42000"/>
              </a:srgbClr>
            </a:outerShdw>
          </a:effectLst>
        </p:spPr>
        <p:txBody>
          <a:bodyPr lIns="45718" tIns="45718" rIns="45718" bIns="45718" anchor="ctr"/>
          <a:lstStyle/>
          <a:p>
            <a:pPr>
              <a:defRPr sz="1300" b="1">
                <a:latin typeface="+mj-lt"/>
                <a:ea typeface="+mj-ea"/>
                <a:cs typeface="+mj-cs"/>
                <a:sym typeface="Century Schoolbook"/>
              </a:defRPr>
            </a:pPr>
            <a:endParaRPr/>
          </a:p>
        </p:txBody>
      </p:sp>
      <p:sp>
        <p:nvSpPr>
          <p:cNvPr id="15" name="Прямоугольник"/>
          <p:cNvSpPr/>
          <p:nvPr/>
        </p:nvSpPr>
        <p:spPr>
          <a:xfrm>
            <a:off x="1261796" y="5229200"/>
            <a:ext cx="871053" cy="316123"/>
          </a:xfrm>
          <a:prstGeom prst="rect">
            <a:avLst/>
          </a:prstGeom>
          <a:solidFill>
            <a:schemeClr val="accent1">
              <a:lumOff val="9852"/>
              <a:alpha val="49175"/>
            </a:schemeClr>
          </a:solidFill>
          <a:ln w="25400">
            <a:solidFill>
              <a:schemeClr val="accent1">
                <a:alpha val="49175"/>
              </a:schemeClr>
            </a:solidFill>
          </a:ln>
          <a:effectLst>
            <a:outerShdw blurRad="50800" dist="20000" dir="5400000" rotWithShape="0">
              <a:srgbClr val="000000">
                <a:alpha val="42000"/>
              </a:srgbClr>
            </a:outerShdw>
          </a:effectLst>
        </p:spPr>
        <p:txBody>
          <a:bodyPr lIns="45718" tIns="45718" rIns="45718" bIns="45718" anchor="ctr"/>
          <a:lstStyle/>
          <a:p>
            <a:pPr>
              <a:defRPr sz="1300" b="1">
                <a:latin typeface="+mj-lt"/>
                <a:ea typeface="+mj-ea"/>
                <a:cs typeface="+mj-cs"/>
                <a:sym typeface="Century Schoolbook"/>
              </a:defRPr>
            </a:pPr>
            <a:endParaRPr/>
          </a:p>
        </p:txBody>
      </p:sp>
      <p:sp>
        <p:nvSpPr>
          <p:cNvPr id="18" name="Объект 2"/>
          <p:cNvSpPr txBox="1">
            <a:spLocks/>
          </p:cNvSpPr>
          <p:nvPr/>
        </p:nvSpPr>
        <p:spPr>
          <a:xfrm>
            <a:off x="4969776" y="1199178"/>
            <a:ext cx="4174224" cy="51125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0045" indent="-269875" defTabSz="449580">
              <a:buSzPct val="100000"/>
              <a:buAutoNum type="arabicPeriod" startAt="6"/>
              <a:defRPr b="1">
                <a:solidFill>
                  <a:srgbClr val="FFFFFF"/>
                </a:solidFill>
                <a:uFill>
                  <a:solidFill>
                    <a:srgbClr val="000000"/>
                  </a:solidFill>
                </a:uFill>
                <a:latin typeface="Verdana"/>
                <a:ea typeface="Verdana"/>
                <a:cs typeface="Verdana"/>
                <a:sym typeface="Verdana"/>
              </a:defRPr>
            </a:pPr>
            <a:r>
              <a:rPr lang="en-US" sz="2400" dirty="0">
                <a:solidFill>
                  <a:schemeClr val="tx1">
                    <a:lumMod val="95000"/>
                    <a:lumOff val="5000"/>
                  </a:schemeClr>
                </a:solidFill>
                <a:latin typeface="+mj-lt"/>
              </a:rPr>
              <a:t>How do those grades correspond to the levels? </a:t>
            </a:r>
          </a:p>
          <a:p>
            <a:pPr marL="360045" indent="-269875" defTabSz="449580">
              <a:buSzPct val="100000"/>
              <a:buAutoNum type="arabicPeriod" startAt="6"/>
              <a:defRPr b="1">
                <a:solidFill>
                  <a:srgbClr val="FFFFFF"/>
                </a:solidFill>
                <a:uFill>
                  <a:solidFill>
                    <a:srgbClr val="000000"/>
                  </a:solidFill>
                </a:uFill>
                <a:latin typeface="Verdana"/>
                <a:ea typeface="Verdana"/>
                <a:cs typeface="Verdana"/>
                <a:sym typeface="Verdana"/>
              </a:defRPr>
            </a:pPr>
            <a:r>
              <a:rPr lang="en-US" sz="2400" dirty="0">
                <a:solidFill>
                  <a:schemeClr val="tx1">
                    <a:lumMod val="95000"/>
                    <a:lumOff val="5000"/>
                  </a:schemeClr>
                </a:solidFill>
                <a:latin typeface="+mj-lt"/>
              </a:rPr>
              <a:t>If you fail one/two/three parts, do you still get a certificate?</a:t>
            </a:r>
            <a:endParaRPr lang="en-US" sz="2400" dirty="0">
              <a:solidFill>
                <a:schemeClr val="tx1">
                  <a:lumMod val="95000"/>
                  <a:lumOff val="5000"/>
                </a:schemeClr>
              </a:solidFill>
              <a:latin typeface="+mj-lt"/>
              <a:ea typeface="Segoe Print"/>
              <a:cs typeface="Segoe Print"/>
              <a:sym typeface="Segoe Print"/>
            </a:endParaRPr>
          </a:p>
          <a:p>
            <a:pPr marL="360045" indent="-269875" defTabSz="449580">
              <a:lnSpc>
                <a:spcPct val="130000"/>
              </a:lnSpc>
              <a:buSzPct val="100000"/>
              <a:buAutoNum type="arabicPeriod" startAt="6"/>
              <a:defRPr b="1">
                <a:solidFill>
                  <a:srgbClr val="FFFFFF"/>
                </a:solidFill>
                <a:uFill>
                  <a:solidFill>
                    <a:srgbClr val="000000"/>
                  </a:solidFill>
                </a:uFill>
                <a:latin typeface="Verdana"/>
                <a:ea typeface="Verdana"/>
                <a:cs typeface="Verdana"/>
                <a:sym typeface="Verdana"/>
              </a:defRPr>
            </a:pPr>
            <a:r>
              <a:rPr lang="en-US" sz="2400" dirty="0">
                <a:solidFill>
                  <a:schemeClr val="tx1">
                    <a:lumMod val="95000"/>
                    <a:lumOff val="5000"/>
                  </a:schemeClr>
                </a:solidFill>
                <a:latin typeface="+mj-lt"/>
              </a:rPr>
              <a:t>Can you retake this exam? </a:t>
            </a:r>
          </a:p>
          <a:p>
            <a:pPr marL="360045" indent="-269875" defTabSz="449580">
              <a:buSzPct val="100000"/>
              <a:buAutoNum type="arabicPeriod" startAt="6"/>
              <a:defRPr b="1">
                <a:solidFill>
                  <a:srgbClr val="FFFFFF"/>
                </a:solidFill>
                <a:uFill>
                  <a:solidFill>
                    <a:srgbClr val="000000"/>
                  </a:solidFill>
                </a:uFill>
                <a:latin typeface="Verdana"/>
                <a:ea typeface="Verdana"/>
                <a:cs typeface="Verdana"/>
                <a:sym typeface="Verdana"/>
              </a:defRPr>
            </a:pPr>
            <a:r>
              <a:rPr lang="en-US" sz="2400" dirty="0">
                <a:solidFill>
                  <a:schemeClr val="tx1">
                    <a:lumMod val="95000"/>
                    <a:lumOff val="5000"/>
                  </a:schemeClr>
                </a:solidFill>
                <a:latin typeface="+mj-lt"/>
              </a:rPr>
              <a:t>How long is the certificate valid for? (What is the expiry date?)</a:t>
            </a:r>
          </a:p>
          <a:p>
            <a:pPr marL="540384" indent="-450215" defTabSz="449580">
              <a:buSzPct val="100000"/>
              <a:buAutoNum type="arabicPeriod" startAt="6"/>
              <a:tabLst>
                <a:tab pos="533400" algn="l"/>
              </a:tabLst>
              <a:defRPr b="1">
                <a:solidFill>
                  <a:srgbClr val="FFFFFF"/>
                </a:solidFill>
                <a:uFill>
                  <a:solidFill>
                    <a:srgbClr val="000000"/>
                  </a:solidFill>
                </a:uFill>
                <a:latin typeface="Verdana"/>
                <a:ea typeface="Verdana"/>
                <a:cs typeface="Verdana"/>
                <a:sym typeface="Verdana"/>
              </a:defRPr>
            </a:pPr>
            <a:r>
              <a:rPr lang="en-US" sz="2400" dirty="0">
                <a:solidFill>
                  <a:schemeClr val="tx1">
                    <a:lumMod val="95000"/>
                    <a:lumOff val="5000"/>
                  </a:schemeClr>
                </a:solidFill>
                <a:latin typeface="+mj-lt"/>
              </a:rPr>
              <a:t>CAE has 1/2/3/4/5 parts (choose 1). </a:t>
            </a:r>
          </a:p>
          <a:p>
            <a:pPr marL="540384" indent="-450215" defTabSz="449580">
              <a:lnSpc>
                <a:spcPct val="130000"/>
              </a:lnSpc>
              <a:buSzPct val="100000"/>
              <a:buAutoNum type="arabicPeriod" startAt="6"/>
              <a:tabLst>
                <a:tab pos="533400" algn="l"/>
              </a:tabLst>
              <a:defRPr b="1">
                <a:solidFill>
                  <a:srgbClr val="FFFFFF"/>
                </a:solidFill>
                <a:uFill>
                  <a:solidFill>
                    <a:srgbClr val="000000"/>
                  </a:solidFill>
                </a:uFill>
                <a:latin typeface="Verdana"/>
                <a:ea typeface="Verdana"/>
                <a:cs typeface="Verdana"/>
                <a:sym typeface="Verdana"/>
              </a:defRPr>
            </a:pPr>
            <a:r>
              <a:rPr lang="en-US" sz="2400" dirty="0">
                <a:solidFill>
                  <a:schemeClr val="tx1">
                    <a:lumMod val="95000"/>
                    <a:lumOff val="5000"/>
                  </a:schemeClr>
                </a:solidFill>
                <a:latin typeface="+mj-lt"/>
              </a:rPr>
              <a:t>What are they? </a:t>
            </a:r>
          </a:p>
          <a:p>
            <a:pPr marL="0" lvl="1" indent="739832" defTabSz="400125">
              <a:lnSpc>
                <a:spcPct val="130000"/>
              </a:lnSpc>
              <a:spcBef>
                <a:spcPts val="0"/>
              </a:spcBef>
              <a:buFont typeface="Arial" panose="020B0604020202020204" pitchFamily="34" charset="0"/>
              <a:buNone/>
              <a:defRPr sz="1700" b="1" cap="none">
                <a:uFill>
                  <a:solidFill>
                    <a:srgbClr val="000000"/>
                  </a:solidFill>
                </a:uFill>
                <a:latin typeface="Verdana"/>
                <a:ea typeface="Verdana"/>
                <a:cs typeface="Verdana"/>
                <a:sym typeface="Verdana"/>
              </a:defRPr>
            </a:pPr>
            <a:endParaRPr lang="ru-RU" sz="2000" b="1" dirty="0">
              <a:solidFill>
                <a:schemeClr val="tx1">
                  <a:lumMod val="95000"/>
                  <a:lumOff val="5000"/>
                </a:schemeClr>
              </a:solidFill>
              <a:uFill>
                <a:solidFill>
                  <a:srgbClr val="000000"/>
                </a:solidFill>
              </a:uFill>
              <a:latin typeface="+mj-lt"/>
              <a:ea typeface="Verdana"/>
              <a:cs typeface="Verdana"/>
              <a:sym typeface="Verdana"/>
            </a:endParaRPr>
          </a:p>
        </p:txBody>
      </p:sp>
      <p:sp>
        <p:nvSpPr>
          <p:cNvPr id="19" name="Прямоугольник"/>
          <p:cNvSpPr/>
          <p:nvPr/>
        </p:nvSpPr>
        <p:spPr>
          <a:xfrm>
            <a:off x="7740352" y="4934694"/>
            <a:ext cx="288032" cy="438522"/>
          </a:xfrm>
          <a:prstGeom prst="rect">
            <a:avLst/>
          </a:prstGeom>
          <a:solidFill>
            <a:schemeClr val="accent1">
              <a:lumOff val="9852"/>
              <a:alpha val="52855"/>
            </a:schemeClr>
          </a:solidFill>
          <a:ln w="25400">
            <a:solidFill>
              <a:schemeClr val="accent1">
                <a:alpha val="52855"/>
              </a:schemeClr>
            </a:solidFill>
          </a:ln>
          <a:effectLst>
            <a:outerShdw blurRad="50800" dist="20000" dir="5400000" rotWithShape="0">
              <a:srgbClr val="000000">
                <a:alpha val="42000"/>
              </a:srgbClr>
            </a:outerShdw>
          </a:effectLst>
        </p:spPr>
        <p:txBody>
          <a:bodyPr lIns="45718" tIns="45718" rIns="45718" bIns="45718" anchor="ctr"/>
          <a:lstStyle/>
          <a:p>
            <a:pPr>
              <a:defRPr sz="1300" b="1">
                <a:latin typeface="+mj-lt"/>
                <a:ea typeface="+mj-ea"/>
                <a:cs typeface="+mj-cs"/>
                <a:sym typeface="Century Schoolbook"/>
              </a:defRPr>
            </a:pPr>
            <a:endParaRPr/>
          </a:p>
        </p:txBody>
      </p:sp>
    </p:spTree>
    <p:extLst>
      <p:ext uri="{BB962C8B-B14F-4D97-AF65-F5344CB8AC3E}">
        <p14:creationId xmlns:p14="http://schemas.microsoft.com/office/powerpoint/2010/main" val="155525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p:tmAbs val="0"/>
                                  </p:iterate>
                                  <p:childTnLst>
                                    <p:set>
                                      <p:cBhvr>
                                        <p:cTn id="22" fill="hold"/>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dvAuto="0"/>
      <p:bldP spid="13" grpId="0" animBg="1" advAuto="0"/>
      <p:bldP spid="13" grpId="1" animBg="1"/>
      <p:bldP spid="14" grpId="0" animBg="1" advAuto="0"/>
      <p:bldP spid="14" grpId="1" animBg="1"/>
      <p:bldP spid="15" grpId="0" animBg="1" advAuto="0"/>
      <p:bldP spid="15" grpId="1" animBg="1"/>
      <p:bldP spid="19" grpId="0" animBg="1" advAuto="0"/>
      <p:bldP spid="19"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75656" y="692695"/>
            <a:ext cx="6336704" cy="5759901"/>
          </a:xfrm>
          <a:prstGeom prst="rect">
            <a:avLst/>
          </a:prstGeom>
        </p:spPr>
      </p:pic>
    </p:spTree>
    <p:extLst>
      <p:ext uri="{BB962C8B-B14F-4D97-AF65-F5344CB8AC3E}">
        <p14:creationId xmlns:p14="http://schemas.microsoft.com/office/powerpoint/2010/main" val="4251813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068960"/>
            <a:ext cx="8229600" cy="1143000"/>
          </a:xfrm>
        </p:spPr>
        <p:txBody>
          <a:bodyPr/>
          <a:lstStyle/>
          <a:p>
            <a:r>
              <a:rPr lang="en-US" b="1" dirty="0">
                <a:effectLst>
                  <a:outerShdw blurRad="38100" dist="38100" dir="2700000" algn="tl">
                    <a:srgbClr val="000000">
                      <a:alpha val="43137"/>
                    </a:srgbClr>
                  </a:outerShdw>
                </a:effectLst>
              </a:rPr>
              <a:t>LISTENING</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5539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LISTENING FACTFILE</a:t>
            </a:r>
            <a:endParaRPr lang="ru-RU" dirty="0"/>
          </a:p>
        </p:txBody>
      </p:sp>
      <p:sp>
        <p:nvSpPr>
          <p:cNvPr id="3" name="Объект 2"/>
          <p:cNvSpPr>
            <a:spLocks noGrp="1"/>
          </p:cNvSpPr>
          <p:nvPr>
            <p:ph idx="1"/>
          </p:nvPr>
        </p:nvSpPr>
        <p:spPr>
          <a:xfrm>
            <a:off x="445800" y="1417638"/>
            <a:ext cx="8229600" cy="4925144"/>
          </a:xfrm>
        </p:spPr>
        <p:txBody>
          <a:bodyPr>
            <a:normAutofit fontScale="92500" lnSpcReduction="10000"/>
          </a:bodyPr>
          <a:lstStyle/>
          <a:p>
            <a:r>
              <a:rPr lang="en-US" dirty="0"/>
              <a:t>4 parts;</a:t>
            </a:r>
          </a:p>
          <a:p>
            <a:r>
              <a:rPr lang="en-US" dirty="0"/>
              <a:t>Types of texts: </a:t>
            </a:r>
          </a:p>
          <a:p>
            <a:pPr marL="514350" indent="-514350">
              <a:buAutoNum type="arabicPeriod"/>
            </a:pPr>
            <a:r>
              <a:rPr lang="en-US" dirty="0"/>
              <a:t>Monologues: announcements, radio broadcasts, speeches, talks, lectures, anecdotes, etc. </a:t>
            </a:r>
          </a:p>
          <a:p>
            <a:pPr marL="514350" indent="-514350">
              <a:buAutoNum type="arabicPeriod"/>
            </a:pPr>
            <a:r>
              <a:rPr lang="en-US" dirty="0"/>
              <a:t>Interacting speakers: radio broadcasts, interviews, discussions, etc.</a:t>
            </a:r>
          </a:p>
          <a:p>
            <a:r>
              <a:rPr lang="en-US" dirty="0"/>
              <a:t>Subskills</a:t>
            </a:r>
            <a:r>
              <a:rPr lang="ru-RU" dirty="0"/>
              <a:t>: </a:t>
            </a:r>
            <a:r>
              <a:rPr lang="en-US" dirty="0"/>
              <a:t>skimming, scanning, listening for detail, inference;</a:t>
            </a:r>
          </a:p>
          <a:p>
            <a:r>
              <a:rPr lang="en-US" dirty="0"/>
              <a:t>NB: Paraphrasing, synonyms, </a:t>
            </a:r>
          </a:p>
          <a:p>
            <a:pPr marL="0" indent="0">
              <a:buNone/>
            </a:pPr>
            <a:r>
              <a:rPr lang="en-US" dirty="0"/>
              <a:t>    reverse order.</a:t>
            </a:r>
          </a:p>
          <a:p>
            <a:pPr marL="0" indent="0">
              <a:buNone/>
            </a:pPr>
            <a:endParaRPr lang="en-US" dirty="0"/>
          </a:p>
          <a:p>
            <a:endParaRPr lang="ru-RU" dirty="0"/>
          </a:p>
        </p:txBody>
      </p:sp>
    </p:spTree>
    <p:extLst>
      <p:ext uri="{BB962C8B-B14F-4D97-AF65-F5344CB8AC3E}">
        <p14:creationId xmlns:p14="http://schemas.microsoft.com/office/powerpoint/2010/main" val="510321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1520" y="620688"/>
            <a:ext cx="4369625" cy="5735733"/>
          </a:xfrm>
          <a:prstGeom prst="rect">
            <a:avLst/>
          </a:prstGeom>
        </p:spPr>
      </p:pic>
      <p:pic>
        <p:nvPicPr>
          <p:cNvPr id="3" name="Рисунок 2"/>
          <p:cNvPicPr>
            <a:picLocks noChangeAspect="1"/>
          </p:cNvPicPr>
          <p:nvPr/>
        </p:nvPicPr>
        <p:blipFill>
          <a:blip r:embed="rId3"/>
          <a:stretch>
            <a:fillRect/>
          </a:stretch>
        </p:blipFill>
        <p:spPr>
          <a:xfrm>
            <a:off x="4427984" y="1484784"/>
            <a:ext cx="4360059" cy="3178125"/>
          </a:xfrm>
          <a:prstGeom prst="rect">
            <a:avLst/>
          </a:prstGeom>
        </p:spPr>
      </p:pic>
    </p:spTree>
    <p:extLst>
      <p:ext uri="{BB962C8B-B14F-4D97-AF65-F5344CB8AC3E}">
        <p14:creationId xmlns:p14="http://schemas.microsoft.com/office/powerpoint/2010/main" val="3536059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39552" y="620688"/>
            <a:ext cx="5184576" cy="5616624"/>
          </a:xfrm>
          <a:prstGeom prst="rect">
            <a:avLst/>
          </a:prstGeom>
        </p:spPr>
      </p:pic>
      <p:sp>
        <p:nvSpPr>
          <p:cNvPr id="3" name="TextBox 2"/>
          <p:cNvSpPr txBox="1"/>
          <p:nvPr/>
        </p:nvSpPr>
        <p:spPr>
          <a:xfrm>
            <a:off x="5940152" y="1628800"/>
            <a:ext cx="2736304" cy="338554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lumMod val="60000"/>
                    <a:lumOff val="40000"/>
                  </a:schemeClr>
                </a:solidFill>
              </a:rPr>
              <a:t>Text summary;</a:t>
            </a:r>
          </a:p>
          <a:p>
            <a:pPr marL="285750" indent="-285750">
              <a:buFont typeface="Arial" panose="020B0604020202020204" pitchFamily="34" charset="0"/>
              <a:buChar char="•"/>
            </a:pPr>
            <a:r>
              <a:rPr lang="en-US" sz="2800" dirty="0">
                <a:solidFill>
                  <a:schemeClr val="tx2">
                    <a:lumMod val="60000"/>
                    <a:lumOff val="40000"/>
                  </a:schemeClr>
                </a:solidFill>
              </a:rPr>
              <a:t>Different order;</a:t>
            </a:r>
          </a:p>
          <a:p>
            <a:pPr marL="285750" indent="-285750">
              <a:buFont typeface="Arial" panose="020B0604020202020204" pitchFamily="34" charset="0"/>
              <a:buChar char="•"/>
            </a:pPr>
            <a:r>
              <a:rPr lang="en-US" sz="2800" dirty="0">
                <a:solidFill>
                  <a:schemeClr val="tx2">
                    <a:lumMod val="60000"/>
                    <a:lumOff val="40000"/>
                  </a:schemeClr>
                </a:solidFill>
              </a:rPr>
              <a:t>1-3 words;</a:t>
            </a:r>
          </a:p>
          <a:p>
            <a:pPr marL="285750" indent="-285750">
              <a:buFont typeface="Arial" panose="020B0604020202020204" pitchFamily="34" charset="0"/>
              <a:buChar char="•"/>
            </a:pPr>
            <a:r>
              <a:rPr lang="en-US" sz="2800" dirty="0">
                <a:solidFill>
                  <a:schemeClr val="tx2">
                    <a:lumMod val="60000"/>
                    <a:lumOff val="40000"/>
                  </a:schemeClr>
                </a:solidFill>
              </a:rPr>
              <a:t>Read the context carefully;</a:t>
            </a:r>
          </a:p>
          <a:p>
            <a:pPr marL="285750" indent="-285750">
              <a:buFont typeface="Arial" panose="020B0604020202020204" pitchFamily="34" charset="0"/>
              <a:buChar char="•"/>
            </a:pPr>
            <a:r>
              <a:rPr lang="en-US" sz="2800" dirty="0">
                <a:solidFill>
                  <a:schemeClr val="tx2">
                    <a:lumMod val="60000"/>
                    <a:lumOff val="40000"/>
                  </a:schemeClr>
                </a:solidFill>
              </a:rPr>
              <a:t>Distractors.</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427971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9512" y="620688"/>
            <a:ext cx="4406443" cy="5817328"/>
          </a:xfrm>
          <a:prstGeom prst="rect">
            <a:avLst/>
          </a:prstGeom>
        </p:spPr>
      </p:pic>
      <p:sp>
        <p:nvSpPr>
          <p:cNvPr id="3" name="TextBox 2"/>
          <p:cNvSpPr txBox="1"/>
          <p:nvPr/>
        </p:nvSpPr>
        <p:spPr>
          <a:xfrm>
            <a:off x="5652120" y="2482911"/>
            <a:ext cx="2736304" cy="2092881"/>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lumMod val="60000"/>
                    <a:lumOff val="40000"/>
                  </a:schemeClr>
                </a:solidFill>
              </a:rPr>
              <a:t>The same order;</a:t>
            </a:r>
          </a:p>
          <a:p>
            <a:pPr marL="285750" indent="-285750">
              <a:buFont typeface="Arial" panose="020B0604020202020204" pitchFamily="34" charset="0"/>
              <a:buChar char="•"/>
            </a:pPr>
            <a:r>
              <a:rPr lang="en-US" sz="2800" dirty="0">
                <a:solidFill>
                  <a:schemeClr val="tx2">
                    <a:lumMod val="60000"/>
                    <a:lumOff val="40000"/>
                  </a:schemeClr>
                </a:solidFill>
              </a:rPr>
              <a:t>Underline key words.</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109910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136" y="620688"/>
            <a:ext cx="9074588" cy="4608512"/>
          </a:xfrm>
          <a:prstGeom prst="rect">
            <a:avLst/>
          </a:prstGeom>
        </p:spPr>
      </p:pic>
      <p:sp>
        <p:nvSpPr>
          <p:cNvPr id="3" name="TextBox 2"/>
          <p:cNvSpPr txBox="1"/>
          <p:nvPr/>
        </p:nvSpPr>
        <p:spPr>
          <a:xfrm>
            <a:off x="2411760" y="5085184"/>
            <a:ext cx="6192688" cy="2092881"/>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lumMod val="60000"/>
                    <a:lumOff val="40000"/>
                  </a:schemeClr>
                </a:solidFill>
              </a:rPr>
              <a:t>Simultaneously;</a:t>
            </a:r>
          </a:p>
          <a:p>
            <a:pPr marL="285750" indent="-285750">
              <a:buFont typeface="Arial" panose="020B0604020202020204" pitchFamily="34" charset="0"/>
              <a:buChar char="•"/>
            </a:pPr>
            <a:r>
              <a:rPr lang="en-US" sz="2800" dirty="0">
                <a:solidFill>
                  <a:schemeClr val="tx2">
                    <a:lumMod val="60000"/>
                    <a:lumOff val="40000"/>
                  </a:schemeClr>
                </a:solidFill>
              </a:rPr>
              <a:t>3 extra options;</a:t>
            </a:r>
          </a:p>
          <a:p>
            <a:pPr marL="285750" indent="-285750">
              <a:buFont typeface="Arial" panose="020B0604020202020204" pitchFamily="34" charset="0"/>
              <a:buChar char="•"/>
            </a:pPr>
            <a:r>
              <a:rPr lang="en-US" sz="2800" dirty="0">
                <a:solidFill>
                  <a:schemeClr val="tx2">
                    <a:lumMod val="60000"/>
                    <a:lumOff val="40000"/>
                  </a:schemeClr>
                </a:solidFill>
              </a:rPr>
              <a:t>Synonyms, inference, gist, scanning.</a:t>
            </a:r>
          </a:p>
          <a:p>
            <a:pPr marL="285750" indent="-285750">
              <a:buFont typeface="Arial" panose="020B0604020202020204" pitchFamily="34" charset="0"/>
              <a:buChar char="•"/>
            </a:pPr>
            <a:endParaRPr lang="en-US" sz="2800" dirty="0">
              <a:solidFill>
                <a:schemeClr val="tx2">
                  <a:lumMod val="60000"/>
                  <a:lumOff val="40000"/>
                </a:schemeClr>
              </a:solidFill>
            </a:endParaRP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87566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068960"/>
            <a:ext cx="8229600" cy="1143000"/>
          </a:xfrm>
        </p:spPr>
        <p:txBody>
          <a:bodyPr/>
          <a:lstStyle/>
          <a:p>
            <a:r>
              <a:rPr lang="en-US" b="1" dirty="0">
                <a:effectLst>
                  <a:outerShdw blurRad="38100" dist="38100" dir="2700000" algn="tl">
                    <a:srgbClr val="000000">
                      <a:alpha val="43137"/>
                    </a:srgbClr>
                  </a:outerShdw>
                </a:effectLst>
              </a:rPr>
              <a:t>SPEAKING</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27460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SPEAKING FACTFILE</a:t>
            </a:r>
            <a:endParaRPr lang="ru-RU" dirty="0"/>
          </a:p>
        </p:txBody>
      </p:sp>
      <p:sp>
        <p:nvSpPr>
          <p:cNvPr id="3" name="Объект 2"/>
          <p:cNvSpPr>
            <a:spLocks noGrp="1"/>
          </p:cNvSpPr>
          <p:nvPr>
            <p:ph idx="1"/>
          </p:nvPr>
        </p:nvSpPr>
        <p:spPr>
          <a:xfrm>
            <a:off x="445800" y="1417638"/>
            <a:ext cx="8229600" cy="4925144"/>
          </a:xfrm>
        </p:spPr>
        <p:txBody>
          <a:bodyPr>
            <a:normAutofit fontScale="92500" lnSpcReduction="10000"/>
          </a:bodyPr>
          <a:lstStyle/>
          <a:p>
            <a:r>
              <a:rPr lang="en-US" dirty="0"/>
              <a:t>4 parts;</a:t>
            </a:r>
          </a:p>
          <a:p>
            <a:r>
              <a:rPr lang="en-US" dirty="0"/>
              <a:t>MODE: Two candidates and two examiners. One examiner acts as both interlocutor and assessor and manages the interaction either by asking questions or providing cues for candidates. The other acts as assessor and does not join in the conversation.</a:t>
            </a:r>
          </a:p>
          <a:p>
            <a:r>
              <a:rPr lang="en-US" dirty="0"/>
              <a:t>TASK TYPES: Short exchanges with the interlocutor and with the other candidate; a 1-minute individual ‘long turn’; a collaborative task involving the two candidates; a discussion.</a:t>
            </a:r>
          </a:p>
          <a:p>
            <a:endParaRPr lang="ru-RU" dirty="0"/>
          </a:p>
        </p:txBody>
      </p:sp>
    </p:spTree>
    <p:extLst>
      <p:ext uri="{BB962C8B-B14F-4D97-AF65-F5344CB8AC3E}">
        <p14:creationId xmlns:p14="http://schemas.microsoft.com/office/powerpoint/2010/main" val="854058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0" y="692696"/>
            <a:ext cx="6289629" cy="5544616"/>
          </a:xfrm>
          <a:prstGeom prst="rect">
            <a:avLst/>
          </a:prstGeom>
        </p:spPr>
      </p:pic>
      <p:pic>
        <p:nvPicPr>
          <p:cNvPr id="3" name="Рисунок 2"/>
          <p:cNvPicPr>
            <a:picLocks noChangeAspect="1"/>
          </p:cNvPicPr>
          <p:nvPr/>
        </p:nvPicPr>
        <p:blipFill>
          <a:blip r:embed="rId3"/>
          <a:stretch>
            <a:fillRect/>
          </a:stretch>
        </p:blipFill>
        <p:spPr>
          <a:xfrm>
            <a:off x="6119664" y="1844824"/>
            <a:ext cx="3024336" cy="3456384"/>
          </a:xfrm>
          <a:prstGeom prst="rect">
            <a:avLst/>
          </a:prstGeom>
        </p:spPr>
      </p:pic>
    </p:spTree>
    <p:extLst>
      <p:ext uri="{BB962C8B-B14F-4D97-AF65-F5344CB8AC3E}">
        <p14:creationId xmlns:p14="http://schemas.microsoft.com/office/powerpoint/2010/main" val="1854923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2"/>
          <a:srcRect t="11329" b="17124"/>
          <a:stretch>
            <a:fillRect/>
          </a:stretch>
        </p:blipFill>
        <p:spPr>
          <a:xfrm>
            <a:off x="899592" y="620688"/>
            <a:ext cx="7344817" cy="5788861"/>
          </a:xfrm>
          <a:prstGeom prst="rect">
            <a:avLst/>
          </a:prstGeom>
          <a:ln w="12700">
            <a:miter lim="400000"/>
          </a:ln>
        </p:spPr>
      </p:pic>
    </p:spTree>
    <p:extLst>
      <p:ext uri="{BB962C8B-B14F-4D97-AF65-F5344CB8AC3E}">
        <p14:creationId xmlns:p14="http://schemas.microsoft.com/office/powerpoint/2010/main" val="3795675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1520" y="620688"/>
            <a:ext cx="5544616" cy="5622351"/>
          </a:xfrm>
          <a:prstGeom prst="rect">
            <a:avLst/>
          </a:prstGeom>
        </p:spPr>
      </p:pic>
      <p:sp>
        <p:nvSpPr>
          <p:cNvPr id="3" name="TextBox 2"/>
          <p:cNvSpPr txBox="1"/>
          <p:nvPr/>
        </p:nvSpPr>
        <p:spPr>
          <a:xfrm>
            <a:off x="5940152" y="1772816"/>
            <a:ext cx="2736304" cy="252376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lumMod val="60000"/>
                    <a:lumOff val="40000"/>
                  </a:schemeClr>
                </a:solidFill>
              </a:rPr>
              <a:t>Warmer;</a:t>
            </a:r>
          </a:p>
          <a:p>
            <a:pPr marL="285750" indent="-285750">
              <a:buFont typeface="Arial" panose="020B0604020202020204" pitchFamily="34" charset="0"/>
              <a:buChar char="•"/>
            </a:pPr>
            <a:r>
              <a:rPr lang="en-US" sz="2800" dirty="0">
                <a:solidFill>
                  <a:schemeClr val="tx2">
                    <a:lumMod val="60000"/>
                    <a:lumOff val="40000"/>
                  </a:schemeClr>
                </a:solidFill>
              </a:rPr>
              <a:t>Intro;</a:t>
            </a:r>
          </a:p>
          <a:p>
            <a:pPr marL="285750" indent="-285750">
              <a:buFont typeface="Arial" panose="020B0604020202020204" pitchFamily="34" charset="0"/>
              <a:buChar char="•"/>
            </a:pPr>
            <a:r>
              <a:rPr lang="en-US" sz="2800" dirty="0">
                <a:solidFill>
                  <a:schemeClr val="tx2">
                    <a:lumMod val="60000"/>
                    <a:lumOff val="40000"/>
                  </a:schemeClr>
                </a:solidFill>
              </a:rPr>
              <a:t>Impress the examiner;</a:t>
            </a:r>
          </a:p>
          <a:p>
            <a:pPr marL="285750" indent="-285750">
              <a:buFont typeface="Arial" panose="020B0604020202020204" pitchFamily="34" charset="0"/>
              <a:buChar char="•"/>
            </a:pPr>
            <a:r>
              <a:rPr lang="en-US" sz="2800" dirty="0">
                <a:solidFill>
                  <a:schemeClr val="tx2">
                    <a:lumMod val="60000"/>
                    <a:lumOff val="40000"/>
                  </a:schemeClr>
                </a:solidFill>
              </a:rPr>
              <a:t>20-30 sec</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2471193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635896" y="0"/>
            <a:ext cx="4588987" cy="6195392"/>
          </a:xfrm>
          <a:prstGeom prst="rect">
            <a:avLst/>
          </a:prstGeom>
        </p:spPr>
      </p:pic>
      <p:pic>
        <p:nvPicPr>
          <p:cNvPr id="3" name="Рисунок 2"/>
          <p:cNvPicPr>
            <a:picLocks noChangeAspect="1"/>
          </p:cNvPicPr>
          <p:nvPr/>
        </p:nvPicPr>
        <p:blipFill>
          <a:blip r:embed="rId3"/>
          <a:stretch>
            <a:fillRect/>
          </a:stretch>
        </p:blipFill>
        <p:spPr>
          <a:xfrm>
            <a:off x="2502384" y="3284984"/>
            <a:ext cx="6641616" cy="3199622"/>
          </a:xfrm>
          <a:prstGeom prst="rect">
            <a:avLst/>
          </a:prstGeom>
        </p:spPr>
      </p:pic>
      <p:sp>
        <p:nvSpPr>
          <p:cNvPr id="4" name="TextBox 3"/>
          <p:cNvSpPr txBox="1"/>
          <p:nvPr/>
        </p:nvSpPr>
        <p:spPr>
          <a:xfrm>
            <a:off x="188820" y="1340768"/>
            <a:ext cx="3447076"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lumMod val="60000"/>
                    <a:lumOff val="40000"/>
                  </a:schemeClr>
                </a:solidFill>
              </a:rPr>
              <a:t>Compare two pics;</a:t>
            </a:r>
          </a:p>
          <a:p>
            <a:pPr marL="285750" indent="-285750">
              <a:buFont typeface="Arial" panose="020B0604020202020204" pitchFamily="34" charset="0"/>
              <a:buChar char="•"/>
            </a:pPr>
            <a:r>
              <a:rPr lang="en-US" sz="2800" dirty="0">
                <a:solidFill>
                  <a:schemeClr val="tx2">
                    <a:lumMod val="60000"/>
                    <a:lumOff val="40000"/>
                  </a:schemeClr>
                </a:solidFill>
              </a:rPr>
              <a:t>Speculate;</a:t>
            </a:r>
          </a:p>
          <a:p>
            <a:pPr marL="285750" indent="-285750">
              <a:buFont typeface="Arial" panose="020B0604020202020204" pitchFamily="34" charset="0"/>
              <a:buChar char="•"/>
            </a:pPr>
            <a:r>
              <a:rPr lang="en-US" sz="2800" dirty="0">
                <a:solidFill>
                  <a:schemeClr val="tx2">
                    <a:lumMod val="60000"/>
                    <a:lumOff val="40000"/>
                  </a:schemeClr>
                </a:solidFill>
              </a:rPr>
              <a:t>Answer 2 questions;</a:t>
            </a:r>
          </a:p>
          <a:p>
            <a:pPr marL="285750" indent="-285750">
              <a:buFont typeface="Arial" panose="020B0604020202020204" pitchFamily="34" charset="0"/>
              <a:buChar char="•"/>
            </a:pPr>
            <a:r>
              <a:rPr lang="en-US" sz="2800" dirty="0">
                <a:solidFill>
                  <a:schemeClr val="tx2">
                    <a:lumMod val="60000"/>
                    <a:lumOff val="40000"/>
                  </a:schemeClr>
                </a:solidFill>
              </a:rPr>
              <a:t>DON’T describe;</a:t>
            </a:r>
          </a:p>
          <a:p>
            <a:pPr marL="285750" indent="-285750">
              <a:buFont typeface="Arial" panose="020B0604020202020204" pitchFamily="34" charset="0"/>
              <a:buChar char="•"/>
            </a:pPr>
            <a:r>
              <a:rPr lang="en-US" sz="2800" dirty="0">
                <a:solidFill>
                  <a:schemeClr val="tx2">
                    <a:lumMod val="60000"/>
                    <a:lumOff val="40000"/>
                  </a:schemeClr>
                </a:solidFill>
              </a:rPr>
              <a:t>DON’T speak about pic 3;</a:t>
            </a:r>
          </a:p>
          <a:p>
            <a:pPr marL="285750" indent="-285750">
              <a:buFont typeface="Arial" panose="020B0604020202020204" pitchFamily="34" charset="0"/>
              <a:buChar char="•"/>
            </a:pPr>
            <a:r>
              <a:rPr lang="en-US" sz="2800" dirty="0">
                <a:solidFill>
                  <a:schemeClr val="tx2">
                    <a:lumMod val="60000"/>
                    <a:lumOff val="40000"/>
                  </a:schemeClr>
                </a:solidFill>
              </a:rPr>
              <a:t>DON’T spend time on one question.</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122646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9512" y="657275"/>
            <a:ext cx="4133749" cy="5689416"/>
          </a:xfrm>
          <a:prstGeom prst="rect">
            <a:avLst/>
          </a:prstGeom>
        </p:spPr>
      </p:pic>
      <p:pic>
        <p:nvPicPr>
          <p:cNvPr id="3" name="Рисунок 2"/>
          <p:cNvPicPr>
            <a:picLocks noChangeAspect="1"/>
          </p:cNvPicPr>
          <p:nvPr/>
        </p:nvPicPr>
        <p:blipFill>
          <a:blip r:embed="rId3"/>
          <a:stretch>
            <a:fillRect/>
          </a:stretch>
        </p:blipFill>
        <p:spPr>
          <a:xfrm>
            <a:off x="4292653" y="657275"/>
            <a:ext cx="4783066" cy="2649662"/>
          </a:xfrm>
          <a:prstGeom prst="rect">
            <a:avLst/>
          </a:prstGeom>
        </p:spPr>
      </p:pic>
      <p:sp>
        <p:nvSpPr>
          <p:cNvPr id="4" name="TextBox 3"/>
          <p:cNvSpPr txBox="1"/>
          <p:nvPr/>
        </p:nvSpPr>
        <p:spPr>
          <a:xfrm>
            <a:off x="4334964" y="3306937"/>
            <a:ext cx="4485508" cy="338554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lumMod val="60000"/>
                    <a:lumOff val="40000"/>
                  </a:schemeClr>
                </a:solidFill>
              </a:rPr>
              <a:t>DIALOGUE:</a:t>
            </a:r>
          </a:p>
          <a:p>
            <a:pPr marL="285750" indent="-285750">
              <a:buFont typeface="Arial" panose="020B0604020202020204" pitchFamily="34" charset="0"/>
              <a:buChar char="•"/>
            </a:pPr>
            <a:r>
              <a:rPr lang="en-US" sz="2800" dirty="0">
                <a:solidFill>
                  <a:schemeClr val="tx2">
                    <a:lumMod val="60000"/>
                    <a:lumOff val="40000"/>
                  </a:schemeClr>
                </a:solidFill>
              </a:rPr>
              <a:t>Talk to your partner;</a:t>
            </a:r>
          </a:p>
          <a:p>
            <a:pPr marL="285750" indent="-285750">
              <a:buFont typeface="Arial" panose="020B0604020202020204" pitchFamily="34" charset="0"/>
              <a:buChar char="•"/>
            </a:pPr>
            <a:r>
              <a:rPr lang="en-US" sz="2800" dirty="0">
                <a:solidFill>
                  <a:schemeClr val="tx2">
                    <a:lumMod val="60000"/>
                    <a:lumOff val="40000"/>
                  </a:schemeClr>
                </a:solidFill>
              </a:rPr>
              <a:t>Use communication strategies;</a:t>
            </a:r>
          </a:p>
          <a:p>
            <a:pPr marL="285750" indent="-285750">
              <a:buFont typeface="Arial" panose="020B0604020202020204" pitchFamily="34" charset="0"/>
              <a:buChar char="•"/>
            </a:pPr>
            <a:r>
              <a:rPr lang="en-US" sz="2800" dirty="0">
                <a:solidFill>
                  <a:schemeClr val="tx2">
                    <a:lumMod val="60000"/>
                    <a:lumOff val="40000"/>
                  </a:schemeClr>
                </a:solidFill>
              </a:rPr>
              <a:t>DON’T speak for a long time;</a:t>
            </a:r>
          </a:p>
          <a:p>
            <a:pPr marL="285750" indent="-285750">
              <a:buFont typeface="Arial" panose="020B0604020202020204" pitchFamily="34" charset="0"/>
              <a:buChar char="•"/>
            </a:pPr>
            <a:r>
              <a:rPr lang="en-US" sz="2800" dirty="0">
                <a:solidFill>
                  <a:schemeClr val="tx2">
                    <a:lumMod val="60000"/>
                    <a:lumOff val="40000"/>
                  </a:schemeClr>
                </a:solidFill>
              </a:rPr>
              <a:t>DON’T use all the options.</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253159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EBEFB18-BD2C-D94F-B5B8-E8B4130D5535}"/>
              </a:ext>
            </a:extLst>
          </p:cNvPr>
          <p:cNvSpPr/>
          <p:nvPr/>
        </p:nvSpPr>
        <p:spPr>
          <a:xfrm>
            <a:off x="323528" y="3861048"/>
            <a:ext cx="7848872" cy="2308324"/>
          </a:xfrm>
          <a:prstGeom prst="rect">
            <a:avLst/>
          </a:prstGeom>
        </p:spPr>
        <p:txBody>
          <a:bodyPr wrap="square">
            <a:spAutoFit/>
          </a:bodyPr>
          <a:lstStyle/>
          <a:p>
            <a:pPr algn="ctr"/>
            <a:r>
              <a:rPr lang="en-US" b="1" u="sng" dirty="0">
                <a:solidFill>
                  <a:srgbClr val="222222"/>
                </a:solidFill>
              </a:rPr>
              <a:t>USEFUL RESOURCES:</a:t>
            </a:r>
            <a:endParaRPr lang="ru-RU" b="1" u="sng" dirty="0">
              <a:solidFill>
                <a:srgbClr val="222222"/>
              </a:solidFill>
            </a:endParaRPr>
          </a:p>
          <a:p>
            <a:r>
              <a:rPr lang="en" dirty="0">
                <a:solidFill>
                  <a:srgbClr val="222222"/>
                </a:solidFill>
              </a:rPr>
              <a:t>1. </a:t>
            </a:r>
            <a:r>
              <a:rPr lang="en" i="1" dirty="0">
                <a:solidFill>
                  <a:srgbClr val="222222"/>
                </a:solidFill>
              </a:rPr>
              <a:t>Cambridge English Advanced Handbook for teachers f</a:t>
            </a:r>
            <a:r>
              <a:rPr lang="en" i="1" dirty="0">
                <a:solidFill>
                  <a:srgbClr val="000000"/>
                </a:solidFill>
              </a:rPr>
              <a:t>or exams from 2015 </a:t>
            </a:r>
            <a:r>
              <a:rPr lang="en" dirty="0">
                <a:solidFill>
                  <a:srgbClr val="000000"/>
                </a:solidFill>
              </a:rPr>
              <a:t>Cambridge English Language Assessment.</a:t>
            </a:r>
            <a:endParaRPr lang="en" dirty="0">
              <a:solidFill>
                <a:srgbClr val="222222"/>
              </a:solidFill>
            </a:endParaRPr>
          </a:p>
          <a:p>
            <a:r>
              <a:rPr lang="en" dirty="0">
                <a:solidFill>
                  <a:srgbClr val="000000"/>
                </a:solidFill>
              </a:rPr>
              <a:t>2.</a:t>
            </a:r>
            <a:r>
              <a:rPr lang="en" dirty="0">
                <a:solidFill>
                  <a:srgbClr val="222222"/>
                </a:solidFill>
              </a:rPr>
              <a:t> </a:t>
            </a:r>
            <a:r>
              <a:rPr lang="en" i="1" dirty="0">
                <a:solidFill>
                  <a:srgbClr val="222222"/>
                </a:solidFill>
              </a:rPr>
              <a:t>Macmillan Advanced Language Practice With Key</a:t>
            </a:r>
            <a:r>
              <a:rPr lang="en" dirty="0">
                <a:solidFill>
                  <a:srgbClr val="222222"/>
                </a:solidFill>
              </a:rPr>
              <a:t> 2003 Michael Vince with Peter Sunderland</a:t>
            </a:r>
          </a:p>
          <a:p>
            <a:r>
              <a:rPr lang="ru-RU" dirty="0">
                <a:solidFill>
                  <a:srgbClr val="222222"/>
                </a:solidFill>
              </a:rPr>
              <a:t>3</a:t>
            </a:r>
            <a:r>
              <a:rPr lang="en" dirty="0">
                <a:solidFill>
                  <a:srgbClr val="222222"/>
                </a:solidFill>
              </a:rPr>
              <a:t>. </a:t>
            </a:r>
            <a:r>
              <a:rPr lang="en" i="1" dirty="0">
                <a:solidFill>
                  <a:srgbClr val="222222"/>
                </a:solidFill>
              </a:rPr>
              <a:t>Advanced Practice Tests Plus 2 new edition for the 2015 exam specifications</a:t>
            </a:r>
            <a:r>
              <a:rPr lang="en" dirty="0">
                <a:solidFill>
                  <a:srgbClr val="222222"/>
                </a:solidFill>
              </a:rPr>
              <a:t> Nick Kenny Jacky </a:t>
            </a:r>
            <a:r>
              <a:rPr lang="en" dirty="0" err="1">
                <a:solidFill>
                  <a:srgbClr val="222222"/>
                </a:solidFill>
              </a:rPr>
              <a:t>Newbrook</a:t>
            </a:r>
            <a:r>
              <a:rPr lang="en" dirty="0">
                <a:solidFill>
                  <a:srgbClr val="222222"/>
                </a:solidFill>
              </a:rPr>
              <a:t> Longman</a:t>
            </a:r>
          </a:p>
          <a:p>
            <a:r>
              <a:rPr lang="ru-RU" dirty="0">
                <a:solidFill>
                  <a:srgbClr val="222222"/>
                </a:solidFill>
              </a:rPr>
              <a:t>4</a:t>
            </a:r>
            <a:r>
              <a:rPr lang="en" dirty="0">
                <a:solidFill>
                  <a:srgbClr val="222222"/>
                </a:solidFill>
              </a:rPr>
              <a:t>. </a:t>
            </a:r>
            <a:r>
              <a:rPr lang="en" i="1" dirty="0">
                <a:solidFill>
                  <a:srgbClr val="222222"/>
                </a:solidFill>
              </a:rPr>
              <a:t>Gold Advanced </a:t>
            </a:r>
            <a:r>
              <a:rPr lang="en" i="1" dirty="0">
                <a:solidFill>
                  <a:srgbClr val="000000"/>
                </a:solidFill>
              </a:rPr>
              <a:t>for 2015 exam specifications</a:t>
            </a:r>
            <a:r>
              <a:rPr lang="en" dirty="0">
                <a:solidFill>
                  <a:srgbClr val="000000"/>
                </a:solidFill>
              </a:rPr>
              <a:t> Sally Burgess Amanda Thomas</a:t>
            </a:r>
            <a:endParaRPr lang="en" b="0" i="0" u="none" strike="noStrike" dirty="0">
              <a:solidFill>
                <a:srgbClr val="222222"/>
              </a:solidFill>
              <a:effectLst/>
            </a:endParaRPr>
          </a:p>
        </p:txBody>
      </p:sp>
      <p:sp>
        <p:nvSpPr>
          <p:cNvPr id="3" name="Прямоугольник 2">
            <a:extLst>
              <a:ext uri="{FF2B5EF4-FFF2-40B4-BE49-F238E27FC236}">
                <a16:creationId xmlns:a16="http://schemas.microsoft.com/office/drawing/2014/main" id="{5F371195-8990-1140-88A5-9C63A78BE703}"/>
              </a:ext>
            </a:extLst>
          </p:cNvPr>
          <p:cNvSpPr/>
          <p:nvPr/>
        </p:nvSpPr>
        <p:spPr>
          <a:xfrm>
            <a:off x="1763688" y="843677"/>
            <a:ext cx="6552728" cy="2308324"/>
          </a:xfrm>
          <a:prstGeom prst="rect">
            <a:avLst/>
          </a:prstGeom>
        </p:spPr>
        <p:txBody>
          <a:bodyPr wrap="square">
            <a:spAutoFit/>
          </a:bodyPr>
          <a:lstStyle/>
          <a:p>
            <a:pPr algn="ctr"/>
            <a:r>
              <a:rPr lang="en-US" sz="2400" dirty="0">
                <a:solidFill>
                  <a:schemeClr val="tx2">
                    <a:lumMod val="60000"/>
                    <a:lumOff val="40000"/>
                  </a:schemeClr>
                </a:solidFill>
              </a:rPr>
              <a:t>TIPS:</a:t>
            </a:r>
            <a:endParaRPr lang="ru-RU" sz="2400" dirty="0">
              <a:solidFill>
                <a:schemeClr val="tx2">
                  <a:lumMod val="60000"/>
                  <a:lumOff val="40000"/>
                </a:schemeClr>
              </a:solidFill>
            </a:endParaRPr>
          </a:p>
          <a:p>
            <a:r>
              <a:rPr lang="en" sz="2400" dirty="0">
                <a:solidFill>
                  <a:srgbClr val="222222"/>
                </a:solidFill>
              </a:rPr>
              <a:t>1. </a:t>
            </a:r>
            <a:r>
              <a:rPr lang="en-US" sz="2400" dirty="0">
                <a:solidFill>
                  <a:srgbClr val="222222"/>
                </a:solidFill>
              </a:rPr>
              <a:t>Don’t panic!</a:t>
            </a:r>
          </a:p>
          <a:p>
            <a:r>
              <a:rPr lang="en-US" sz="2400" b="0" u="none" strike="noStrike" dirty="0">
                <a:solidFill>
                  <a:srgbClr val="222222"/>
                </a:solidFill>
                <a:effectLst/>
              </a:rPr>
              <a:t>2. </a:t>
            </a:r>
            <a:r>
              <a:rPr lang="en-US" sz="2400" dirty="0">
                <a:solidFill>
                  <a:srgbClr val="222222"/>
                </a:solidFill>
              </a:rPr>
              <a:t>Do the hard tasks last;</a:t>
            </a:r>
          </a:p>
          <a:p>
            <a:r>
              <a:rPr lang="en-US" sz="2400" b="0" u="none" strike="noStrike" dirty="0">
                <a:solidFill>
                  <a:srgbClr val="222222"/>
                </a:solidFill>
                <a:effectLst/>
              </a:rPr>
              <a:t>3. Don’t be afraid of making mistakes;</a:t>
            </a:r>
          </a:p>
          <a:p>
            <a:r>
              <a:rPr lang="en-US" sz="2400" dirty="0">
                <a:solidFill>
                  <a:srgbClr val="222222"/>
                </a:solidFill>
              </a:rPr>
              <a:t>4. </a:t>
            </a:r>
            <a:r>
              <a:rPr lang="en-US" sz="2400" dirty="0" err="1">
                <a:solidFill>
                  <a:srgbClr val="222222"/>
                </a:solidFill>
              </a:rPr>
              <a:t>Practise</a:t>
            </a:r>
            <a:r>
              <a:rPr lang="en-US" sz="2400" dirty="0">
                <a:solidFill>
                  <a:srgbClr val="222222"/>
                </a:solidFill>
              </a:rPr>
              <a:t> a lot!</a:t>
            </a:r>
          </a:p>
          <a:p>
            <a:r>
              <a:rPr lang="en-US" sz="2400" b="0" u="none" strike="noStrike" dirty="0">
                <a:solidFill>
                  <a:srgbClr val="222222"/>
                </a:solidFill>
                <a:effectLst/>
              </a:rPr>
              <a:t>5. Read and listen to various auth</a:t>
            </a:r>
            <a:r>
              <a:rPr lang="en-US" sz="2400" dirty="0">
                <a:solidFill>
                  <a:srgbClr val="222222"/>
                </a:solidFill>
              </a:rPr>
              <a:t>entic resources!</a:t>
            </a:r>
            <a:endParaRPr lang="en" b="0" u="none" strike="noStrike" dirty="0">
              <a:solidFill>
                <a:srgbClr val="222222"/>
              </a:solidFill>
              <a:effectLst/>
            </a:endParaRPr>
          </a:p>
        </p:txBody>
      </p:sp>
    </p:spTree>
    <p:extLst>
      <p:ext uri="{BB962C8B-B14F-4D97-AF65-F5344CB8AC3E}">
        <p14:creationId xmlns:p14="http://schemas.microsoft.com/office/powerpoint/2010/main" val="343681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2"/>
          <p:cNvPicPr>
            <a:picLocks noChangeAspect="1"/>
          </p:cNvPicPr>
          <p:nvPr/>
        </p:nvPicPr>
        <p:blipFill>
          <a:blip r:embed="rId2"/>
          <a:srcRect l="24508" t="8936" r="25823" b="8186"/>
          <a:stretch>
            <a:fillRect/>
          </a:stretch>
        </p:blipFill>
        <p:spPr>
          <a:xfrm>
            <a:off x="971600" y="620688"/>
            <a:ext cx="7128792" cy="5819422"/>
          </a:xfrm>
          <a:prstGeom prst="rect">
            <a:avLst/>
          </a:prstGeom>
          <a:ln w="12700">
            <a:miter lim="400000"/>
          </a:ln>
        </p:spPr>
      </p:pic>
    </p:spTree>
    <p:extLst>
      <p:ext uri="{BB962C8B-B14F-4D97-AF65-F5344CB8AC3E}">
        <p14:creationId xmlns:p14="http://schemas.microsoft.com/office/powerpoint/2010/main" val="2601001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068960"/>
            <a:ext cx="8229600" cy="1143000"/>
          </a:xfrm>
        </p:spPr>
        <p:txBody>
          <a:bodyPr/>
          <a:lstStyle/>
          <a:p>
            <a:r>
              <a:rPr lang="en-US" b="1" dirty="0">
                <a:effectLst>
                  <a:outerShdw blurRad="38100" dist="38100" dir="2700000" algn="tl">
                    <a:srgbClr val="000000">
                      <a:alpha val="43137"/>
                    </a:srgbClr>
                  </a:outerShdw>
                </a:effectLst>
              </a:rPr>
              <a:t>READING &amp; USE OF ENGLISH</a:t>
            </a:r>
            <a:endParaRPr lang="ru-RU"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2502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9781405007627.jpg" descr="9781405007627.jpg"/>
          <p:cNvPicPr>
            <a:picLocks noChangeAspect="1"/>
          </p:cNvPicPr>
          <p:nvPr/>
        </p:nvPicPr>
        <p:blipFill>
          <a:blip r:embed="rId2"/>
          <a:srcRect l="11570" r="11570"/>
          <a:stretch>
            <a:fillRect/>
          </a:stretch>
        </p:blipFill>
        <p:spPr>
          <a:xfrm>
            <a:off x="7020273" y="615460"/>
            <a:ext cx="2138486" cy="2831834"/>
          </a:xfrm>
          <a:prstGeom prst="rect">
            <a:avLst/>
          </a:prstGeom>
          <a:ln w="12700">
            <a:miter lim="400000"/>
          </a:ln>
        </p:spPr>
      </p:pic>
      <p:pic>
        <p:nvPicPr>
          <p:cNvPr id="7" name="Снимок экрана 2019-09-24 в 19.53.39.png" descr="Снимок экрана 2019-09-24 в 19.53.39.png"/>
          <p:cNvPicPr>
            <a:picLocks noChangeAspect="1"/>
          </p:cNvPicPr>
          <p:nvPr/>
        </p:nvPicPr>
        <p:blipFill>
          <a:blip r:embed="rId3"/>
          <a:stretch>
            <a:fillRect/>
          </a:stretch>
        </p:blipFill>
        <p:spPr>
          <a:xfrm>
            <a:off x="14711" y="615460"/>
            <a:ext cx="2185209" cy="2965394"/>
          </a:xfrm>
          <a:prstGeom prst="rect">
            <a:avLst/>
          </a:prstGeom>
          <a:ln w="12700">
            <a:miter lim="400000"/>
          </a:ln>
        </p:spPr>
      </p:pic>
      <p:sp>
        <p:nvSpPr>
          <p:cNvPr id="2" name="Заголовок 1"/>
          <p:cNvSpPr>
            <a:spLocks noGrp="1"/>
          </p:cNvSpPr>
          <p:nvPr>
            <p:ph type="title"/>
          </p:nvPr>
        </p:nvSpPr>
        <p:spPr>
          <a:xfrm>
            <a:off x="2223964" y="771218"/>
            <a:ext cx="4546848" cy="1143000"/>
          </a:xfrm>
        </p:spPr>
        <p:txBody>
          <a:bodyPr>
            <a:normAutofit fontScale="90000"/>
          </a:bodyPr>
          <a:lstStyle/>
          <a:p>
            <a:r>
              <a:rPr lang="en-US" dirty="0"/>
              <a:t>TIME: </a:t>
            </a:r>
            <a:br>
              <a:rPr lang="en-US" dirty="0"/>
            </a:br>
            <a:r>
              <a:rPr lang="en-US" dirty="0"/>
              <a:t>1:30 MINUTES</a:t>
            </a:r>
            <a:endParaRPr lang="ru-RU" dirty="0"/>
          </a:p>
        </p:txBody>
      </p:sp>
      <p:sp>
        <p:nvSpPr>
          <p:cNvPr id="3" name="Текст 2"/>
          <p:cNvSpPr>
            <a:spLocks noGrp="1"/>
          </p:cNvSpPr>
          <p:nvPr>
            <p:ph type="body" idx="1"/>
          </p:nvPr>
        </p:nvSpPr>
        <p:spPr>
          <a:xfrm>
            <a:off x="2195021" y="2986616"/>
            <a:ext cx="4040188" cy="639762"/>
          </a:xfrm>
        </p:spPr>
        <p:txBody>
          <a:bodyPr/>
          <a:lstStyle/>
          <a:p>
            <a:r>
              <a:rPr lang="en-US" dirty="0"/>
              <a:t>READING</a:t>
            </a:r>
          </a:p>
        </p:txBody>
      </p:sp>
      <p:sp>
        <p:nvSpPr>
          <p:cNvPr id="4" name="Объект 3"/>
          <p:cNvSpPr>
            <a:spLocks noGrp="1"/>
          </p:cNvSpPr>
          <p:nvPr>
            <p:ph sz="half" idx="2"/>
          </p:nvPr>
        </p:nvSpPr>
        <p:spPr>
          <a:xfrm>
            <a:off x="203869" y="3544233"/>
            <a:ext cx="4599219" cy="3289452"/>
          </a:xfrm>
        </p:spPr>
        <p:txBody>
          <a:bodyPr>
            <a:normAutofit lnSpcReduction="10000"/>
          </a:bodyPr>
          <a:lstStyle/>
          <a:p>
            <a:pPr>
              <a:defRPr cap="none"/>
            </a:pPr>
            <a:r>
              <a:rPr lang="en-US" dirty="0"/>
              <a:t>5 parts;</a:t>
            </a:r>
          </a:p>
          <a:p>
            <a:pPr>
              <a:defRPr cap="none"/>
            </a:pPr>
            <a:r>
              <a:rPr lang="en-US" dirty="0"/>
              <a:t>Parts 1,8 - 1 point per question, parts 5,6,7 - 2 points per question;</a:t>
            </a:r>
          </a:p>
          <a:p>
            <a:pPr>
              <a:defRPr cap="none"/>
            </a:pPr>
            <a:r>
              <a:rPr lang="en-US" dirty="0"/>
              <a:t>The hardest part;</a:t>
            </a:r>
          </a:p>
          <a:p>
            <a:pPr>
              <a:defRPr cap="none"/>
            </a:pPr>
            <a:r>
              <a:rPr lang="en-US" dirty="0"/>
              <a:t>Do the hard tasks last;</a:t>
            </a:r>
          </a:p>
          <a:p>
            <a:pPr>
              <a:defRPr cap="none"/>
            </a:pPr>
            <a:r>
              <a:rPr lang="en-US" dirty="0"/>
              <a:t>Read texts of various types and registers.</a:t>
            </a:r>
          </a:p>
          <a:p>
            <a:endParaRPr lang="ru-RU" dirty="0"/>
          </a:p>
        </p:txBody>
      </p:sp>
      <p:sp>
        <p:nvSpPr>
          <p:cNvPr id="6" name="Объект 5"/>
          <p:cNvSpPr>
            <a:spLocks noGrp="1"/>
          </p:cNvSpPr>
          <p:nvPr>
            <p:ph sz="quarter" idx="4"/>
          </p:nvPr>
        </p:nvSpPr>
        <p:spPr>
          <a:xfrm>
            <a:off x="5034881" y="3544233"/>
            <a:ext cx="3970784" cy="2913187"/>
          </a:xfrm>
        </p:spPr>
        <p:txBody>
          <a:bodyPr/>
          <a:lstStyle/>
          <a:p>
            <a:pPr>
              <a:spcBef>
                <a:spcPts val="600"/>
              </a:spcBef>
              <a:buClr>
                <a:schemeClr val="accent1"/>
              </a:buClr>
              <a:buSzPct val="70000"/>
              <a:defRPr sz="2400">
                <a:solidFill>
                  <a:srgbClr val="FFFFFF"/>
                </a:solidFill>
                <a:latin typeface="+mj-lt"/>
                <a:ea typeface="+mj-ea"/>
                <a:cs typeface="+mj-cs"/>
                <a:sym typeface="Century Schoolbook"/>
              </a:defRPr>
            </a:pPr>
            <a:r>
              <a:rPr lang="en-US" dirty="0">
                <a:solidFill>
                  <a:schemeClr val="tx1">
                    <a:lumMod val="95000"/>
                    <a:lumOff val="5000"/>
                  </a:schemeClr>
                </a:solidFill>
                <a:sym typeface="Century Schoolbook"/>
              </a:rPr>
              <a:t>3 parts;</a:t>
            </a:r>
          </a:p>
          <a:p>
            <a:pPr>
              <a:spcBef>
                <a:spcPts val="600"/>
              </a:spcBef>
              <a:buClr>
                <a:schemeClr val="accent1"/>
              </a:buClr>
              <a:buSzPct val="70000"/>
              <a:defRPr sz="2400">
                <a:solidFill>
                  <a:srgbClr val="FFFFFF"/>
                </a:solidFill>
                <a:latin typeface="+mj-lt"/>
                <a:ea typeface="+mj-ea"/>
                <a:cs typeface="+mj-cs"/>
                <a:sym typeface="Century Schoolbook"/>
              </a:defRPr>
            </a:pPr>
            <a:r>
              <a:rPr lang="en-US" dirty="0">
                <a:solidFill>
                  <a:schemeClr val="tx1">
                    <a:lumMod val="95000"/>
                    <a:lumOff val="5000"/>
                  </a:schemeClr>
                </a:solidFill>
                <a:sym typeface="Century Schoolbook"/>
              </a:rPr>
              <a:t>Parts 2,3 - 1 point per question, part 4 - 2 points per question;</a:t>
            </a:r>
          </a:p>
          <a:p>
            <a:pPr>
              <a:spcBef>
                <a:spcPts val="600"/>
              </a:spcBef>
              <a:buClr>
                <a:schemeClr val="accent1"/>
              </a:buClr>
              <a:buSzPct val="70000"/>
              <a:defRPr sz="2400">
                <a:solidFill>
                  <a:srgbClr val="FFFFFF"/>
                </a:solidFill>
                <a:latin typeface="+mj-lt"/>
                <a:ea typeface="+mj-ea"/>
                <a:cs typeface="+mj-cs"/>
                <a:sym typeface="Century Schoolbook"/>
              </a:defRPr>
            </a:pPr>
            <a:r>
              <a:rPr lang="en-US" dirty="0">
                <a:solidFill>
                  <a:schemeClr val="tx1">
                    <a:lumMod val="95000"/>
                    <a:lumOff val="5000"/>
                  </a:schemeClr>
                </a:solidFill>
                <a:sym typeface="Century Schoolbook"/>
              </a:rPr>
              <a:t>Educated guess;</a:t>
            </a:r>
          </a:p>
          <a:p>
            <a:pPr>
              <a:spcBef>
                <a:spcPts val="600"/>
              </a:spcBef>
              <a:buClr>
                <a:schemeClr val="accent1"/>
              </a:buClr>
              <a:buSzPct val="70000"/>
              <a:defRPr sz="2400">
                <a:solidFill>
                  <a:srgbClr val="FFFFFF"/>
                </a:solidFill>
                <a:latin typeface="+mj-lt"/>
                <a:ea typeface="+mj-ea"/>
                <a:cs typeface="+mj-cs"/>
                <a:sym typeface="Century Schoolbook"/>
              </a:defRPr>
            </a:pPr>
            <a:r>
              <a:rPr lang="en-US" dirty="0">
                <a:solidFill>
                  <a:schemeClr val="tx1">
                    <a:lumMod val="95000"/>
                    <a:lumOff val="5000"/>
                  </a:schemeClr>
                </a:solidFill>
                <a:sym typeface="Century Schoolbook"/>
              </a:rPr>
              <a:t>Exploit texts for the language.</a:t>
            </a:r>
          </a:p>
          <a:p>
            <a:endParaRPr lang="ru-RU" dirty="0"/>
          </a:p>
        </p:txBody>
      </p:sp>
      <p:sp>
        <p:nvSpPr>
          <p:cNvPr id="9" name="Текст 8"/>
          <p:cNvSpPr>
            <a:spLocks noGrp="1"/>
          </p:cNvSpPr>
          <p:nvPr>
            <p:ph type="body" sz="quarter" idx="3"/>
          </p:nvPr>
        </p:nvSpPr>
        <p:spPr>
          <a:xfrm>
            <a:off x="4874655" y="2974267"/>
            <a:ext cx="4041775" cy="639762"/>
          </a:xfrm>
        </p:spPr>
        <p:txBody>
          <a:bodyPr/>
          <a:lstStyle/>
          <a:p>
            <a:r>
              <a:rPr lang="en-US" dirty="0"/>
              <a:t>USE OF ENGLISH</a:t>
            </a:r>
          </a:p>
        </p:txBody>
      </p:sp>
    </p:spTree>
    <p:extLst>
      <p:ext uri="{BB962C8B-B14F-4D97-AF65-F5344CB8AC3E}">
        <p14:creationId xmlns:p14="http://schemas.microsoft.com/office/powerpoint/2010/main" val="398089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73631" y="548680"/>
            <a:ext cx="5074433" cy="5832648"/>
          </a:xfrm>
          <a:prstGeom prst="rect">
            <a:avLst/>
          </a:prstGeom>
        </p:spPr>
      </p:pic>
      <p:pic>
        <p:nvPicPr>
          <p:cNvPr id="3" name="Рисунок 2"/>
          <p:cNvPicPr>
            <a:picLocks noChangeAspect="1"/>
          </p:cNvPicPr>
          <p:nvPr/>
        </p:nvPicPr>
        <p:blipFill>
          <a:blip r:embed="rId3"/>
          <a:stretch>
            <a:fillRect/>
          </a:stretch>
        </p:blipFill>
        <p:spPr>
          <a:xfrm>
            <a:off x="5152283" y="2996952"/>
            <a:ext cx="4054434" cy="3312368"/>
          </a:xfrm>
          <a:prstGeom prst="rect">
            <a:avLst/>
          </a:prstGeom>
        </p:spPr>
      </p:pic>
      <p:sp>
        <p:nvSpPr>
          <p:cNvPr id="4" name="TextBox 3"/>
          <p:cNvSpPr txBox="1"/>
          <p:nvPr/>
        </p:nvSpPr>
        <p:spPr>
          <a:xfrm>
            <a:off x="5364088" y="726376"/>
            <a:ext cx="4139952" cy="2092881"/>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lumMod val="60000"/>
                    <a:lumOff val="40000"/>
                  </a:schemeClr>
                </a:solidFill>
              </a:rPr>
              <a:t>Collocations;</a:t>
            </a:r>
          </a:p>
          <a:p>
            <a:pPr marL="285750" indent="-285750">
              <a:buFont typeface="Arial" panose="020B0604020202020204" pitchFamily="34" charset="0"/>
              <a:buChar char="•"/>
            </a:pPr>
            <a:r>
              <a:rPr lang="en-US" sz="2800" dirty="0">
                <a:solidFill>
                  <a:schemeClr val="tx2">
                    <a:lumMod val="60000"/>
                    <a:lumOff val="40000"/>
                  </a:schemeClr>
                </a:solidFill>
              </a:rPr>
              <a:t>Context;</a:t>
            </a:r>
          </a:p>
          <a:p>
            <a:pPr marL="285750" indent="-285750">
              <a:buFont typeface="Arial" panose="020B0604020202020204" pitchFamily="34" charset="0"/>
              <a:buChar char="•"/>
            </a:pPr>
            <a:r>
              <a:rPr lang="en-US" sz="2800" dirty="0">
                <a:solidFill>
                  <a:schemeClr val="tx2">
                    <a:lumMod val="60000"/>
                    <a:lumOff val="40000"/>
                  </a:schemeClr>
                </a:solidFill>
              </a:rPr>
              <a:t>Frequency;</a:t>
            </a:r>
          </a:p>
          <a:p>
            <a:pPr marL="285750" indent="-285750">
              <a:buFont typeface="Arial" panose="020B0604020202020204" pitchFamily="34" charset="0"/>
              <a:buChar char="•"/>
            </a:pPr>
            <a:r>
              <a:rPr lang="en-US" sz="2800" dirty="0">
                <a:solidFill>
                  <a:schemeClr val="tx2">
                    <a:lumMod val="60000"/>
                    <a:lumOff val="40000"/>
                  </a:schemeClr>
                </a:solidFill>
              </a:rPr>
              <a:t>Educated guess.</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389091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lum contrast="3000"/>
          </a:blip>
          <a:stretch>
            <a:fillRect/>
          </a:stretch>
        </p:blipFill>
        <p:spPr>
          <a:xfrm>
            <a:off x="-108520" y="692696"/>
            <a:ext cx="6984776" cy="5495626"/>
          </a:xfrm>
          <a:prstGeom prst="rect">
            <a:avLst/>
          </a:prstGeom>
        </p:spPr>
      </p:pic>
      <p:sp>
        <p:nvSpPr>
          <p:cNvPr id="8" name="TextBox 7"/>
          <p:cNvSpPr txBox="1"/>
          <p:nvPr/>
        </p:nvSpPr>
        <p:spPr>
          <a:xfrm>
            <a:off x="6840408" y="2780928"/>
            <a:ext cx="2267744" cy="252376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lumMod val="60000"/>
                    <a:lumOff val="40000"/>
                  </a:schemeClr>
                </a:solidFill>
              </a:rPr>
              <a:t>One word;</a:t>
            </a:r>
          </a:p>
          <a:p>
            <a:pPr marL="285750" indent="-285750">
              <a:buFont typeface="Arial" panose="020B0604020202020204" pitchFamily="34" charset="0"/>
              <a:buChar char="•"/>
            </a:pPr>
            <a:r>
              <a:rPr lang="en-US" sz="2800" dirty="0">
                <a:solidFill>
                  <a:schemeClr val="tx2">
                    <a:lumMod val="60000"/>
                    <a:lumOff val="40000"/>
                  </a:schemeClr>
                </a:solidFill>
              </a:rPr>
              <a:t>Grammar/ vocab;</a:t>
            </a:r>
          </a:p>
          <a:p>
            <a:pPr marL="285750" indent="-285750">
              <a:buFont typeface="Arial" panose="020B0604020202020204" pitchFamily="34" charset="0"/>
              <a:buChar char="•"/>
            </a:pPr>
            <a:r>
              <a:rPr lang="en-US" sz="2800" dirty="0">
                <a:solidFill>
                  <a:schemeClr val="tx2">
                    <a:lumMod val="60000"/>
                    <a:lumOff val="40000"/>
                  </a:schemeClr>
                </a:solidFill>
              </a:rPr>
              <a:t>Functional words</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394363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9512" y="620688"/>
            <a:ext cx="6264696" cy="5760640"/>
          </a:xfrm>
          <a:prstGeom prst="rect">
            <a:avLst/>
          </a:prstGeom>
        </p:spPr>
      </p:pic>
      <p:sp>
        <p:nvSpPr>
          <p:cNvPr id="3" name="TextBox 2"/>
          <p:cNvSpPr txBox="1"/>
          <p:nvPr/>
        </p:nvSpPr>
        <p:spPr>
          <a:xfrm>
            <a:off x="6660232" y="2060848"/>
            <a:ext cx="2376264" cy="3385542"/>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tx2">
                    <a:lumMod val="60000"/>
                    <a:lumOff val="40000"/>
                  </a:schemeClr>
                </a:solidFill>
              </a:rPr>
              <a:t>Word formation;</a:t>
            </a:r>
          </a:p>
          <a:p>
            <a:pPr marL="285750" indent="-285750">
              <a:buFont typeface="Arial" panose="020B0604020202020204" pitchFamily="34" charset="0"/>
              <a:buChar char="•"/>
            </a:pPr>
            <a:r>
              <a:rPr lang="en-US" sz="2800" dirty="0">
                <a:solidFill>
                  <a:schemeClr val="tx2">
                    <a:lumMod val="60000"/>
                    <a:lumOff val="40000"/>
                  </a:schemeClr>
                </a:solidFill>
              </a:rPr>
              <a:t>DON’T leave the word unchanged;</a:t>
            </a:r>
          </a:p>
          <a:p>
            <a:pPr marL="285750" indent="-285750">
              <a:buFont typeface="Arial" panose="020B0604020202020204" pitchFamily="34" charset="0"/>
              <a:buChar char="•"/>
            </a:pPr>
            <a:r>
              <a:rPr lang="en-US" sz="2800" dirty="0">
                <a:solidFill>
                  <a:schemeClr val="tx2">
                    <a:lumMod val="60000"/>
                    <a:lumOff val="40000"/>
                  </a:schemeClr>
                </a:solidFill>
              </a:rPr>
              <a:t>Context (the whole text)</a:t>
            </a:r>
          </a:p>
          <a:p>
            <a:pPr marL="285750" indent="-285750">
              <a:buFont typeface="Arial" panose="020B0604020202020204" pitchFamily="34" charset="0"/>
              <a:buChar char="•"/>
            </a:pPr>
            <a:endParaRPr lang="ru-RU" dirty="0"/>
          </a:p>
        </p:txBody>
      </p:sp>
    </p:spTree>
    <p:extLst>
      <p:ext uri="{BB962C8B-B14F-4D97-AF65-F5344CB8AC3E}">
        <p14:creationId xmlns:p14="http://schemas.microsoft.com/office/powerpoint/2010/main" val="227970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808</TotalTime>
  <Words>1401</Words>
  <Application>Microsoft Macintosh PowerPoint</Application>
  <PresentationFormat>Экран (4:3)</PresentationFormat>
  <Paragraphs>152</Paragraphs>
  <Slides>33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33</vt:i4>
      </vt:variant>
    </vt:vector>
  </HeadingPairs>
  <TitlesOfParts>
    <vt:vector size="38" baseType="lpstr">
      <vt:lpstr>Arial</vt:lpstr>
      <vt:lpstr>Calibri</vt:lpstr>
      <vt:lpstr>Times</vt:lpstr>
      <vt:lpstr>Verdana</vt:lpstr>
      <vt:lpstr>Тема Office</vt:lpstr>
      <vt:lpstr>CAMBRIDGE ADVANCED  EXAM STRATEGIEs</vt:lpstr>
      <vt:lpstr>CAE FACTFILE</vt:lpstr>
      <vt:lpstr>Презентация PowerPoint</vt:lpstr>
      <vt:lpstr>Презентация PowerPoint</vt:lpstr>
      <vt:lpstr>READING &amp; USE OF ENGLISH</vt:lpstr>
      <vt:lpstr>TIME:  1:30 MINUTES</vt:lpstr>
      <vt:lpstr>Презентация PowerPoint</vt:lpstr>
      <vt:lpstr>Презентация PowerPoint</vt:lpstr>
      <vt:lpstr>Презентация PowerPoint</vt:lpstr>
      <vt:lpstr>Презентация PowerPoint</vt:lpstr>
      <vt:lpstr>Презентация PowerPoint</vt:lpstr>
      <vt:lpstr>Which reviewer  37 has a different opinion from the others on the confidence with which de Botton discusses architecture?  38 shares reviewer A’s opinion whether architects should take note of de Botton’s ideas?  39 expresses a similar view to reviewer B regarding the extent to which architects share de Botton’s concerns?  40 has a different view to reviewer C on the originality of some of de Botton’s ideas?</vt:lpstr>
      <vt:lpstr>Презентация PowerPoint</vt:lpstr>
      <vt:lpstr>Презентация PowerPoint</vt:lpstr>
      <vt:lpstr>WRITING</vt:lpstr>
      <vt:lpstr>WRITING FACTFILE</vt:lpstr>
      <vt:lpstr>Презентация PowerPoint</vt:lpstr>
      <vt:lpstr>Презентация PowerPoint</vt:lpstr>
      <vt:lpstr>Презентация PowerPoint</vt:lpstr>
      <vt:lpstr>Презентация PowerPoint</vt:lpstr>
      <vt:lpstr>LISTENING</vt:lpstr>
      <vt:lpstr>LISTENING FACTFILE</vt:lpstr>
      <vt:lpstr>Презентация PowerPoint</vt:lpstr>
      <vt:lpstr>Презентация PowerPoint</vt:lpstr>
      <vt:lpstr>Презентация PowerPoint</vt:lpstr>
      <vt:lpstr>Презентация PowerPoint</vt:lpstr>
      <vt:lpstr>SPEAKING</vt:lpstr>
      <vt:lpstr>SPEAKING FACTFILE</vt:lpstr>
      <vt:lpstr>Презентация PowerPoint</vt:lpstr>
      <vt:lpstr>Презентация PowerPoint</vt:lpstr>
      <vt:lpstr>Презентация PowerPoint</vt:lpstr>
      <vt:lpstr>Презентация PowerPoint</vt:lpstr>
      <vt:lpstr>Презентация PowerPoint</vt:lpstr>
    </vt:vector>
  </TitlesOfParts>
  <Company>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Naum Soloveychik</dc:creator>
  <cp:lastModifiedBy>Bandurina Veronika</cp:lastModifiedBy>
  <cp:revision>102</cp:revision>
  <dcterms:created xsi:type="dcterms:W3CDTF">2016-05-25T17:40:02Z</dcterms:created>
  <dcterms:modified xsi:type="dcterms:W3CDTF">2019-10-15T11:27:00Z</dcterms:modified>
</cp:coreProperties>
</file>