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488" r:id="rId2"/>
    <p:sldId id="544" r:id="rId3"/>
    <p:sldId id="541" r:id="rId4"/>
    <p:sldId id="542" r:id="rId5"/>
    <p:sldId id="489" r:id="rId6"/>
    <p:sldId id="532" r:id="rId7"/>
    <p:sldId id="511" r:id="rId8"/>
    <p:sldId id="549" r:id="rId9"/>
    <p:sldId id="550" r:id="rId10"/>
    <p:sldId id="557" r:id="rId11"/>
    <p:sldId id="555" r:id="rId12"/>
    <p:sldId id="556" r:id="rId13"/>
    <p:sldId id="559" r:id="rId14"/>
    <p:sldId id="560" r:id="rId15"/>
    <p:sldId id="558" r:id="rId16"/>
    <p:sldId id="56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193"/>
    <p:restoredTop sz="94659"/>
  </p:normalViewPr>
  <p:slideViewPr>
    <p:cSldViewPr snapToGrid="0" snapToObjects="1">
      <p:cViewPr varScale="1">
        <p:scale>
          <a:sx n="106" d="100"/>
          <a:sy n="106" d="100"/>
        </p:scale>
        <p:origin x="208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E250D-1DEE-2D4D-98F6-93B35280048A}" type="datetimeFigureOut">
              <a:rPr lang="ru-RU" smtClean="0"/>
              <a:t>05.10.19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C905A8-70AF-B842-BAF0-C4F4BE7C8D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7987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735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21769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33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8907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C905A8-70AF-B842-BAF0-C4F4BE7C8D64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542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D19FB2-3AAB-4D03-B13A-2960828C78E3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ое 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0C674-7DFC-42FE-B9CD-82963CDB1557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6456F-F47D-4F25-8053-2A695DA0CA7D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6C7379-69CC-4837-9905-BEBA22830C8A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с имене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EB8B7E-8AEE-4F10-BFEE-C999AD004D36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F3F9-58BC-440B-B37B-805B9055EF92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колонки с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A53AF-48EA-489D-8260-9DCAB666386A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D02AE-B9A4-47BD-AF8E-97E16144138B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0FD78B-DB02-4362-BCDC-98A55456977C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16976-5D93-46E4-A98A-FAD63E4D0EA8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9F4F5-F4D2-4D2A-AB60-88D37ADCB869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BC6CE-6D1E-47E5-8859-F31AC5380EB2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B4E7C4-4DA4-404D-9965-B13F2DD7D8BF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FB7AA-4A53-424F-AD41-70827B6504BA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884882-FB12-4BC8-9960-9AD8104D7FAE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BD23-6E54-4D9D-AD88-A2813C73CC25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в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71A834-4F3C-4AF9-9C74-05EC35A0F292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1CF1133-3259-4C45-BABA-5B62D9C6F78D}" type="datetimeFigureOut">
              <a:rPr lang="en-US" dirty="0"/>
              <a:t>10/5/19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птица, нож, стол&#10;&#10;Автоматически созданное описание">
            <a:extLst>
              <a:ext uri="{FF2B5EF4-FFF2-40B4-BE49-F238E27FC236}">
                <a16:creationId xmlns:a16="http://schemas.microsoft.com/office/drawing/2014/main" xmlns="" id="{5FD14C43-FAAB-6A45-BF72-CAD6493FA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84657" cy="232756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7FCCDB0-5BC1-2145-A625-6466CA870D85}"/>
              </a:ext>
            </a:extLst>
          </p:cNvPr>
          <p:cNvSpPr txBox="1"/>
          <p:nvPr/>
        </p:nvSpPr>
        <p:spPr>
          <a:xfrm>
            <a:off x="2067791" y="2951018"/>
            <a:ext cx="3532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/>
              <a:t>1 – 2 октября 2019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F35ED488-307E-1749-9ADC-1303FAF20C7D}"/>
              </a:ext>
            </a:extLst>
          </p:cNvPr>
          <p:cNvSpPr txBox="1"/>
          <p:nvPr/>
        </p:nvSpPr>
        <p:spPr>
          <a:xfrm>
            <a:off x="2067791" y="4312227"/>
            <a:ext cx="96323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Тема:  </a:t>
            </a:r>
            <a:r>
              <a:rPr lang="ru-RU" sz="3200" b="1" dirty="0">
                <a:solidFill>
                  <a:srgbClr val="FFC000"/>
                </a:solidFill>
              </a:rPr>
              <a:t>ШКОЛА И ЖИЗНЬ. ЧЕМУ УЧИМ, КАК ЖИВЕМ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E774498E-6E8B-7149-943D-D24ECB9A7840}"/>
              </a:ext>
            </a:extLst>
          </p:cNvPr>
          <p:cNvSpPr txBox="1"/>
          <p:nvPr/>
        </p:nvSpPr>
        <p:spPr>
          <a:xfrm>
            <a:off x="2067791" y="5787736"/>
            <a:ext cx="5653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/>
              <a:t>Издательский дом «ПЕРВОЕ СЕНТЯБРЯ»</a:t>
            </a:r>
          </a:p>
        </p:txBody>
      </p:sp>
    </p:spTree>
    <p:extLst>
      <p:ext uri="{BB962C8B-B14F-4D97-AF65-F5344CB8AC3E}">
        <p14:creationId xmlns:p14="http://schemas.microsoft.com/office/powerpoint/2010/main" val="1505935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629593" y="2951946"/>
            <a:ext cx="79109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Школа должна учить демократии…</a:t>
            </a:r>
          </a:p>
          <a:p>
            <a:r>
              <a:rPr lang="ru-RU" sz="2800" dirty="0">
                <a:solidFill>
                  <a:srgbClr val="FFC000"/>
                </a:solidFill>
              </a:rPr>
              <a:t>Точнее, в школе нужно давать опыт демократии.</a:t>
            </a:r>
          </a:p>
        </p:txBody>
      </p:sp>
    </p:spTree>
    <p:extLst>
      <p:ext uri="{BB962C8B-B14F-4D97-AF65-F5344CB8AC3E}">
        <p14:creationId xmlns:p14="http://schemas.microsoft.com/office/powerpoint/2010/main" val="18176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147455" y="2793076"/>
            <a:ext cx="78970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Демократия только после уроков недорого стоит </a:t>
            </a:r>
          </a:p>
        </p:txBody>
      </p:sp>
    </p:spTree>
    <p:extLst>
      <p:ext uri="{BB962C8B-B14F-4D97-AF65-F5344CB8AC3E}">
        <p14:creationId xmlns:p14="http://schemas.microsoft.com/office/powerpoint/2010/main" val="973656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147455" y="2793076"/>
            <a:ext cx="789709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Демократически воспитанный человек не тот, который делает, что хочет, а тот, который может сам ставить себе границы.</a:t>
            </a:r>
          </a:p>
        </p:txBody>
      </p:sp>
    </p:spTree>
    <p:extLst>
      <p:ext uri="{BB962C8B-B14F-4D97-AF65-F5344CB8AC3E}">
        <p14:creationId xmlns:p14="http://schemas.microsoft.com/office/powerpoint/2010/main" val="2469017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147455" y="2793076"/>
            <a:ext cx="777794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Я, учитель, могу оценивать свою работу одной меркой: хорошо ли моим ученикам, выращиваю я в них лукавых рабов или свободных людей?</a:t>
            </a:r>
          </a:p>
        </p:txBody>
      </p:sp>
    </p:spTree>
    <p:extLst>
      <p:ext uri="{BB962C8B-B14F-4D97-AF65-F5344CB8AC3E}">
        <p14:creationId xmlns:p14="http://schemas.microsoft.com/office/powerpoint/2010/main" val="1960863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207029" y="1936283"/>
            <a:ext cx="7777941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Сначала мы написали в нашем законе о правах и обязанностях учителя и ученика: «Ученик может уйти с урока, когда ему это нужно, объяснив причину учителю». </a:t>
            </a:r>
          </a:p>
          <a:p>
            <a:endParaRPr lang="ru-RU" sz="14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После обсуждения исправили: «Не объясняя причину». </a:t>
            </a:r>
          </a:p>
        </p:txBody>
      </p:sp>
    </p:spTree>
    <p:extLst>
      <p:ext uri="{BB962C8B-B14F-4D97-AF65-F5344CB8AC3E}">
        <p14:creationId xmlns:p14="http://schemas.microsoft.com/office/powerpoint/2010/main" val="3257865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272146" y="1666910"/>
            <a:ext cx="9008225" cy="28469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«</a:t>
            </a:r>
            <a:r>
              <a:rPr lang="ru-RU" sz="2800" dirty="0" err="1">
                <a:solidFill>
                  <a:srgbClr val="FFC000"/>
                </a:solidFill>
              </a:rPr>
              <a:t>Ненаучность</a:t>
            </a:r>
            <a:r>
              <a:rPr lang="ru-RU" sz="2800" dirty="0">
                <a:solidFill>
                  <a:srgbClr val="FFC000"/>
                </a:solidFill>
              </a:rPr>
              <a:t>» педагогики, вероятно, в том, что она идет принципиально другим путем, чем науки естественные. Она вначале создает факт, ситуацию, практику, а потом их осмысливает.</a:t>
            </a:r>
          </a:p>
          <a:p>
            <a:endParaRPr lang="ru-RU" sz="1100" dirty="0">
              <a:solidFill>
                <a:srgbClr val="FFC000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Иначе говоря, она рассматривает ту действительность, которой не было до того, как педагог создал ее.  </a:t>
            </a:r>
          </a:p>
        </p:txBody>
      </p:sp>
    </p:spTree>
    <p:extLst>
      <p:ext uri="{BB962C8B-B14F-4D97-AF65-F5344CB8AC3E}">
        <p14:creationId xmlns:p14="http://schemas.microsoft.com/office/powerpoint/2010/main" val="23008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DFE007A-212B-F447-BF4D-0C68AFC4E79B}"/>
              </a:ext>
            </a:extLst>
          </p:cNvPr>
          <p:cNvSpPr txBox="1"/>
          <p:nvPr/>
        </p:nvSpPr>
        <p:spPr>
          <a:xfrm>
            <a:off x="2837223" y="1552317"/>
            <a:ext cx="6519029" cy="42165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none" rtlCol="0">
            <a:spAutoFit/>
          </a:bodyPr>
          <a:lstStyle/>
          <a:p>
            <a:r>
              <a:rPr lang="ru-RU" sz="4400" b="1" dirty="0">
                <a:solidFill>
                  <a:srgbClr val="FFC000"/>
                </a:solidFill>
              </a:rPr>
              <a:t>Школа </a:t>
            </a:r>
            <a:r>
              <a:rPr lang="ru-RU" sz="4400" b="1" dirty="0" smtClean="0">
                <a:solidFill>
                  <a:srgbClr val="FFC000"/>
                </a:solidFill>
              </a:rPr>
              <a:t>самоопределения</a:t>
            </a:r>
          </a:p>
          <a:p>
            <a:r>
              <a:rPr lang="ru-RU" sz="4400" b="1" dirty="0">
                <a:solidFill>
                  <a:srgbClr val="FFC000"/>
                </a:solidFill>
              </a:rPr>
              <a:t>и</a:t>
            </a:r>
            <a:r>
              <a:rPr lang="ru-RU" sz="4400" b="1" dirty="0" smtClean="0">
                <a:solidFill>
                  <a:srgbClr val="FFC000"/>
                </a:solidFill>
              </a:rPr>
              <a:t>мени </a:t>
            </a:r>
            <a:r>
              <a:rPr lang="ru-RU" sz="4400" b="1" dirty="0" err="1" smtClean="0">
                <a:solidFill>
                  <a:srgbClr val="FFC000"/>
                </a:solidFill>
              </a:rPr>
              <a:t>А.Н.Тубельского</a:t>
            </a:r>
            <a:endParaRPr lang="ru-RU" sz="4400" b="1" dirty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endParaRPr lang="ru-RU" sz="3200" dirty="0">
              <a:solidFill>
                <a:srgbClr val="FFC000"/>
              </a:solidFill>
            </a:endParaRPr>
          </a:p>
          <a:p>
            <a:r>
              <a:rPr lang="ru-RU" sz="2000" dirty="0">
                <a:solidFill>
                  <a:srgbClr val="FFC000"/>
                </a:solidFill>
              </a:rPr>
              <a:t>№ 734  </a:t>
            </a:r>
            <a:r>
              <a:rPr lang="en-US" sz="2000" dirty="0">
                <a:solidFill>
                  <a:srgbClr val="FFC000"/>
                </a:solidFill>
              </a:rPr>
              <a:t>|</a:t>
            </a:r>
            <a:r>
              <a:rPr lang="ru-RU" sz="2000" dirty="0">
                <a:solidFill>
                  <a:srgbClr val="FFC000"/>
                </a:solidFill>
              </a:rPr>
              <a:t>  Сиреневый бульвар 58А</a:t>
            </a:r>
          </a:p>
        </p:txBody>
      </p:sp>
    </p:spTree>
    <p:extLst>
      <p:ext uri="{BB962C8B-B14F-4D97-AF65-F5344CB8AC3E}">
        <p14:creationId xmlns:p14="http://schemas.microsoft.com/office/powerpoint/2010/main" val="29600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человек, мужчина, очки, фотография&#10;&#10;&#10;&#10;Описание создано автоматически">
            <a:extLst>
              <a:ext uri="{FF2B5EF4-FFF2-40B4-BE49-F238E27FC236}">
                <a16:creationId xmlns:a16="http://schemas.microsoft.com/office/drawing/2014/main" xmlns="" id="{8926286A-7768-3E4D-AF07-74FDA61AE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70190" y="562371"/>
            <a:ext cx="3971060" cy="5230337"/>
          </a:xfrm>
          <a:prstGeom prst="rect">
            <a:avLst/>
          </a:prstGeom>
          <a:effectLst>
            <a:reflection blurRad="63500" stA="48000" endPos="16000" dist="228600" dir="5400000" sy="-100000" algn="bl" rotWithShape="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48BB81A-E5E9-4E47-8430-C7B84634D078}"/>
              </a:ext>
            </a:extLst>
          </p:cNvPr>
          <p:cNvSpPr txBox="1"/>
          <p:nvPr/>
        </p:nvSpPr>
        <p:spPr>
          <a:xfrm>
            <a:off x="6860988" y="5189239"/>
            <a:ext cx="4658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rgbClr val="FFC000"/>
                </a:solidFill>
              </a:rPr>
              <a:t>Симон СОЛОВЕЙЧИК</a:t>
            </a:r>
            <a:endParaRPr lang="ru-RU" sz="36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173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90358" y="5928328"/>
            <a:ext cx="6660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Соловейчиковские</a:t>
            </a:r>
            <a:r>
              <a:rPr lang="ru-RU" sz="2400" b="1" dirty="0"/>
              <a:t> чтения  / 01–02 октября 2019 </a:t>
            </a:r>
            <a:endParaRPr lang="ru-RU" sz="24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16C569-ED36-5F45-A0D6-5F3B3FB7173A}"/>
              </a:ext>
            </a:extLst>
          </p:cNvPr>
          <p:cNvSpPr txBox="1">
            <a:spLocks/>
          </p:cNvSpPr>
          <p:nvPr/>
        </p:nvSpPr>
        <p:spPr>
          <a:xfrm>
            <a:off x="1090358" y="1021680"/>
            <a:ext cx="1046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16:00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Учение с увлечением. </a:t>
            </a:r>
            <a:r>
              <a:rPr lang="ru-RU" sz="2800" b="1" dirty="0">
                <a:solidFill>
                  <a:srgbClr val="FFC000"/>
                </a:solidFill>
              </a:rPr>
              <a:t>Роман о любви к учению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BF29DF7-F06B-894F-BBB9-4A82B5DADDA6}"/>
              </a:ext>
            </a:extLst>
          </p:cNvPr>
          <p:cNvSpPr txBox="1">
            <a:spLocks/>
          </p:cNvSpPr>
          <p:nvPr/>
        </p:nvSpPr>
        <p:spPr>
          <a:xfrm>
            <a:off x="1090358" y="2248342"/>
            <a:ext cx="10464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20:00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Надежда Шапиро. </a:t>
            </a:r>
            <a:r>
              <a:rPr lang="ru-RU" sz="2800" b="1" dirty="0">
                <a:solidFill>
                  <a:srgbClr val="FFC000"/>
                </a:solidFill>
              </a:rPr>
              <a:t>Чему учит классика и реалии жизни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887EA07-1EB4-B34C-8B91-1CD1B9155D07}"/>
              </a:ext>
            </a:extLst>
          </p:cNvPr>
          <p:cNvSpPr txBox="1">
            <a:spLocks/>
          </p:cNvSpPr>
          <p:nvPr/>
        </p:nvSpPr>
        <p:spPr>
          <a:xfrm>
            <a:off x="1090357" y="3475004"/>
            <a:ext cx="107829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16:00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Школа самоопределения. </a:t>
            </a:r>
            <a:r>
              <a:rPr lang="ru-RU" sz="2800" b="1" dirty="0">
                <a:solidFill>
                  <a:srgbClr val="FFC000"/>
                </a:solidFill>
              </a:rPr>
              <a:t>Роман о любви к демократии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15C2B6-E423-9947-8B2B-08BD6A557001}"/>
              </a:ext>
            </a:extLst>
          </p:cNvPr>
          <p:cNvSpPr txBox="1">
            <a:spLocks/>
          </p:cNvSpPr>
          <p:nvPr/>
        </p:nvSpPr>
        <p:spPr>
          <a:xfrm>
            <a:off x="1090358" y="4701666"/>
            <a:ext cx="107829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C000"/>
                </a:solidFill>
              </a:rPr>
              <a:t>1.09 / 18:00 </a:t>
            </a:r>
            <a:r>
              <a:rPr lang="en-US" sz="3200" dirty="0">
                <a:solidFill>
                  <a:srgbClr val="FFC000"/>
                </a:solidFill>
              </a:rPr>
              <a:t>|</a:t>
            </a:r>
            <a:r>
              <a:rPr lang="ru-RU" sz="3200" dirty="0">
                <a:solidFill>
                  <a:srgbClr val="FFC000"/>
                </a:solidFill>
              </a:rPr>
              <a:t> </a:t>
            </a:r>
            <a:r>
              <a:rPr lang="ru-RU" sz="2800" dirty="0">
                <a:solidFill>
                  <a:srgbClr val="FFC000"/>
                </a:solidFill>
              </a:rPr>
              <a:t>Валерий Соловей. </a:t>
            </a:r>
            <a:r>
              <a:rPr lang="ru-RU" sz="2800" b="1" dirty="0">
                <a:solidFill>
                  <a:srgbClr val="FFC000"/>
                </a:solidFill>
              </a:rPr>
              <a:t>Наши выпускники и Россия будущего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2341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709CCA1A-A8DD-6D4F-B40E-A74ABE5BDF29}"/>
              </a:ext>
            </a:extLst>
          </p:cNvPr>
          <p:cNvSpPr txBox="1"/>
          <p:nvPr/>
        </p:nvSpPr>
        <p:spPr>
          <a:xfrm>
            <a:off x="2313709" y="1454727"/>
            <a:ext cx="572137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C000"/>
                </a:solidFill>
              </a:rPr>
              <a:t>Александр </a:t>
            </a:r>
            <a:r>
              <a:rPr lang="ru-RU" sz="4400" dirty="0" err="1">
                <a:solidFill>
                  <a:srgbClr val="FFC000"/>
                </a:solidFill>
              </a:rPr>
              <a:t>Тубельский</a:t>
            </a:r>
            <a:endParaRPr lang="ru-RU" sz="4400" dirty="0">
              <a:solidFill>
                <a:srgbClr val="FFC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63C33DC-A5F2-874D-B823-B03317FB9484}"/>
              </a:ext>
            </a:extLst>
          </p:cNvPr>
          <p:cNvSpPr txBox="1"/>
          <p:nvPr/>
        </p:nvSpPr>
        <p:spPr>
          <a:xfrm>
            <a:off x="2313709" y="2535382"/>
            <a:ext cx="9975167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</a:rPr>
              <a:t>Школа </a:t>
            </a:r>
            <a:r>
              <a:rPr lang="ru-RU" sz="6600" b="1" dirty="0" smtClean="0">
                <a:solidFill>
                  <a:srgbClr val="FFC000"/>
                </a:solidFill>
              </a:rPr>
              <a:t>самоопределения</a:t>
            </a:r>
            <a:endParaRPr lang="ru-RU" sz="6600" b="1" dirty="0">
              <a:solidFill>
                <a:srgbClr val="FFC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2D5FD9E-4332-8745-8956-E6981E50DC89}"/>
              </a:ext>
            </a:extLst>
          </p:cNvPr>
          <p:cNvSpPr txBox="1"/>
          <p:nvPr/>
        </p:nvSpPr>
        <p:spPr>
          <a:xfrm>
            <a:off x="2313709" y="4148532"/>
            <a:ext cx="60000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C000"/>
                </a:solidFill>
              </a:rPr>
              <a:t>Роман о любви к демократии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A026B21-5F76-CD46-B635-263EA10C9D0F}"/>
              </a:ext>
            </a:extLst>
          </p:cNvPr>
          <p:cNvSpPr txBox="1"/>
          <p:nvPr/>
        </p:nvSpPr>
        <p:spPr>
          <a:xfrm>
            <a:off x="2313709" y="5734364"/>
            <a:ext cx="79289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/>
              <a:t>Соловейчиковские</a:t>
            </a:r>
            <a:r>
              <a:rPr lang="ru-RU" sz="2400" b="1" dirty="0"/>
              <a:t> чтения  </a:t>
            </a:r>
            <a:r>
              <a:rPr lang="en-US" sz="2400" b="1" dirty="0"/>
              <a:t>|</a:t>
            </a:r>
            <a:r>
              <a:rPr lang="ru-RU" sz="2400" b="1" dirty="0"/>
              <a:t>  02 октября 2019 / 16:00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146475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еда&#10;&#10;Автоматически созданное описание">
            <a:extLst>
              <a:ext uri="{FF2B5EF4-FFF2-40B4-BE49-F238E27FC236}">
                <a16:creationId xmlns:a16="http://schemas.microsoft.com/office/drawing/2014/main" xmlns="" id="{0403AA57-FC7A-B547-B2CD-4EFEE38B06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669" y="656822"/>
            <a:ext cx="3801871" cy="573753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93EC728B-F04B-4541-9224-B7ABEE54151C}"/>
              </a:ext>
            </a:extLst>
          </p:cNvPr>
          <p:cNvSpPr txBox="1"/>
          <p:nvPr/>
        </p:nvSpPr>
        <p:spPr>
          <a:xfrm>
            <a:off x="6096000" y="2978040"/>
            <a:ext cx="3328540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6600" b="1" dirty="0">
                <a:solidFill>
                  <a:srgbClr val="FFC000"/>
                </a:solidFill>
              </a:rPr>
              <a:t>ШКОЛА</a:t>
            </a:r>
            <a:r>
              <a:rPr lang="ru-RU" sz="4000" dirty="0">
                <a:solidFill>
                  <a:srgbClr val="FFC000"/>
                </a:solidFill>
              </a:rPr>
              <a:t> </a:t>
            </a:r>
          </a:p>
          <a:p>
            <a:r>
              <a:rPr lang="ru-RU" sz="5400" dirty="0">
                <a:solidFill>
                  <a:srgbClr val="FFC000"/>
                </a:solidFill>
              </a:rPr>
              <a:t>будущего</a:t>
            </a:r>
            <a:r>
              <a:rPr lang="ru-RU" sz="4000" dirty="0">
                <a:solidFill>
                  <a:srgbClr val="FFC000"/>
                </a:solidFill>
              </a:rPr>
              <a:t>,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построенная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вместе </a:t>
            </a:r>
          </a:p>
          <a:p>
            <a:r>
              <a:rPr lang="ru-RU" sz="3200" dirty="0">
                <a:solidFill>
                  <a:srgbClr val="FFC000"/>
                </a:solidFill>
              </a:rPr>
              <a:t>с детьми</a:t>
            </a: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347EE37-9181-A54C-BCF3-D99E4BADC6C3}"/>
              </a:ext>
            </a:extLst>
          </p:cNvPr>
          <p:cNvSpPr txBox="1"/>
          <p:nvPr/>
        </p:nvSpPr>
        <p:spPr>
          <a:xfrm>
            <a:off x="7206462" y="1918952"/>
            <a:ext cx="2106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spc="420" dirty="0">
                <a:solidFill>
                  <a:srgbClr val="FFC000"/>
                </a:solidFill>
              </a:rPr>
              <a:t>Александр</a:t>
            </a:r>
          </a:p>
          <a:p>
            <a:r>
              <a:rPr lang="ru-RU" sz="2400" spc="300" dirty="0" err="1">
                <a:solidFill>
                  <a:srgbClr val="FFC000"/>
                </a:solidFill>
              </a:rPr>
              <a:t>Тубельский</a:t>
            </a:r>
            <a:endParaRPr lang="ru-RU" sz="2400" spc="3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8417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24453" y="2815073"/>
            <a:ext cx="7002589" cy="92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>
                <a:solidFill>
                  <a:srgbClr val="FFC000"/>
                </a:solidFill>
              </a:rPr>
              <a:t>Роман о любви к демократии</a:t>
            </a:r>
          </a:p>
        </p:txBody>
      </p:sp>
    </p:spTree>
    <p:extLst>
      <p:ext uri="{BB962C8B-B14F-4D97-AF65-F5344CB8AC3E}">
        <p14:creationId xmlns:p14="http://schemas.microsoft.com/office/powerpoint/2010/main" val="8001091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03C81E-1EA2-084D-9531-50020FF822A1}"/>
              </a:ext>
            </a:extLst>
          </p:cNvPr>
          <p:cNvSpPr/>
          <p:nvPr/>
        </p:nvSpPr>
        <p:spPr>
          <a:xfrm>
            <a:off x="1087490" y="538978"/>
            <a:ext cx="9692126" cy="57431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  1.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СМЫСЛ ШКОЛЫ</a:t>
            </a: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000" i="1" dirty="0">
                <a:solidFill>
                  <a:srgbClr val="FFC000"/>
                </a:solidFill>
              </a:rPr>
              <a:t>                     </a:t>
            </a:r>
            <a:r>
              <a:rPr lang="ru-RU" sz="2000" i="1" dirty="0"/>
              <a:t>Ребенок приходит в мир, чтобы осуществить свое предназначение</a:t>
            </a:r>
            <a:endParaRPr lang="ru-RU" sz="2000" i="1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dirty="0">
                <a:solidFill>
                  <a:srgbClr val="FFC000"/>
                </a:solidFill>
              </a:rPr>
              <a:t>                        О личном содержании образования</a:t>
            </a: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endParaRPr 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  2.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ШКОЛА И УЧЕНИКИ</a:t>
            </a:r>
          </a:p>
          <a:p>
            <a:pPr marL="180340" fontAlgn="ctr">
              <a:lnSpc>
                <a:spcPct val="120000"/>
              </a:lnSpc>
            </a:pPr>
            <a:r>
              <a:rPr lang="ru-RU" sz="2000" i="1" dirty="0">
                <a:solidFill>
                  <a:srgbClr val="FFC000"/>
                </a:solidFill>
              </a:rPr>
              <a:t>                    </a:t>
            </a:r>
            <a:r>
              <a:rPr lang="ru-RU" sz="2000" i="1" dirty="0"/>
              <a:t>Надо дать детям не видимость свободы, а ясно видимую свободу в               </a:t>
            </a:r>
          </a:p>
          <a:p>
            <a:pPr marL="180340" fontAlgn="ctr">
              <a:lnSpc>
                <a:spcPct val="120000"/>
              </a:lnSpc>
            </a:pPr>
            <a:r>
              <a:rPr lang="ru-RU" sz="2000" i="1" dirty="0"/>
              <a:t>                    образовании </a:t>
            </a:r>
            <a:r>
              <a:rPr lang="en-US" sz="2000" i="1" dirty="0"/>
              <a:t> </a:t>
            </a:r>
            <a:endParaRPr lang="ru-RU" sz="2000" i="1" dirty="0"/>
          </a:p>
          <a:p>
            <a:pPr marL="180340" fontAlgn="ctr">
              <a:lnSpc>
                <a:spcPct val="120000"/>
              </a:lnSpc>
            </a:pPr>
            <a:r>
              <a:rPr lang="ru-RU" dirty="0">
                <a:solidFill>
                  <a:srgbClr val="FFC000"/>
                </a:solidFill>
              </a:rPr>
              <a:t>                      Школа самоопределения. Первые шаги</a:t>
            </a:r>
          </a:p>
          <a:p>
            <a:pPr marL="180340" fontAlgn="ctr">
              <a:lnSpc>
                <a:spcPct val="120000"/>
              </a:lnSpc>
            </a:pPr>
            <a:endParaRPr 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  3.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ШКОЛА И УЧИТЕЛЯ</a:t>
            </a:r>
          </a:p>
          <a:p>
            <a:pPr marL="180340" fontAlgn="ctr">
              <a:lnSpc>
                <a:spcPct val="120000"/>
              </a:lnSpc>
            </a:pPr>
            <a:r>
              <a:rPr lang="ru-RU" sz="2000" i="1" dirty="0">
                <a:solidFill>
                  <a:srgbClr val="FFC000"/>
                </a:solidFill>
              </a:rPr>
              <a:t>                     </a:t>
            </a:r>
            <a:r>
              <a:rPr lang="ru-RU" sz="2000" i="1" dirty="0"/>
              <a:t>Творческого учителя защищает директор</a:t>
            </a:r>
            <a:endParaRPr lang="ru-RU" sz="2000" i="1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fontAlgn="ctr">
              <a:lnSpc>
                <a:spcPct val="120000"/>
              </a:lnSpc>
            </a:pPr>
            <a:r>
              <a:rPr lang="ru-RU" dirty="0">
                <a:solidFill>
                  <a:srgbClr val="FFC000"/>
                </a:solidFill>
              </a:rPr>
              <a:t>                       Директор и его выбор</a:t>
            </a:r>
          </a:p>
          <a:p>
            <a:pPr marL="180340" fontAlgn="ctr">
              <a:lnSpc>
                <a:spcPct val="120000"/>
              </a:lnSpc>
            </a:pPr>
            <a:endParaRPr lang="ru-RU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340" fontAlgn="ctr">
              <a:lnSpc>
                <a:spcPct val="120000"/>
              </a:lnSpc>
              <a:spcAft>
                <a:spcPts val="0"/>
              </a:spcAft>
            </a:pPr>
            <a:r>
              <a:rPr lang="ru-RU" sz="2000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Часть   4. </a:t>
            </a:r>
            <a:r>
              <a:rPr lang="ru-RU" sz="2000" cap="all" dirty="0">
                <a:solidFill>
                  <a:srgbClr val="FFC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ШКОЛА И ОБЩЕСТВО</a:t>
            </a:r>
          </a:p>
          <a:p>
            <a:pPr marL="180340" fontAlgn="ctr">
              <a:lnSpc>
                <a:spcPct val="120000"/>
              </a:lnSpc>
            </a:pPr>
            <a:r>
              <a:rPr lang="ru-RU" sz="2000" i="1" dirty="0">
                <a:solidFill>
                  <a:srgbClr val="FFC000"/>
                </a:solidFill>
              </a:rPr>
              <a:t>                    </a:t>
            </a:r>
            <a:r>
              <a:rPr lang="ru-RU" sz="2000" i="1" dirty="0"/>
              <a:t>Школа должна учить демократии</a:t>
            </a:r>
            <a:endParaRPr lang="ru-RU" sz="2000" cap="all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180340" fontAlgn="ctr">
              <a:lnSpc>
                <a:spcPct val="120000"/>
              </a:lnSpc>
            </a:pPr>
            <a:r>
              <a:rPr lang="ru-RU" dirty="0">
                <a:solidFill>
                  <a:srgbClr val="FFC000"/>
                </a:solidFill>
              </a:rPr>
              <a:t>                      Власть над самим собой</a:t>
            </a:r>
            <a:endParaRPr lang="ru-RU" sz="2000" dirty="0">
              <a:solidFill>
                <a:srgbClr val="FFC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677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17">
            <a:extLst>
              <a:ext uri="{FF2B5EF4-FFF2-40B4-BE49-F238E27FC236}">
                <a16:creationId xmlns:a16="http://schemas.microsoft.com/office/drawing/2014/main" xmlns="" id="{72C51050-5772-49E2-B53A-77B1B2D4D7F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0509" y="643467"/>
            <a:ext cx="10564807" cy="5200743"/>
          </a:xfrm>
          <a:prstGeom prst="roundRect">
            <a:avLst>
              <a:gd name="adj" fmla="val 2028"/>
            </a:avLst>
          </a:prstGeom>
          <a:solidFill>
            <a:schemeClr val="tx1"/>
          </a:solidFill>
          <a:ln>
            <a:solidFill>
              <a:schemeClr val="accent1">
                <a:shade val="50000"/>
              </a:schemeClr>
            </a:solidFill>
          </a:ln>
          <a:effectLst>
            <a:innerShdw blurRad="127000" dist="12700">
              <a:prstClr val="black"/>
            </a:innerShdw>
            <a:reflection blurRad="6350" stA="52000" endA="300" endPos="2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Рисунок 2" descr="Изображение выглядит как человек, галстук, мужчина, внутренний&#10;&#10;Автоматически созданное описание">
            <a:extLst>
              <a:ext uri="{FF2B5EF4-FFF2-40B4-BE49-F238E27FC236}">
                <a16:creationId xmlns:a16="http://schemas.microsoft.com/office/drawing/2014/main" xmlns="" id="{4E379178-FAF3-9545-9B64-16902E20A4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" b="39478"/>
          <a:stretch/>
        </p:blipFill>
        <p:spPr>
          <a:xfrm>
            <a:off x="1131172" y="965201"/>
            <a:ext cx="4800338" cy="4557276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еловек, мужчина, внутренний, галстук&#10;&#10;Автоматически созданное описание">
            <a:extLst>
              <a:ext uri="{FF2B5EF4-FFF2-40B4-BE49-F238E27FC236}">
                <a16:creationId xmlns:a16="http://schemas.microsoft.com/office/drawing/2014/main" xmlns="" id="{BA6676BD-86ED-A041-AA92-306B455A72C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2626" r="2" b="18191"/>
          <a:stretch/>
        </p:blipFill>
        <p:spPr>
          <a:xfrm>
            <a:off x="6252173" y="965201"/>
            <a:ext cx="4800338" cy="4557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847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0F7A7AD-B4F3-DE4A-95ED-AE81A92692FE}"/>
              </a:ext>
            </a:extLst>
          </p:cNvPr>
          <p:cNvSpPr txBox="1"/>
          <p:nvPr/>
        </p:nvSpPr>
        <p:spPr>
          <a:xfrm>
            <a:off x="2302626" y="2568632"/>
            <a:ext cx="7406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rgbClr val="FFC000"/>
                </a:solidFill>
              </a:rPr>
              <a:t>Мы не государственные служащие. Мы не обязаны служить государству. Мы обязаны служить детям. </a:t>
            </a:r>
          </a:p>
        </p:txBody>
      </p:sp>
    </p:spTree>
    <p:extLst>
      <p:ext uri="{BB962C8B-B14F-4D97-AF65-F5344CB8AC3E}">
        <p14:creationId xmlns:p14="http://schemas.microsoft.com/office/powerpoint/2010/main" val="1884920006"/>
      </p:ext>
    </p:extLst>
  </p:cSld>
  <p:clrMapOvr>
    <a:masterClrMapping/>
  </p:clrMapOvr>
</p:sld>
</file>

<file path=ppt/theme/theme1.xml><?xml version="1.0" encoding="utf-8"?>
<a:theme xmlns:a="http://schemas.openxmlformats.org/drawingml/2006/main" name="TF10001006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10001006" id="{A55DF1DA-22EC-4DA4-B170-D3F0FF81047C}" vid="{3BFA2149-51D1-489C-9B65-4F9563B089DE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151</TotalTime>
  <Words>382</Words>
  <Application>Microsoft Macintosh PowerPoint</Application>
  <PresentationFormat>Широкоэкранный</PresentationFormat>
  <Paragraphs>62</Paragraphs>
  <Slides>16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Arial</vt:lpstr>
      <vt:lpstr>Calibri</vt:lpstr>
      <vt:lpstr>Corbel</vt:lpstr>
      <vt:lpstr>Times New Roman</vt:lpstr>
      <vt:lpstr>TF10001006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15.0031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Artem Soloveychik</dc:creator>
  <cp:lastModifiedBy>пользователь Microsoft Office</cp:lastModifiedBy>
  <cp:revision>7</cp:revision>
  <dcterms:created xsi:type="dcterms:W3CDTF">2019-10-02T09:14:55Z</dcterms:created>
  <dcterms:modified xsi:type="dcterms:W3CDTF">2019-10-05T16:53:47Z</dcterms:modified>
</cp:coreProperties>
</file>