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3" r:id="rId2"/>
    <p:sldId id="285" r:id="rId3"/>
    <p:sldId id="381" r:id="rId4"/>
    <p:sldId id="284" r:id="rId5"/>
    <p:sldId id="382" r:id="rId6"/>
    <p:sldId id="400" r:id="rId7"/>
    <p:sldId id="401" r:id="rId8"/>
    <p:sldId id="386" r:id="rId9"/>
    <p:sldId id="388" r:id="rId10"/>
    <p:sldId id="391" r:id="rId11"/>
    <p:sldId id="397" r:id="rId12"/>
    <p:sldId id="405" r:id="rId13"/>
    <p:sldId id="392" r:id="rId14"/>
    <p:sldId id="384" r:id="rId15"/>
    <p:sldId id="389" r:id="rId16"/>
    <p:sldId id="390" r:id="rId17"/>
    <p:sldId id="395" r:id="rId18"/>
    <p:sldId id="403" r:id="rId19"/>
    <p:sldId id="396" r:id="rId20"/>
    <p:sldId id="394" r:id="rId21"/>
    <p:sldId id="398" r:id="rId22"/>
    <p:sldId id="349" r:id="rId23"/>
    <p:sldId id="376" r:id="rId24"/>
    <p:sldId id="377" r:id="rId25"/>
    <p:sldId id="277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>
        <p:scale>
          <a:sx n="153" d="100"/>
          <a:sy n="153" d="100"/>
        </p:scale>
        <p:origin x="888" y="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C9CE6-D622-7A4D-B7BE-9F6E15B55869}" type="datetimeFigureOut">
              <a:rPr lang="en-RU" smtClean="0"/>
              <a:t>06.03.2024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17B8-45DF-EC48-AA78-CEA417C9433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1915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1648061945(1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648061945(1)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c/cnrCPi" TargetMode="External"/><Relationship Id="rId2" Type="http://schemas.openxmlformats.org/officeDocument/2006/relationships/hyperlink" Target="https://ozon.ru/t/n4oJqW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s://vk.cc/cm3ds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692B6-FA78-4536-9278-EF2AA54B5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1607"/>
            <a:ext cx="7772400" cy="1928788"/>
          </a:xfrm>
        </p:spPr>
        <p:txBody>
          <a:bodyPr>
            <a:normAutofit/>
          </a:bodyPr>
          <a:lstStyle/>
          <a:p>
            <a:r>
              <a:rPr lang="ru-RU" dirty="0"/>
              <a:t>Грамматические поделки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465C4DEB-A13F-4E7E-B87B-ECB98059D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70781"/>
            <a:ext cx="6400800" cy="131445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Артем</a:t>
            </a:r>
            <a:r>
              <a:rPr lang="en-US" dirty="0"/>
              <a:t> </a:t>
            </a:r>
            <a:r>
              <a:rPr lang="ru-RU" dirty="0"/>
              <a:t>Морозов </a:t>
            </a:r>
          </a:p>
          <a:p>
            <a:r>
              <a:rPr lang="en-GB" dirty="0"/>
              <a:t>Teacher Trainer, Cambridge Assessment Presenter, </a:t>
            </a:r>
            <a:r>
              <a:rPr lang="ru-RU" dirty="0"/>
              <a:t>сертифицированный преподаватель </a:t>
            </a:r>
            <a:r>
              <a:rPr lang="en-GB" dirty="0"/>
              <a:t>CELTA </a:t>
            </a:r>
            <a:r>
              <a:rPr lang="ru-RU" dirty="0"/>
              <a:t>и выпускник </a:t>
            </a:r>
            <a:r>
              <a:rPr lang="en-GB" dirty="0"/>
              <a:t>DELTA, </a:t>
            </a:r>
            <a:r>
              <a:rPr lang="ru-RU" dirty="0"/>
              <a:t>методист, директор года, автор сборника </a:t>
            </a:r>
            <a:r>
              <a:rPr lang="en-GB" dirty="0"/>
              <a:t>Mishkie Grammar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74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955423" y="1951551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«Вкладыш»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Рыба с открывающимся ртом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Фотопленка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Язык монстра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Кастрюлька с едой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Меч в ножнах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4" name="Picture 3" descr="A red square shaped paper&#10;&#10;Description automatically generated with medium confidence">
            <a:extLst>
              <a:ext uri="{FF2B5EF4-FFF2-40B4-BE49-F238E27FC236}">
                <a16:creationId xmlns:a16="http://schemas.microsoft.com/office/drawing/2014/main" id="{D1BBFA2A-84FB-04ED-1915-3F6D629F0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1171" y="1752659"/>
            <a:ext cx="2664297" cy="1998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red square on a white surface&#10;&#10;Description automatically generated">
            <a:extLst>
              <a:ext uri="{FF2B5EF4-FFF2-40B4-BE49-F238E27FC236}">
                <a16:creationId xmlns:a16="http://schemas.microsoft.com/office/drawing/2014/main" id="{B2D6D235-F06E-091A-239D-CCE011013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0135" y="1752659"/>
            <a:ext cx="2664299" cy="1998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8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FAE3B27-21AC-41FB-97B2-AEF99B089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75606"/>
            <a:ext cx="2198843" cy="29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C9A6FBC-937F-6ADB-42C1-C2A9B468D23B}"/>
              </a:ext>
            </a:extLst>
          </p:cNvPr>
          <p:cNvGrpSpPr/>
          <p:nvPr/>
        </p:nvGrpSpPr>
        <p:grpSpPr>
          <a:xfrm>
            <a:off x="1244150" y="1059582"/>
            <a:ext cx="2463755" cy="3267353"/>
            <a:chOff x="6677231" y="706175"/>
            <a:chExt cx="4253307" cy="5640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D8F93A7-0866-327A-D06C-9645825E718D}"/>
                </a:ext>
              </a:extLst>
            </p:cNvPr>
            <p:cNvGrpSpPr/>
            <p:nvPr/>
          </p:nvGrpSpPr>
          <p:grpSpPr>
            <a:xfrm>
              <a:off x="6677231" y="706175"/>
              <a:ext cx="4253307" cy="5640600"/>
              <a:chOff x="5898817" y="383010"/>
              <a:chExt cx="4723112" cy="626364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9B20468-39EA-C802-B0F2-D0B56443E763}"/>
                  </a:ext>
                </a:extLst>
              </p:cNvPr>
              <p:cNvGrpSpPr/>
              <p:nvPr/>
            </p:nvGrpSpPr>
            <p:grpSpPr>
              <a:xfrm>
                <a:off x="5898817" y="2230100"/>
                <a:ext cx="1891463" cy="4084870"/>
                <a:chOff x="849094" y="2390120"/>
                <a:chExt cx="1891463" cy="4084870"/>
              </a:xfrm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F15463E1-AD76-EB02-E8C6-935E0CE4A579}"/>
                    </a:ext>
                  </a:extLst>
                </p:cNvPr>
                <p:cNvSpPr/>
                <p:nvPr/>
              </p:nvSpPr>
              <p:spPr>
                <a:xfrm>
                  <a:off x="1040128" y="2617470"/>
                  <a:ext cx="1509395" cy="3520440"/>
                </a:xfrm>
                <a:custGeom>
                  <a:avLst/>
                  <a:gdLst>
                    <a:gd name="connsiteX0" fmla="*/ 0 w 1509395"/>
                    <a:gd name="connsiteY0" fmla="*/ 0 h 3520440"/>
                    <a:gd name="connsiteX1" fmla="*/ 1509395 w 1509395"/>
                    <a:gd name="connsiteY1" fmla="*/ 0 h 3520440"/>
                    <a:gd name="connsiteX2" fmla="*/ 1509395 w 1509395"/>
                    <a:gd name="connsiteY2" fmla="*/ 3188856 h 3520440"/>
                    <a:gd name="connsiteX3" fmla="*/ 1177811 w 1509395"/>
                    <a:gd name="connsiteY3" fmla="*/ 3520440 h 3520440"/>
                    <a:gd name="connsiteX4" fmla="*/ 331584 w 1509395"/>
                    <a:gd name="connsiteY4" fmla="*/ 3520440 h 3520440"/>
                    <a:gd name="connsiteX5" fmla="*/ 0 w 1509395"/>
                    <a:gd name="connsiteY5" fmla="*/ 3188856 h 352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9395" h="3520440">
                      <a:moveTo>
                        <a:pt x="0" y="0"/>
                      </a:moveTo>
                      <a:lnTo>
                        <a:pt x="1509395" y="0"/>
                      </a:lnTo>
                      <a:lnTo>
                        <a:pt x="1509395" y="3188856"/>
                      </a:lnTo>
                      <a:cubicBezTo>
                        <a:pt x="1509395" y="3371985"/>
                        <a:pt x="1360940" y="3520440"/>
                        <a:pt x="1177811" y="3520440"/>
                      </a:cubicBezTo>
                      <a:lnTo>
                        <a:pt x="331584" y="3520440"/>
                      </a:lnTo>
                      <a:cubicBezTo>
                        <a:pt x="148455" y="3520440"/>
                        <a:pt x="0" y="3371985"/>
                        <a:pt x="0" y="31888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4DE2564-B344-3A99-5D69-DEFD8C327CA0}"/>
                    </a:ext>
                  </a:extLst>
                </p:cNvPr>
                <p:cNvSpPr/>
                <p:nvPr/>
              </p:nvSpPr>
              <p:spPr>
                <a:xfrm>
                  <a:off x="1566225" y="6017790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6A96785D-B749-1A3C-91D1-8F6797CABA11}"/>
                    </a:ext>
                  </a:extLst>
                </p:cNvPr>
                <p:cNvSpPr/>
                <p:nvPr/>
              </p:nvSpPr>
              <p:spPr>
                <a:xfrm>
                  <a:off x="988261" y="5634990"/>
                  <a:ext cx="1613129" cy="605790"/>
                </a:xfrm>
                <a:custGeom>
                  <a:avLst/>
                  <a:gdLst>
                    <a:gd name="connsiteX0" fmla="*/ 0 w 1509395"/>
                    <a:gd name="connsiteY0" fmla="*/ 0 h 605790"/>
                    <a:gd name="connsiteX1" fmla="*/ 1509395 w 1509395"/>
                    <a:gd name="connsiteY1" fmla="*/ 0 h 605790"/>
                    <a:gd name="connsiteX2" fmla="*/ 1509395 w 1509395"/>
                    <a:gd name="connsiteY2" fmla="*/ 274206 h 605790"/>
                    <a:gd name="connsiteX3" fmla="*/ 1177811 w 1509395"/>
                    <a:gd name="connsiteY3" fmla="*/ 605790 h 605790"/>
                    <a:gd name="connsiteX4" fmla="*/ 331584 w 1509395"/>
                    <a:gd name="connsiteY4" fmla="*/ 605790 h 605790"/>
                    <a:gd name="connsiteX5" fmla="*/ 0 w 1509395"/>
                    <a:gd name="connsiteY5" fmla="*/ 274206 h 605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9395" h="605790">
                      <a:moveTo>
                        <a:pt x="0" y="0"/>
                      </a:moveTo>
                      <a:lnTo>
                        <a:pt x="1509395" y="0"/>
                      </a:lnTo>
                      <a:lnTo>
                        <a:pt x="1509395" y="274206"/>
                      </a:lnTo>
                      <a:cubicBezTo>
                        <a:pt x="1509395" y="457335"/>
                        <a:pt x="1360940" y="605790"/>
                        <a:pt x="1177811" y="605790"/>
                      </a:cubicBezTo>
                      <a:lnTo>
                        <a:pt x="331584" y="605790"/>
                      </a:lnTo>
                      <a:cubicBezTo>
                        <a:pt x="148455" y="605790"/>
                        <a:pt x="0" y="457335"/>
                        <a:pt x="0" y="27420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2C759BA7-BB2F-782D-7F21-75146393D93B}"/>
                    </a:ext>
                  </a:extLst>
                </p:cNvPr>
                <p:cNvSpPr/>
                <p:nvPr/>
              </p:nvSpPr>
              <p:spPr>
                <a:xfrm>
                  <a:off x="945931" y="2488840"/>
                  <a:ext cx="1697788" cy="240030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712EF21A-9891-2C43-3DCA-FFDB3F41AB7A}"/>
                    </a:ext>
                  </a:extLst>
                </p:cNvPr>
                <p:cNvSpPr/>
                <p:nvPr/>
              </p:nvSpPr>
              <p:spPr>
                <a:xfrm>
                  <a:off x="849094" y="2390120"/>
                  <a:ext cx="1891463" cy="108690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C591A5E-E901-5AF5-4910-C6C5EA020349}"/>
                  </a:ext>
                </a:extLst>
              </p:cNvPr>
              <p:cNvGrpSpPr/>
              <p:nvPr/>
            </p:nvGrpSpPr>
            <p:grpSpPr>
              <a:xfrm>
                <a:off x="8730466" y="383010"/>
                <a:ext cx="1891463" cy="6263641"/>
                <a:chOff x="3461236" y="1268729"/>
                <a:chExt cx="1891463" cy="6263641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6607BCB-7A5C-0E32-CC31-B013A7D194A2}"/>
                    </a:ext>
                  </a:extLst>
                </p:cNvPr>
                <p:cNvSpPr/>
                <p:nvPr/>
              </p:nvSpPr>
              <p:spPr>
                <a:xfrm>
                  <a:off x="4173594" y="1268729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9" name="Trapezium 8">
                  <a:extLst>
                    <a:ext uri="{FF2B5EF4-FFF2-40B4-BE49-F238E27FC236}">
                      <a16:creationId xmlns:a16="http://schemas.microsoft.com/office/drawing/2014/main" id="{5178BC11-5C97-4688-9182-922FCADEE68D}"/>
                    </a:ext>
                  </a:extLst>
                </p:cNvPr>
                <p:cNvSpPr/>
                <p:nvPr/>
              </p:nvSpPr>
              <p:spPr>
                <a:xfrm>
                  <a:off x="3972820" y="1725930"/>
                  <a:ext cx="858749" cy="1586652"/>
                </a:xfrm>
                <a:prstGeom prst="trapezoid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6151140A-F5A3-831C-82D2-0CBD155CEC98}"/>
                    </a:ext>
                  </a:extLst>
                </p:cNvPr>
                <p:cNvSpPr/>
                <p:nvPr/>
              </p:nvSpPr>
              <p:spPr>
                <a:xfrm>
                  <a:off x="3555103" y="3216209"/>
                  <a:ext cx="1697788" cy="240030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11" name="Pentagon 10">
                  <a:extLst>
                    <a:ext uri="{FF2B5EF4-FFF2-40B4-BE49-F238E27FC236}">
                      <a16:creationId xmlns:a16="http://schemas.microsoft.com/office/drawing/2014/main" id="{1A73EF06-08FA-D313-F881-45E5E5FA01F0}"/>
                    </a:ext>
                  </a:extLst>
                </p:cNvPr>
                <p:cNvSpPr/>
                <p:nvPr/>
              </p:nvSpPr>
              <p:spPr>
                <a:xfrm rot="5400000">
                  <a:off x="2352312" y="4826475"/>
                  <a:ext cx="4103370" cy="1308420"/>
                </a:xfrm>
                <a:prstGeom prst="homePlat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217BCC25-A3EA-DEB5-1480-4BFB62A2072B}"/>
                    </a:ext>
                  </a:extLst>
                </p:cNvPr>
                <p:cNvSpPr/>
                <p:nvPr/>
              </p:nvSpPr>
              <p:spPr>
                <a:xfrm>
                  <a:off x="3461236" y="3408954"/>
                  <a:ext cx="1891463" cy="108690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C6DC4931-1367-0570-3C66-F1B60B31B759}"/>
                    </a:ext>
                  </a:extLst>
                </p:cNvPr>
                <p:cNvSpPr/>
                <p:nvPr/>
              </p:nvSpPr>
              <p:spPr>
                <a:xfrm>
                  <a:off x="3912563" y="1472707"/>
                  <a:ext cx="979262" cy="50644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 sz="1000"/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05FFEE-EE3F-AA5C-3171-BB5BC54457D0}"/>
                </a:ext>
              </a:extLst>
            </p:cNvPr>
            <p:cNvSpPr txBox="1"/>
            <p:nvPr/>
          </p:nvSpPr>
          <p:spPr>
            <a:xfrm>
              <a:off x="6849264" y="2857019"/>
              <a:ext cx="1359257" cy="231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ride</a:t>
              </a:r>
              <a:endParaRPr lang="en-RU" sz="900" dirty="0"/>
            </a:p>
            <a:p>
              <a:pPr algn="ctr"/>
              <a:endParaRPr lang="en-RU" sz="900" dirty="0"/>
            </a:p>
            <a:p>
              <a:pPr algn="ctr"/>
              <a:r>
                <a:rPr lang="en-US" sz="900" dirty="0"/>
                <a:t>shoot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fight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win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sing</a:t>
              </a:r>
              <a:endParaRPr lang="en-RU" sz="9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A788A9-6A56-1F38-557C-2A7ABBE8BAFB}"/>
                </a:ext>
              </a:extLst>
            </p:cNvPr>
            <p:cNvSpPr txBox="1"/>
            <p:nvPr/>
          </p:nvSpPr>
          <p:spPr>
            <a:xfrm>
              <a:off x="9394952" y="3221341"/>
              <a:ext cx="1359257" cy="231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rode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shot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fought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won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sang</a:t>
              </a:r>
              <a:endParaRPr lang="en-RU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0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100142" y="1923678"/>
            <a:ext cx="30963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«Слайдер»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Sentence Randomizer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Найди лишнее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Степени сравнения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Градусник </a:t>
            </a:r>
            <a:r>
              <a:rPr lang="en-US" sz="1400" dirty="0"/>
              <a:t>(Adverbs of Frequency)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Лифты с предлогами </a:t>
            </a:r>
          </a:p>
        </p:txBody>
      </p:sp>
      <p:pic>
        <p:nvPicPr>
          <p:cNvPr id="6" name="Picture 5" descr="A red paper cut out of rectangles&#10;&#10;Description automatically generated">
            <a:extLst>
              <a:ext uri="{FF2B5EF4-FFF2-40B4-BE49-F238E27FC236}">
                <a16:creationId xmlns:a16="http://schemas.microsoft.com/office/drawing/2014/main" id="{E1550791-FAE2-E872-D22A-56AD7C417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7075" r="14287" b="8927"/>
          <a:stretch/>
        </p:blipFill>
        <p:spPr>
          <a:xfrm>
            <a:off x="4876209" y="1203598"/>
            <a:ext cx="3312368" cy="2909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C5F9F1-78A1-BB3D-94BD-61DE173D3487}"/>
              </a:ext>
            </a:extLst>
          </p:cNvPr>
          <p:cNvSpPr txBox="1"/>
          <p:nvPr/>
        </p:nvSpPr>
        <p:spPr>
          <a:xfrm>
            <a:off x="5364088" y="271576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</a:t>
            </a:r>
            <a:endParaRPr lang="en-RU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F4792-4AB4-13A3-4B59-B32E5A632CCB}"/>
              </a:ext>
            </a:extLst>
          </p:cNvPr>
          <p:cNvSpPr txBox="1"/>
          <p:nvPr/>
        </p:nvSpPr>
        <p:spPr>
          <a:xfrm>
            <a:off x="5868144" y="270845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do</a:t>
            </a:r>
            <a:endParaRPr lang="en-RU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A62C2-0D7C-14B5-AB0C-3D9B9E4E13EE}"/>
              </a:ext>
            </a:extLst>
          </p:cNvPr>
          <p:cNvSpPr txBox="1"/>
          <p:nvPr/>
        </p:nvSpPr>
        <p:spPr>
          <a:xfrm>
            <a:off x="6532393" y="270845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you</a:t>
            </a:r>
            <a:endParaRPr lang="en-RU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7716D-AE4E-DDF7-ED0F-DD3D8E6E0A11}"/>
              </a:ext>
            </a:extLst>
          </p:cNvPr>
          <p:cNvSpPr txBox="1"/>
          <p:nvPr/>
        </p:nvSpPr>
        <p:spPr>
          <a:xfrm>
            <a:off x="7108457" y="2691203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like</a:t>
            </a:r>
            <a:endParaRPr lang="en-RU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744FE-1C57-29E5-7569-BF08D96BABCA}"/>
              </a:ext>
            </a:extLst>
          </p:cNvPr>
          <p:cNvSpPr txBox="1"/>
          <p:nvPr/>
        </p:nvSpPr>
        <p:spPr>
          <a:xfrm>
            <a:off x="5364088" y="220421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Where</a:t>
            </a:r>
            <a:endParaRPr lang="en-RU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37302-C92C-308B-2611-8941BF217F1D}"/>
              </a:ext>
            </a:extLst>
          </p:cNvPr>
          <p:cNvSpPr txBox="1"/>
          <p:nvPr/>
        </p:nvSpPr>
        <p:spPr>
          <a:xfrm>
            <a:off x="5364088" y="1923678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When</a:t>
            </a:r>
            <a:endParaRPr lang="en-RU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9E09C-FDB7-B535-2044-746287589D49}"/>
              </a:ext>
            </a:extLst>
          </p:cNvPr>
          <p:cNvSpPr txBox="1"/>
          <p:nvPr/>
        </p:nvSpPr>
        <p:spPr>
          <a:xfrm>
            <a:off x="5391999" y="3176468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Why</a:t>
            </a:r>
            <a:endParaRPr lang="en-RU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AB65C5-1B35-6572-BDE2-BB75EAB8E5F2}"/>
              </a:ext>
            </a:extLst>
          </p:cNvPr>
          <p:cNvSpPr txBox="1"/>
          <p:nvPr/>
        </p:nvSpPr>
        <p:spPr>
          <a:xfrm>
            <a:off x="5907789" y="3180610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does</a:t>
            </a:r>
            <a:endParaRPr lang="en-RU" sz="9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A2A43-AD60-B056-1217-5F6B2F4AA1C9}"/>
              </a:ext>
            </a:extLst>
          </p:cNvPr>
          <p:cNvSpPr txBox="1"/>
          <p:nvPr/>
        </p:nvSpPr>
        <p:spPr>
          <a:xfrm>
            <a:off x="6524304" y="2176163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he</a:t>
            </a:r>
            <a:endParaRPr lang="en-RU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13D1E4-52FA-1707-826B-878584D61471}"/>
              </a:ext>
            </a:extLst>
          </p:cNvPr>
          <p:cNvSpPr txBox="1"/>
          <p:nvPr/>
        </p:nvSpPr>
        <p:spPr>
          <a:xfrm>
            <a:off x="6504487" y="187592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they</a:t>
            </a:r>
            <a:endParaRPr lang="en-RU" sz="9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BA5A77-108C-5A87-932D-1925E75A8C2A}"/>
              </a:ext>
            </a:extLst>
          </p:cNvPr>
          <p:cNvSpPr txBox="1"/>
          <p:nvPr/>
        </p:nvSpPr>
        <p:spPr>
          <a:xfrm>
            <a:off x="6514061" y="1574465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we</a:t>
            </a:r>
            <a:endParaRPr lang="en-RU" sz="9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7F4D7C-5DBF-0917-1946-6EC9919560BC}"/>
              </a:ext>
            </a:extLst>
          </p:cNvPr>
          <p:cNvSpPr txBox="1"/>
          <p:nvPr/>
        </p:nvSpPr>
        <p:spPr>
          <a:xfrm>
            <a:off x="7096075" y="214779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live</a:t>
            </a:r>
            <a:endParaRPr lang="en-RU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18004B-86D1-7DC5-A0C1-D463F0E1DD51}"/>
              </a:ext>
            </a:extLst>
          </p:cNvPr>
          <p:cNvSpPr txBox="1"/>
          <p:nvPr/>
        </p:nvSpPr>
        <p:spPr>
          <a:xfrm>
            <a:off x="7091568" y="3171498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eat</a:t>
            </a:r>
            <a:endParaRPr lang="en-RU" sz="900" dirty="0"/>
          </a:p>
        </p:txBody>
      </p:sp>
    </p:spTree>
    <p:extLst>
      <p:ext uri="{BB962C8B-B14F-4D97-AF65-F5344CB8AC3E}">
        <p14:creationId xmlns:p14="http://schemas.microsoft.com/office/powerpoint/2010/main" val="18974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115616" y="1995686"/>
            <a:ext cx="30963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</a:t>
            </a:r>
            <a:r>
              <a:rPr lang="ru-RU" sz="1400" b="1" dirty="0">
                <a:solidFill>
                  <a:srgbClr val="202124"/>
                </a:solidFill>
              </a:rPr>
              <a:t>Конверт</a:t>
            </a:r>
            <a:r>
              <a:rPr lang="ru-RU" sz="1400" b="1" dirty="0">
                <a:solidFill>
                  <a:srgbClr val="202124"/>
                </a:solidFill>
                <a:effectLst/>
              </a:rPr>
              <a:t>»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Свечки на торте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Кофе с зефиром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Иголки ежа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Тостер с хлебом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Кормим монстра </a:t>
            </a:r>
          </a:p>
        </p:txBody>
      </p:sp>
      <p:pic>
        <p:nvPicPr>
          <p:cNvPr id="5" name="Picture 4" descr="A red square with several pieces of paper&#10;&#10;Description automatically generated">
            <a:extLst>
              <a:ext uri="{FF2B5EF4-FFF2-40B4-BE49-F238E27FC236}">
                <a16:creationId xmlns:a16="http://schemas.microsoft.com/office/drawing/2014/main" id="{0263A6D7-7326-4F20-3B57-50A699820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8001"/>
          <a:stretch/>
        </p:blipFill>
        <p:spPr>
          <a:xfrm rot="5400000">
            <a:off x="5081633" y="1342037"/>
            <a:ext cx="3096344" cy="267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AD5F6A-86D7-F35B-E2E9-D709C4767236}"/>
              </a:ext>
            </a:extLst>
          </p:cNvPr>
          <p:cNvSpPr txBox="1"/>
          <p:nvPr/>
        </p:nvSpPr>
        <p:spPr>
          <a:xfrm>
            <a:off x="6235403" y="2777954"/>
            <a:ext cx="78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March</a:t>
            </a:r>
            <a:endParaRPr lang="en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1F2EE-6580-5D26-589D-339743A764AA}"/>
              </a:ext>
            </a:extLst>
          </p:cNvPr>
          <p:cNvSpPr txBox="1"/>
          <p:nvPr/>
        </p:nvSpPr>
        <p:spPr>
          <a:xfrm rot="21257696">
            <a:off x="5886619" y="16973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</a:t>
            </a:r>
            <a:endParaRPr lang="en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EAD93-8311-D789-A4B9-AB2805C51FCD}"/>
              </a:ext>
            </a:extLst>
          </p:cNvPr>
          <p:cNvSpPr txBox="1"/>
          <p:nvPr/>
        </p:nvSpPr>
        <p:spPr>
          <a:xfrm>
            <a:off x="6248436" y="16263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</a:t>
            </a:r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14A66-AE50-A1DF-4234-65B6550386B2}"/>
              </a:ext>
            </a:extLst>
          </p:cNvPr>
          <p:cNvSpPr txBox="1"/>
          <p:nvPr/>
        </p:nvSpPr>
        <p:spPr>
          <a:xfrm>
            <a:off x="6534133" y="16631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12</a:t>
            </a:r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38005-F47E-A9C0-1405-EDF65DD30B8E}"/>
              </a:ext>
            </a:extLst>
          </p:cNvPr>
          <p:cNvSpPr txBox="1"/>
          <p:nvPr/>
        </p:nvSpPr>
        <p:spPr>
          <a:xfrm rot="997679">
            <a:off x="7054822" y="16973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1025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3206ECD-EAF5-8CE7-D4A7-79EBD01EF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5135"/>
          <a:stretch/>
        </p:blipFill>
        <p:spPr bwMode="auto">
          <a:xfrm>
            <a:off x="971600" y="1419622"/>
            <a:ext cx="2504877" cy="2736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2E07F-9115-727A-A98A-5196F0806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 bwMode="auto">
          <a:xfrm>
            <a:off x="4139952" y="1151076"/>
            <a:ext cx="4363517" cy="30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737F27-09A1-6F08-2615-EF9E47F3B7BB}"/>
              </a:ext>
            </a:extLst>
          </p:cNvPr>
          <p:cNvSpPr txBox="1"/>
          <p:nvPr/>
        </p:nvSpPr>
        <p:spPr>
          <a:xfrm>
            <a:off x="179512" y="4371950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Морозов, А. (</a:t>
            </a:r>
            <a:r>
              <a:rPr lang="en-US" sz="1200" dirty="0"/>
              <a:t>20</a:t>
            </a:r>
            <a:r>
              <a:rPr lang="ru-RU" sz="1200" dirty="0"/>
              <a:t>23). </a:t>
            </a:r>
            <a:r>
              <a:rPr lang="en-US" sz="1200" dirty="0"/>
              <a:t>Mishkie Grammar 1</a:t>
            </a:r>
            <a:r>
              <a:rPr lang="ru-RU" sz="1200" dirty="0"/>
              <a:t>. Издательство «Титул»</a:t>
            </a:r>
            <a:r>
              <a:rPr lang="en-US" sz="1200" dirty="0"/>
              <a:t>. </a:t>
            </a:r>
            <a:endParaRPr lang="en-RU" sz="1200" dirty="0"/>
          </a:p>
        </p:txBody>
      </p:sp>
    </p:spTree>
    <p:extLst>
      <p:ext uri="{BB962C8B-B14F-4D97-AF65-F5344CB8AC3E}">
        <p14:creationId xmlns:p14="http://schemas.microsoft.com/office/powerpoint/2010/main" val="1008535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id="{CC431823-5BA9-020D-DF87-BA4DA62E3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7" b="43615"/>
          <a:stretch/>
        </p:blipFill>
        <p:spPr bwMode="auto">
          <a:xfrm>
            <a:off x="1416617" y="1441038"/>
            <a:ext cx="2804476" cy="26729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B7FABF00-6EB7-B1EC-803E-2906ECC26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03598"/>
            <a:ext cx="2360861" cy="3147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09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253553" y="1956197"/>
            <a:ext cx="25331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«Веер»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Parts of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Prefixes / suffixes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Rules (e.g. Comparatives)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Verb Families </a:t>
            </a:r>
          </a:p>
        </p:txBody>
      </p:sp>
      <p:pic>
        <p:nvPicPr>
          <p:cNvPr id="5" name="Picture 4" descr="A stack of red circles&#10;&#10;Description automatically generated">
            <a:extLst>
              <a:ext uri="{FF2B5EF4-FFF2-40B4-BE49-F238E27FC236}">
                <a16:creationId xmlns:a16="http://schemas.microsoft.com/office/drawing/2014/main" id="{80E72F39-1B81-BF5C-EBA5-B1E7F499D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 b="5201"/>
          <a:stretch/>
        </p:blipFill>
        <p:spPr>
          <a:xfrm rot="5400000">
            <a:off x="5155470" y="1124187"/>
            <a:ext cx="2736302" cy="2895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3BADD-CA41-D9D4-6B06-21EB7D0C8566}"/>
              </a:ext>
            </a:extLst>
          </p:cNvPr>
          <p:cNvSpPr txBox="1"/>
          <p:nvPr/>
        </p:nvSpPr>
        <p:spPr>
          <a:xfrm>
            <a:off x="6405144" y="1995686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Nouns</a:t>
            </a:r>
            <a:endParaRPr lang="en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58479-08BF-DB6F-6CAB-3E6CF25A8091}"/>
              </a:ext>
            </a:extLst>
          </p:cNvPr>
          <p:cNvSpPr txBox="1"/>
          <p:nvPr/>
        </p:nvSpPr>
        <p:spPr>
          <a:xfrm>
            <a:off x="6495935" y="2387084"/>
            <a:ext cx="62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cat</a:t>
            </a:r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B9E91-A05C-2E79-6D1D-65DD6585F4FC}"/>
              </a:ext>
            </a:extLst>
          </p:cNvPr>
          <p:cNvSpPr txBox="1"/>
          <p:nvPr/>
        </p:nvSpPr>
        <p:spPr>
          <a:xfrm>
            <a:off x="6533802" y="264344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dog</a:t>
            </a:r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080C8-50D4-4F37-F706-2987CA5FE6F7}"/>
              </a:ext>
            </a:extLst>
          </p:cNvPr>
          <p:cNvSpPr txBox="1"/>
          <p:nvPr/>
        </p:nvSpPr>
        <p:spPr>
          <a:xfrm>
            <a:off x="6536848" y="2899796"/>
            <a:ext cx="87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horse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9965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187953" y="2070961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</a:t>
            </a:r>
            <a:r>
              <a:rPr lang="ru-RU" sz="1400" b="1" dirty="0">
                <a:solidFill>
                  <a:srgbClr val="202124"/>
                </a:solidFill>
              </a:rPr>
              <a:t>Гармошка</a:t>
            </a:r>
            <a:r>
              <a:rPr lang="ru-RU" sz="1400" b="1" dirty="0">
                <a:solidFill>
                  <a:srgbClr val="202124"/>
                </a:solidFill>
                <a:effectLst/>
              </a:rPr>
              <a:t>»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Загадочная история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Фоторобот преступника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День из жизни принцессы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Званый ужин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Волшебный остров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4" name="Picture 3" descr="A red folded paper on a white surface&#10;&#10;Description automatically generated">
            <a:extLst>
              <a:ext uri="{FF2B5EF4-FFF2-40B4-BE49-F238E27FC236}">
                <a16:creationId xmlns:a16="http://schemas.microsoft.com/office/drawing/2014/main" id="{71A32708-5F04-1E1C-0E52-2FD1D6C5C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5201" r="9400"/>
          <a:stretch/>
        </p:blipFill>
        <p:spPr>
          <a:xfrm rot="5400000">
            <a:off x="5277980" y="1396843"/>
            <a:ext cx="3107392" cy="2720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EA90EE-95E2-00A2-8C93-8E997DB302CB}"/>
              </a:ext>
            </a:extLst>
          </p:cNvPr>
          <p:cNvSpPr txBox="1"/>
          <p:nvPr/>
        </p:nvSpPr>
        <p:spPr>
          <a:xfrm>
            <a:off x="6103059" y="1252001"/>
            <a:ext cx="126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She has got</a:t>
            </a:r>
            <a:endParaRPr lang="en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A4B64-4A4C-DDD8-8699-0A48006222ED}"/>
              </a:ext>
            </a:extLst>
          </p:cNvPr>
          <p:cNvSpPr txBox="1"/>
          <p:nvPr/>
        </p:nvSpPr>
        <p:spPr>
          <a:xfrm>
            <a:off x="6285125" y="1923678"/>
            <a:ext cx="903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brown eyes</a:t>
            </a:r>
            <a:endParaRPr lang="en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F5E39-BE76-85C1-28C6-118A284C008D}"/>
              </a:ext>
            </a:extLst>
          </p:cNvPr>
          <p:cNvSpPr txBox="1"/>
          <p:nvPr/>
        </p:nvSpPr>
        <p:spPr>
          <a:xfrm>
            <a:off x="6189785" y="2177620"/>
            <a:ext cx="1147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black eyebrows</a:t>
            </a:r>
            <a:endParaRPr lang="en-R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3B69A-07A0-9864-6A17-6C6BD766851D}"/>
              </a:ext>
            </a:extLst>
          </p:cNvPr>
          <p:cNvSpPr txBox="1"/>
          <p:nvPr/>
        </p:nvSpPr>
        <p:spPr>
          <a:xfrm>
            <a:off x="6358199" y="2454619"/>
            <a:ext cx="810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small ears</a:t>
            </a:r>
            <a:endParaRPr lang="en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29043-F611-E407-F03C-69ACA70A2C24}"/>
              </a:ext>
            </a:extLst>
          </p:cNvPr>
          <p:cNvSpPr txBox="1"/>
          <p:nvPr/>
        </p:nvSpPr>
        <p:spPr>
          <a:xfrm>
            <a:off x="6444054" y="2713363"/>
            <a:ext cx="63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red lips</a:t>
            </a:r>
            <a:endParaRPr lang="en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1F2FC9-295B-3CBB-5DE1-D77AC45760AF}"/>
              </a:ext>
            </a:extLst>
          </p:cNvPr>
          <p:cNvSpPr txBox="1"/>
          <p:nvPr/>
        </p:nvSpPr>
        <p:spPr>
          <a:xfrm>
            <a:off x="6368906" y="3014838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short hair</a:t>
            </a:r>
            <a:endParaRPr lang="en-RU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B2FA1-BFE9-262E-FB46-B2D9A760EB47}"/>
              </a:ext>
            </a:extLst>
          </p:cNvPr>
          <p:cNvSpPr txBox="1"/>
          <p:nvPr/>
        </p:nvSpPr>
        <p:spPr>
          <a:xfrm>
            <a:off x="6275956" y="3291837"/>
            <a:ext cx="1035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 pink tongue</a:t>
            </a:r>
            <a:endParaRPr lang="en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6C694-D99F-5F01-1453-35CC28311E28}"/>
              </a:ext>
            </a:extLst>
          </p:cNvPr>
          <p:cNvSpPr txBox="1"/>
          <p:nvPr/>
        </p:nvSpPr>
        <p:spPr>
          <a:xfrm>
            <a:off x="6183849" y="3569800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 beautiful smile</a:t>
            </a:r>
            <a:endParaRPr lang="en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6CD80-B43A-D725-1371-2EBF28B525EF}"/>
              </a:ext>
            </a:extLst>
          </p:cNvPr>
          <p:cNvSpPr txBox="1"/>
          <p:nvPr/>
        </p:nvSpPr>
        <p:spPr>
          <a:xfrm>
            <a:off x="6300492" y="1666082"/>
            <a:ext cx="925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strong arms</a:t>
            </a:r>
            <a:endParaRPr lang="en-RU" sz="1200" dirty="0"/>
          </a:p>
        </p:txBody>
      </p:sp>
    </p:spTree>
    <p:extLst>
      <p:ext uri="{BB962C8B-B14F-4D97-AF65-F5344CB8AC3E}">
        <p14:creationId xmlns:p14="http://schemas.microsoft.com/office/powerpoint/2010/main" val="9671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paper folded into triangles&#10;&#10;Description automatically generated with medium confidence">
            <a:extLst>
              <a:ext uri="{FF2B5EF4-FFF2-40B4-BE49-F238E27FC236}">
                <a16:creationId xmlns:a16="http://schemas.microsoft.com/office/drawing/2014/main" id="{19C1F05F-17FB-4BF3-24CA-C5BFDE44D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63638"/>
            <a:ext cx="3264363" cy="2448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red paper folded into triangles&#10;&#10;Description automatically generated with medium confidence">
            <a:extLst>
              <a:ext uri="{FF2B5EF4-FFF2-40B4-BE49-F238E27FC236}">
                <a16:creationId xmlns:a16="http://schemas.microsoft.com/office/drawing/2014/main" id="{A65659BC-FE60-2546-9EE8-B559123B8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47" y="1563638"/>
            <a:ext cx="3264363" cy="2448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3A5D31-FFCF-E7A4-E3F5-26913F9E43A5}"/>
              </a:ext>
            </a:extLst>
          </p:cNvPr>
          <p:cNvSpPr txBox="1"/>
          <p:nvPr/>
        </p:nvSpPr>
        <p:spPr>
          <a:xfrm>
            <a:off x="1331640" y="4083918"/>
            <a:ext cx="24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Что-то прячется внутри </a:t>
            </a:r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BD6C0-919F-DCAD-A4E2-6AD47F8336E7}"/>
              </a:ext>
            </a:extLst>
          </p:cNvPr>
          <p:cNvSpPr txBox="1"/>
          <p:nvPr/>
        </p:nvSpPr>
        <p:spPr>
          <a:xfrm>
            <a:off x="5152309" y="4083918"/>
            <a:ext cx="291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Связь с внешним объектом </a:t>
            </a:r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D1B94-1E6E-BAF3-847B-E7D420A1C458}"/>
              </a:ext>
            </a:extLst>
          </p:cNvPr>
          <p:cNvSpPr txBox="1"/>
          <p:nvPr/>
        </p:nvSpPr>
        <p:spPr>
          <a:xfrm>
            <a:off x="5083395" y="2214431"/>
            <a:ext cx="55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What </a:t>
            </a:r>
            <a:endParaRPr lang="en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95AEA-B8A5-EA0C-1E20-68A1F31BD988}"/>
              </a:ext>
            </a:extLst>
          </p:cNvPr>
          <p:cNvSpPr txBox="1"/>
          <p:nvPr/>
        </p:nvSpPr>
        <p:spPr>
          <a:xfrm>
            <a:off x="6331382" y="2211710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is</a:t>
            </a:r>
            <a:endParaRPr lang="en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D463B-7080-6F96-7E30-539E8E6A250D}"/>
              </a:ext>
            </a:extLst>
          </p:cNvPr>
          <p:cNvSpPr txBox="1"/>
          <p:nvPr/>
        </p:nvSpPr>
        <p:spPr>
          <a:xfrm>
            <a:off x="6583048" y="2211710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this?</a:t>
            </a:r>
            <a:endParaRPr lang="en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0C9CD-C159-2C19-7E99-9F4219462FCA}"/>
              </a:ext>
            </a:extLst>
          </p:cNvPr>
          <p:cNvSpPr txBox="1"/>
          <p:nvPr/>
        </p:nvSpPr>
        <p:spPr>
          <a:xfrm>
            <a:off x="7657430" y="2207529"/>
            <a:ext cx="510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that?</a:t>
            </a:r>
            <a:endParaRPr lang="en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0AFDF4-17A9-BCAD-AE6B-9185EBD0ADEF}"/>
              </a:ext>
            </a:extLst>
          </p:cNvPr>
          <p:cNvSpPr txBox="1"/>
          <p:nvPr/>
        </p:nvSpPr>
        <p:spPr>
          <a:xfrm>
            <a:off x="5083395" y="3142223"/>
            <a:ext cx="55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What </a:t>
            </a:r>
            <a:endParaRPr lang="en-RU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14017-0FEC-678D-B5A5-82C24F2B1200}"/>
              </a:ext>
            </a:extLst>
          </p:cNvPr>
          <p:cNvSpPr txBox="1"/>
          <p:nvPr/>
        </p:nvSpPr>
        <p:spPr>
          <a:xfrm>
            <a:off x="7380312" y="3075806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are</a:t>
            </a:r>
            <a:endParaRPr lang="en-RU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02B06F-0711-A10E-3F5D-3833823AED62}"/>
              </a:ext>
            </a:extLst>
          </p:cNvPr>
          <p:cNvSpPr txBox="1"/>
          <p:nvPr/>
        </p:nvSpPr>
        <p:spPr>
          <a:xfrm>
            <a:off x="7638152" y="3060416"/>
            <a:ext cx="606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those?</a:t>
            </a:r>
            <a:endParaRPr lang="en-RU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5B0B0E-6C86-53C8-9E1C-131C5F646F89}"/>
              </a:ext>
            </a:extLst>
          </p:cNvPr>
          <p:cNvSpPr txBox="1"/>
          <p:nvPr/>
        </p:nvSpPr>
        <p:spPr>
          <a:xfrm rot="16200000">
            <a:off x="2988854" y="3014248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will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18BA84-5565-76C7-064E-C533F76B3A38}"/>
              </a:ext>
            </a:extLst>
          </p:cNvPr>
          <p:cNvSpPr txBox="1"/>
          <p:nvPr/>
        </p:nvSpPr>
        <p:spPr>
          <a:xfrm rot="16200000">
            <a:off x="2371708" y="3113793"/>
            <a:ext cx="615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spontaneous decision</a:t>
            </a:r>
            <a:endParaRPr lang="en-RU" sz="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58A63C-03E4-7098-655F-A6227F4383EE}"/>
              </a:ext>
            </a:extLst>
          </p:cNvPr>
          <p:cNvSpPr txBox="1"/>
          <p:nvPr/>
        </p:nvSpPr>
        <p:spPr>
          <a:xfrm rot="16200000">
            <a:off x="1862196" y="3113793"/>
            <a:ext cx="615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Prediction 50%</a:t>
            </a:r>
            <a:endParaRPr lang="en-RU" sz="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C09A87-D3EC-A73B-9EF5-114487DCB372}"/>
              </a:ext>
            </a:extLst>
          </p:cNvPr>
          <p:cNvSpPr txBox="1"/>
          <p:nvPr/>
        </p:nvSpPr>
        <p:spPr>
          <a:xfrm rot="16200000">
            <a:off x="1334842" y="3159958"/>
            <a:ext cx="6152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Promises </a:t>
            </a:r>
            <a:endParaRPr lang="en-RU" sz="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CD932-1E1D-D93C-61AC-33540B060A97}"/>
              </a:ext>
            </a:extLst>
          </p:cNvPr>
          <p:cNvSpPr txBox="1"/>
          <p:nvPr/>
        </p:nvSpPr>
        <p:spPr>
          <a:xfrm rot="16200000">
            <a:off x="1880842" y="2222123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050" dirty="0"/>
              <a:t>going to</a:t>
            </a:r>
          </a:p>
        </p:txBody>
      </p:sp>
    </p:spTree>
    <p:extLst>
      <p:ext uri="{BB962C8B-B14F-4D97-AF65-F5344CB8AC3E}">
        <p14:creationId xmlns:p14="http://schemas.microsoft.com/office/powerpoint/2010/main" val="3568834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115616" y="2023268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</a:t>
            </a:r>
            <a:r>
              <a:rPr lang="en-US" sz="1400" b="1" dirty="0">
                <a:solidFill>
                  <a:srgbClr val="202124"/>
                </a:solidFill>
              </a:rPr>
              <a:t>Packman</a:t>
            </a:r>
            <a:r>
              <a:rPr lang="ru-RU" sz="1400" b="1" dirty="0">
                <a:solidFill>
                  <a:srgbClr val="202124"/>
                </a:solidFill>
                <a:effectLst/>
              </a:rPr>
              <a:t>»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Цикл жизни лягушки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Для пересказа истории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Предсказываем погоду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Колесо фортуны </a:t>
            </a:r>
          </a:p>
        </p:txBody>
      </p:sp>
      <p:pic>
        <p:nvPicPr>
          <p:cNvPr id="5" name="Picture 4" descr="A red and white circle with a white center&#10;&#10;Description automatically generated">
            <a:extLst>
              <a:ext uri="{FF2B5EF4-FFF2-40B4-BE49-F238E27FC236}">
                <a16:creationId xmlns:a16="http://schemas.microsoft.com/office/drawing/2014/main" id="{ADAEEAD7-75E0-10C0-1AEA-497F89945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6401"/>
          <a:stretch/>
        </p:blipFill>
        <p:spPr>
          <a:xfrm rot="5400000">
            <a:off x="5433091" y="1278612"/>
            <a:ext cx="2736304" cy="2874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>
            <a:extLst>
              <a:ext uri="{FF2B5EF4-FFF2-40B4-BE49-F238E27FC236}">
                <a16:creationId xmlns:a16="http://schemas.microsoft.com/office/drawing/2014/main" id="{0C92278E-D25D-D526-A3E8-59B694B1CBC3}"/>
              </a:ext>
            </a:extLst>
          </p:cNvPr>
          <p:cNvSpPr/>
          <p:nvPr/>
        </p:nvSpPr>
        <p:spPr>
          <a:xfrm>
            <a:off x="683568" y="1635646"/>
            <a:ext cx="2016224" cy="990111"/>
          </a:xfrm>
          <a:prstGeom prst="wedgeEllipseCallout">
            <a:avLst>
              <a:gd name="adj1" fmla="val -41241"/>
              <a:gd name="adj2" fmla="val 604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ysClr val="windowText" lastClr="000000"/>
                </a:solidFill>
              </a:rPr>
              <a:t>Дети не умеют переписывать с доски </a:t>
            </a:r>
            <a:endParaRPr lang="en-RU" sz="1400" i="1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25E3F52B-43D5-CF29-6B96-6D28C272FEB5}"/>
              </a:ext>
            </a:extLst>
          </p:cNvPr>
          <p:cNvSpPr/>
          <p:nvPr/>
        </p:nvSpPr>
        <p:spPr>
          <a:xfrm>
            <a:off x="1907704" y="3075805"/>
            <a:ext cx="2016224" cy="990111"/>
          </a:xfrm>
          <a:prstGeom prst="wedgeEllipseCallout">
            <a:avLst>
              <a:gd name="adj1" fmla="val -41241"/>
              <a:gd name="adj2" fmla="val 604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ysClr val="windowText" lastClr="000000"/>
                </a:solidFill>
              </a:rPr>
              <a:t>Нет стратегий для заучивания </a:t>
            </a:r>
            <a:endParaRPr lang="en-RU" sz="1400" i="1" dirty="0">
              <a:solidFill>
                <a:sysClr val="windowText" lastClr="000000"/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1B36F58A-8025-2744-F2F5-D647897E9E34}"/>
              </a:ext>
            </a:extLst>
          </p:cNvPr>
          <p:cNvSpPr/>
          <p:nvPr/>
        </p:nvSpPr>
        <p:spPr>
          <a:xfrm>
            <a:off x="3328747" y="1111001"/>
            <a:ext cx="2592288" cy="1296144"/>
          </a:xfrm>
          <a:prstGeom prst="wedgeEllipseCallout">
            <a:avLst>
              <a:gd name="adj1" fmla="val -41241"/>
              <a:gd name="adj2" fmla="val 604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ysClr val="windowText" lastClr="000000"/>
                </a:solidFill>
              </a:rPr>
              <a:t>Не могут потом найти (или понять) свои собственные  заметки</a:t>
            </a:r>
            <a:endParaRPr lang="en-RU" sz="1400" i="1" dirty="0">
              <a:solidFill>
                <a:sysClr val="windowText" lastClr="000000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D54DF373-37D2-270E-7A2F-28898E939082}"/>
              </a:ext>
            </a:extLst>
          </p:cNvPr>
          <p:cNvSpPr/>
          <p:nvPr/>
        </p:nvSpPr>
        <p:spPr>
          <a:xfrm>
            <a:off x="4624891" y="3075805"/>
            <a:ext cx="2161354" cy="990111"/>
          </a:xfrm>
          <a:prstGeom prst="wedgeEllipseCallout">
            <a:avLst>
              <a:gd name="adj1" fmla="val -41241"/>
              <a:gd name="adj2" fmla="val 604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ysClr val="windowText" lastClr="000000"/>
                </a:solidFill>
              </a:rPr>
              <a:t>Им скучно сидеть и писать долгое время </a:t>
            </a:r>
            <a:endParaRPr lang="en-RU" sz="1400" i="1" dirty="0">
              <a:solidFill>
                <a:sysClr val="windowText" lastClr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0344E056-E991-2B62-A06E-9972F4573C55}"/>
              </a:ext>
            </a:extLst>
          </p:cNvPr>
          <p:cNvSpPr/>
          <p:nvPr/>
        </p:nvSpPr>
        <p:spPr>
          <a:xfrm>
            <a:off x="6444210" y="1759073"/>
            <a:ext cx="2161354" cy="990111"/>
          </a:xfrm>
          <a:prstGeom prst="wedgeEllipseCallout">
            <a:avLst>
              <a:gd name="adj1" fmla="val -41241"/>
              <a:gd name="adj2" fmla="val 604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ysClr val="windowText" lastClr="000000"/>
                </a:solidFill>
              </a:rPr>
              <a:t>Родители требуют результат</a:t>
            </a:r>
            <a:endParaRPr lang="en-RU" sz="1400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0059177-6793-2CDB-C282-C9E97DF0FC6B}"/>
              </a:ext>
            </a:extLst>
          </p:cNvPr>
          <p:cNvGrpSpPr/>
          <p:nvPr/>
        </p:nvGrpSpPr>
        <p:grpSpPr>
          <a:xfrm>
            <a:off x="794427" y="1508708"/>
            <a:ext cx="3816424" cy="2587405"/>
            <a:chOff x="769069" y="1563638"/>
            <a:chExt cx="3816424" cy="2587405"/>
          </a:xfrm>
        </p:grpSpPr>
        <p:pic>
          <p:nvPicPr>
            <p:cNvPr id="5" name="Picture 4" descr="A red paper cut out of a circle&#10;&#10;Description automatically generated">
              <a:extLst>
                <a:ext uri="{FF2B5EF4-FFF2-40B4-BE49-F238E27FC236}">
                  <a16:creationId xmlns:a16="http://schemas.microsoft.com/office/drawing/2014/main" id="{E3ABA75D-9E91-22A0-CD6D-82CC78C10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1" t="14534" r="8000" b="10801"/>
            <a:stretch/>
          </p:blipFill>
          <p:spPr>
            <a:xfrm>
              <a:off x="769069" y="1563638"/>
              <a:ext cx="3816424" cy="25874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4B8CED-AEE1-761E-1F34-01F14B1558FA}"/>
                </a:ext>
              </a:extLst>
            </p:cNvPr>
            <p:cNvSpPr txBox="1"/>
            <p:nvPr/>
          </p:nvSpPr>
          <p:spPr>
            <a:xfrm>
              <a:off x="2627784" y="2643758"/>
              <a:ext cx="553553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went</a:t>
              </a:r>
              <a:endParaRPr lang="en-RU" sz="12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BAEACF-CA00-37DE-610F-D2569F0D6A0B}"/>
                </a:ext>
              </a:extLst>
            </p:cNvPr>
            <p:cNvGrpSpPr/>
            <p:nvPr/>
          </p:nvGrpSpPr>
          <p:grpSpPr>
            <a:xfrm>
              <a:off x="1041688" y="2010316"/>
              <a:ext cx="1635593" cy="1698719"/>
              <a:chOff x="1041688" y="2010316"/>
              <a:chExt cx="1635593" cy="169871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025397-89CC-8418-5DA8-40BBD99986A0}"/>
                  </a:ext>
                </a:extLst>
              </p:cNvPr>
              <p:cNvSpPr txBox="1"/>
              <p:nvPr/>
            </p:nvSpPr>
            <p:spPr>
              <a:xfrm>
                <a:off x="2123728" y="2643758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go</a:t>
                </a:r>
                <a:endParaRPr lang="en-RU" sz="12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8B67CE-E169-C8B5-3ED8-3C20D24A146A}"/>
                  </a:ext>
                </a:extLst>
              </p:cNvPr>
              <p:cNvSpPr txBox="1"/>
              <p:nvPr/>
            </p:nvSpPr>
            <p:spPr>
              <a:xfrm rot="18903727">
                <a:off x="1922834" y="2219329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drink</a:t>
                </a:r>
                <a:endParaRPr lang="en-RU" sz="12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BFFE55-2342-6EAB-CAD5-BE6A0E640DC7}"/>
                  </a:ext>
                </a:extLst>
              </p:cNvPr>
              <p:cNvSpPr txBox="1"/>
              <p:nvPr/>
            </p:nvSpPr>
            <p:spPr>
              <a:xfrm rot="15985892">
                <a:off x="1574717" y="2143077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read</a:t>
                </a:r>
                <a:endParaRPr lang="en-RU" sz="1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163390-4E43-A691-3BB6-0DB7DE9A1B91}"/>
                  </a:ext>
                </a:extLst>
              </p:cNvPr>
              <p:cNvSpPr txBox="1"/>
              <p:nvPr/>
            </p:nvSpPr>
            <p:spPr>
              <a:xfrm rot="13889974">
                <a:off x="1169622" y="2309066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sing</a:t>
                </a:r>
                <a:endParaRPr lang="en-RU" sz="12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7821DE-3DDC-6C0D-6136-50F457C529CB}"/>
                  </a:ext>
                </a:extLst>
              </p:cNvPr>
              <p:cNvSpPr txBox="1"/>
              <p:nvPr/>
            </p:nvSpPr>
            <p:spPr>
              <a:xfrm rot="10800000">
                <a:off x="1041688" y="2690418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swim</a:t>
                </a:r>
                <a:endParaRPr lang="en-RU" sz="12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6ABFE6-C6F7-333C-7A78-9480EF327180}"/>
                  </a:ext>
                </a:extLst>
              </p:cNvPr>
              <p:cNvSpPr txBox="1"/>
              <p:nvPr/>
            </p:nvSpPr>
            <p:spPr>
              <a:xfrm rot="9154926">
                <a:off x="1130166" y="3055887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eat</a:t>
                </a:r>
                <a:endParaRPr lang="en-RU" sz="12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5FCF4E-B369-C72B-7714-09B942F9967F}"/>
                  </a:ext>
                </a:extLst>
              </p:cNvPr>
              <p:cNvSpPr txBox="1"/>
              <p:nvPr/>
            </p:nvSpPr>
            <p:spPr>
              <a:xfrm rot="5400000">
                <a:off x="1495421" y="3293759"/>
                <a:ext cx="5535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fly</a:t>
                </a:r>
                <a:endParaRPr lang="en-RU" sz="12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76A8FA-9C77-8C74-4270-13A19A656C62}"/>
                  </a:ext>
                </a:extLst>
              </p:cNvPr>
              <p:cNvSpPr txBox="1"/>
              <p:nvPr/>
            </p:nvSpPr>
            <p:spPr>
              <a:xfrm rot="2125689">
                <a:off x="1916367" y="3191728"/>
                <a:ext cx="5535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teach</a:t>
                </a:r>
                <a:endParaRPr lang="en-RU" sz="1200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0F9429D-6233-84CA-8700-9F697B765527}"/>
                </a:ext>
              </a:extLst>
            </p:cNvPr>
            <p:cNvGrpSpPr/>
            <p:nvPr/>
          </p:nvGrpSpPr>
          <p:grpSpPr>
            <a:xfrm>
              <a:off x="2711594" y="1985074"/>
              <a:ext cx="1543549" cy="1698719"/>
              <a:chOff x="1110507" y="2010316"/>
              <a:chExt cx="1543549" cy="169871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72ACF8-C714-C3FB-8B24-9BC300D0C65F}"/>
                  </a:ext>
                </a:extLst>
              </p:cNvPr>
              <p:cNvSpPr txBox="1"/>
              <p:nvPr/>
            </p:nvSpPr>
            <p:spPr>
              <a:xfrm rot="10800000">
                <a:off x="2100503" y="2714592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swam</a:t>
                </a:r>
                <a:endParaRPr lang="en-RU" sz="120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4FE816-90DA-3FD3-EAA9-97F09C5F0D66}"/>
                  </a:ext>
                </a:extLst>
              </p:cNvPr>
              <p:cNvSpPr txBox="1"/>
              <p:nvPr/>
            </p:nvSpPr>
            <p:spPr>
              <a:xfrm rot="8405060">
                <a:off x="1971623" y="2316102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drank</a:t>
                </a:r>
                <a:endParaRPr lang="en-RU" sz="12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8DDC986-A984-D569-A273-5DDCFAD31DB9}"/>
                  </a:ext>
                </a:extLst>
              </p:cNvPr>
              <p:cNvSpPr txBox="1"/>
              <p:nvPr/>
            </p:nvSpPr>
            <p:spPr>
              <a:xfrm rot="5400000">
                <a:off x="1574717" y="2143077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read</a:t>
                </a:r>
                <a:endParaRPr lang="en-RU" sz="120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0FD0E0-C006-C41F-9A34-5A42819DB1C3}"/>
                  </a:ext>
                </a:extLst>
              </p:cNvPr>
              <p:cNvSpPr txBox="1"/>
              <p:nvPr/>
            </p:nvSpPr>
            <p:spPr>
              <a:xfrm rot="2080014">
                <a:off x="1170333" y="2245815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ate</a:t>
                </a:r>
                <a:endParaRPr lang="en-RU" sz="120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E483F7-D39F-6307-9E47-ECEC227BA8AB}"/>
                  </a:ext>
                </a:extLst>
              </p:cNvPr>
              <p:cNvSpPr txBox="1"/>
              <p:nvPr/>
            </p:nvSpPr>
            <p:spPr>
              <a:xfrm rot="19773220">
                <a:off x="1110507" y="3123017"/>
                <a:ext cx="553553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sang</a:t>
                </a:r>
                <a:endParaRPr lang="en-RU" sz="120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3575CEC-EAC8-26B3-A6FB-10407DC78E6D}"/>
                  </a:ext>
                </a:extLst>
              </p:cNvPr>
              <p:cNvSpPr txBox="1"/>
              <p:nvPr/>
            </p:nvSpPr>
            <p:spPr>
              <a:xfrm rot="16200000">
                <a:off x="1495421" y="3293759"/>
                <a:ext cx="5535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flew</a:t>
                </a:r>
                <a:endParaRPr lang="en-RU" sz="12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06F285-D00C-FCFA-A781-51DCD99B200B}"/>
                  </a:ext>
                </a:extLst>
              </p:cNvPr>
              <p:cNvSpPr txBox="1"/>
              <p:nvPr/>
            </p:nvSpPr>
            <p:spPr>
              <a:xfrm rot="2125689">
                <a:off x="1889839" y="3149685"/>
                <a:ext cx="702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taught</a:t>
                </a:r>
                <a:endParaRPr lang="en-RU" sz="1200" dirty="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1FD829B-2783-A0E5-7E68-1156594EC136}"/>
              </a:ext>
            </a:extLst>
          </p:cNvPr>
          <p:cNvGrpSpPr/>
          <p:nvPr/>
        </p:nvGrpSpPr>
        <p:grpSpPr>
          <a:xfrm>
            <a:off x="5501514" y="1570620"/>
            <a:ext cx="2719704" cy="2525493"/>
            <a:chOff x="5501514" y="1570620"/>
            <a:chExt cx="2719704" cy="2525493"/>
          </a:xfrm>
        </p:grpSpPr>
        <p:pic>
          <p:nvPicPr>
            <p:cNvPr id="34" name="Picture 33" descr="A red circle cut out of paper&#10;&#10;Description automatically generated">
              <a:extLst>
                <a:ext uri="{FF2B5EF4-FFF2-40B4-BE49-F238E27FC236}">
                  <a16:creationId xmlns:a16="http://schemas.microsoft.com/office/drawing/2014/main" id="{691F587F-FFB5-0FD8-3D48-703D4A6EE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1" t="7066" r="23400" b="2474"/>
            <a:stretch/>
          </p:blipFill>
          <p:spPr>
            <a:xfrm rot="5400000">
              <a:off x="5598619" y="1473515"/>
              <a:ext cx="2525493" cy="27197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7D7B76-8B22-1BE6-B0A8-C0AD72E7251F}"/>
                </a:ext>
              </a:extLst>
            </p:cNvPr>
            <p:cNvSpPr txBox="1"/>
            <p:nvPr/>
          </p:nvSpPr>
          <p:spPr>
            <a:xfrm>
              <a:off x="5713489" y="2689351"/>
              <a:ext cx="553553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im</a:t>
              </a:r>
              <a:endParaRPr lang="en-RU" sz="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DBEF4A-8E65-DBED-1E88-E5E583AC2BEB}"/>
                </a:ext>
              </a:extLst>
            </p:cNvPr>
            <p:cNvSpPr txBox="1"/>
            <p:nvPr/>
          </p:nvSpPr>
          <p:spPr>
            <a:xfrm>
              <a:off x="5990265" y="2689351"/>
              <a:ext cx="86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possible</a:t>
              </a:r>
              <a:endParaRPr lang="en-RU" sz="12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C6353FE-2C0A-99B9-1D12-950D54B21B00}"/>
                </a:ext>
              </a:extLst>
            </p:cNvPr>
            <p:cNvSpPr txBox="1"/>
            <p:nvPr/>
          </p:nvSpPr>
          <p:spPr>
            <a:xfrm rot="5400000">
              <a:off x="6578288" y="1866954"/>
              <a:ext cx="553553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un</a:t>
              </a:r>
              <a:endParaRPr lang="en-RU" sz="12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5E8CF7-137F-C95F-66E6-057AD86EC2DC}"/>
                </a:ext>
              </a:extLst>
            </p:cNvPr>
            <p:cNvSpPr txBox="1"/>
            <p:nvPr/>
          </p:nvSpPr>
          <p:spPr>
            <a:xfrm rot="5400000">
              <a:off x="6417148" y="2251300"/>
              <a:ext cx="86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happy</a:t>
              </a:r>
              <a:endParaRPr lang="en-RU" sz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249A5A-E089-204A-CFAF-1C93C20D77EA}"/>
                </a:ext>
              </a:extLst>
            </p:cNvPr>
            <p:cNvSpPr txBox="1"/>
            <p:nvPr/>
          </p:nvSpPr>
          <p:spPr>
            <a:xfrm rot="16200000">
              <a:off x="6527472" y="3520137"/>
              <a:ext cx="553553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il</a:t>
              </a:r>
              <a:endParaRPr lang="en-RU" sz="12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34B890E-F76F-5ECF-79C3-67E210A2E4FB}"/>
                </a:ext>
              </a:extLst>
            </p:cNvPr>
            <p:cNvSpPr txBox="1"/>
            <p:nvPr/>
          </p:nvSpPr>
          <p:spPr>
            <a:xfrm rot="16200000">
              <a:off x="6336711" y="3132026"/>
              <a:ext cx="86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legible</a:t>
              </a:r>
              <a:endParaRPr lang="en-RU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FCA108E-F35D-42B0-3749-8EA79887F464}"/>
                </a:ext>
              </a:extLst>
            </p:cNvPr>
            <p:cNvSpPr txBox="1"/>
            <p:nvPr/>
          </p:nvSpPr>
          <p:spPr>
            <a:xfrm rot="10800000">
              <a:off x="6769110" y="2717188"/>
              <a:ext cx="86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respectful</a:t>
              </a:r>
              <a:endParaRPr lang="en-RU" sz="1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2F074A4-8D41-93E9-9D5D-A97FC9C5987F}"/>
                </a:ext>
              </a:extLst>
            </p:cNvPr>
            <p:cNvSpPr txBox="1"/>
            <p:nvPr/>
          </p:nvSpPr>
          <p:spPr>
            <a:xfrm rot="10800000">
              <a:off x="7409824" y="2713967"/>
              <a:ext cx="553553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dis</a:t>
              </a:r>
              <a:endParaRPr lang="en-RU" sz="12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A2419B1-DDC9-20A8-D605-EAC8EE37D6AD}"/>
                </a:ext>
              </a:extLst>
            </p:cNvPr>
            <p:cNvSpPr txBox="1"/>
            <p:nvPr/>
          </p:nvSpPr>
          <p:spPr>
            <a:xfrm rot="2638035">
              <a:off x="6075283" y="2368176"/>
              <a:ext cx="86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write</a:t>
              </a:r>
              <a:endParaRPr lang="en-RU" sz="12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3447CC7-A30E-73E7-4068-F0B95E209C59}"/>
                </a:ext>
              </a:extLst>
            </p:cNvPr>
            <p:cNvSpPr txBox="1"/>
            <p:nvPr/>
          </p:nvSpPr>
          <p:spPr>
            <a:xfrm rot="2692922">
              <a:off x="5964707" y="2100294"/>
              <a:ext cx="553553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re</a:t>
              </a:r>
              <a:endParaRPr lang="en-RU" sz="12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8F04776-A186-8BD6-4926-72241E3BF7AB}"/>
                </a:ext>
              </a:extLst>
            </p:cNvPr>
            <p:cNvSpPr txBox="1"/>
            <p:nvPr/>
          </p:nvSpPr>
          <p:spPr>
            <a:xfrm rot="8216150">
              <a:off x="6726318" y="2415434"/>
              <a:ext cx="86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behave</a:t>
              </a:r>
              <a:endParaRPr lang="en-RU" sz="12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BE0C4D9-6138-41E4-A740-CCFA0741C3A7}"/>
                </a:ext>
              </a:extLst>
            </p:cNvPr>
            <p:cNvSpPr txBox="1"/>
            <p:nvPr/>
          </p:nvSpPr>
          <p:spPr>
            <a:xfrm rot="8180965">
              <a:off x="7167629" y="2160908"/>
              <a:ext cx="553553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mis</a:t>
              </a:r>
              <a:endParaRPr lang="en-RU" sz="12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9F2717-5916-CBAA-763C-3B6E4FC8A1A6}"/>
                </a:ext>
              </a:extLst>
            </p:cNvPr>
            <p:cNvSpPr txBox="1"/>
            <p:nvPr/>
          </p:nvSpPr>
          <p:spPr>
            <a:xfrm rot="19360008">
              <a:off x="5912856" y="3217133"/>
              <a:ext cx="553553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pre</a:t>
              </a:r>
              <a:endParaRPr lang="en-RU" sz="12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406BF3-72D3-5E97-BAD9-98C0BCAB1D5D}"/>
                </a:ext>
              </a:extLst>
            </p:cNvPr>
            <p:cNvSpPr txBox="1"/>
            <p:nvPr/>
          </p:nvSpPr>
          <p:spPr>
            <a:xfrm rot="19360008">
              <a:off x="6117000" y="2983264"/>
              <a:ext cx="7440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mature</a:t>
              </a:r>
              <a:endParaRPr lang="en-RU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D00B09-B2AA-D0A1-8A34-C2BCD2F9A6A7}"/>
                </a:ext>
              </a:extLst>
            </p:cNvPr>
            <p:cNvSpPr txBox="1"/>
            <p:nvPr/>
          </p:nvSpPr>
          <p:spPr>
            <a:xfrm rot="13469653">
              <a:off x="6765127" y="3087707"/>
              <a:ext cx="7440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exist</a:t>
              </a:r>
              <a:endParaRPr lang="en-RU" sz="12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1019FD9-49A7-82CE-0389-3022BF24B69A}"/>
                </a:ext>
              </a:extLst>
            </p:cNvPr>
            <p:cNvSpPr txBox="1"/>
            <p:nvPr/>
          </p:nvSpPr>
          <p:spPr>
            <a:xfrm rot="13469653">
              <a:off x="7002295" y="3332237"/>
              <a:ext cx="7440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</a:t>
              </a:r>
              <a:endParaRPr lang="en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492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187624" y="2152661"/>
            <a:ext cx="309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</a:t>
            </a:r>
            <a:r>
              <a:rPr lang="en-US" sz="1400" b="1" dirty="0">
                <a:solidFill>
                  <a:srgbClr val="202124"/>
                </a:solidFill>
              </a:rPr>
              <a:t>Flip Book</a:t>
            </a:r>
            <a:r>
              <a:rPr lang="ru-RU" sz="1400" b="1" dirty="0">
                <a:solidFill>
                  <a:srgbClr val="202124"/>
                </a:solidFill>
                <a:effectLst/>
              </a:rPr>
              <a:t>»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 закладками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 виде планеты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 виде радуги </a:t>
            </a:r>
            <a:endParaRPr lang="en-US" sz="1400" dirty="0"/>
          </a:p>
        </p:txBody>
      </p:sp>
      <p:pic>
        <p:nvPicPr>
          <p:cNvPr id="4" name="Picture 3" descr="A group of red square pieces&#10;&#10;Description automatically generated">
            <a:extLst>
              <a:ext uri="{FF2B5EF4-FFF2-40B4-BE49-F238E27FC236}">
                <a16:creationId xmlns:a16="http://schemas.microsoft.com/office/drawing/2014/main" id="{259ED775-A1D1-AB91-C74B-F8B03F509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r="10801"/>
          <a:stretch/>
        </p:blipFill>
        <p:spPr>
          <a:xfrm rot="5400000">
            <a:off x="4990641" y="1143855"/>
            <a:ext cx="3096344" cy="3071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E93125-4282-50B8-22C8-388DE3CB1AE5}"/>
              </a:ext>
            </a:extLst>
          </p:cNvPr>
          <p:cNvSpPr txBox="1"/>
          <p:nvPr/>
        </p:nvSpPr>
        <p:spPr>
          <a:xfrm>
            <a:off x="5984014" y="1932970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 house</a:t>
            </a:r>
            <a:endParaRPr lang="en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B9ECA-DF48-96C1-AB37-2326FE1DDE77}"/>
              </a:ext>
            </a:extLst>
          </p:cNvPr>
          <p:cNvSpPr txBox="1"/>
          <p:nvPr/>
        </p:nvSpPr>
        <p:spPr>
          <a:xfrm>
            <a:off x="5978117" y="2734351"/>
            <a:ext cx="112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Bathroom</a:t>
            </a:r>
            <a:endParaRPr lang="en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49999-A20C-8625-B9D9-70B8D26722FE}"/>
              </a:ext>
            </a:extLst>
          </p:cNvPr>
          <p:cNvSpPr txBox="1"/>
          <p:nvPr/>
        </p:nvSpPr>
        <p:spPr>
          <a:xfrm>
            <a:off x="6094428" y="3111810"/>
            <a:ext cx="88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Kitchen</a:t>
            </a:r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F5071-0E4F-182A-70FB-D01E5DC0824E}"/>
              </a:ext>
            </a:extLst>
          </p:cNvPr>
          <p:cNvSpPr txBox="1"/>
          <p:nvPr/>
        </p:nvSpPr>
        <p:spPr>
          <a:xfrm>
            <a:off x="6060606" y="3435846"/>
            <a:ext cx="10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Bedroom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2532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ADA956F-BFC3-D325-6E4F-A9FB8D6E7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r="10295"/>
          <a:stretch/>
        </p:blipFill>
        <p:spPr bwMode="auto">
          <a:xfrm>
            <a:off x="4716016" y="1275607"/>
            <a:ext cx="3816424" cy="27670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36D62-6434-3FD5-8637-73969DACD5C4}"/>
              </a:ext>
            </a:extLst>
          </p:cNvPr>
          <p:cNvSpPr txBox="1"/>
          <p:nvPr/>
        </p:nvSpPr>
        <p:spPr>
          <a:xfrm>
            <a:off x="827584" y="1995686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02124"/>
                </a:solidFill>
                <a:effectLst/>
              </a:rPr>
              <a:t>Labeling Activities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Помоги ковбою найти шляпу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Приклей хвостики ящерицам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Наклей части лица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Распредели мебель по комнатам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Накорми мышек правильным сыром 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E7D97E-CA3D-F74C-CFE6-C589A4FBD6B4}"/>
              </a:ext>
            </a:extLst>
          </p:cNvPr>
          <p:cNvSpPr txBox="1"/>
          <p:nvPr/>
        </p:nvSpPr>
        <p:spPr>
          <a:xfrm>
            <a:off x="179512" y="4371950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Морозов, А. (</a:t>
            </a:r>
            <a:r>
              <a:rPr lang="en-US" sz="1200" dirty="0"/>
              <a:t>20</a:t>
            </a:r>
            <a:r>
              <a:rPr lang="ru-RU" sz="1200" dirty="0"/>
              <a:t>23). </a:t>
            </a:r>
            <a:r>
              <a:rPr lang="en-US" sz="1200" dirty="0"/>
              <a:t>Mishkie Grammar 1</a:t>
            </a:r>
            <a:r>
              <a:rPr lang="ru-RU" sz="1200" dirty="0"/>
              <a:t>. Издательство «Титул»</a:t>
            </a:r>
            <a:r>
              <a:rPr lang="en-US" sz="1200" dirty="0"/>
              <a:t>. </a:t>
            </a:r>
            <a:endParaRPr lang="en-RU" sz="1200" dirty="0"/>
          </a:p>
        </p:txBody>
      </p:sp>
    </p:spTree>
    <p:extLst>
      <p:ext uri="{BB962C8B-B14F-4D97-AF65-F5344CB8AC3E}">
        <p14:creationId xmlns:p14="http://schemas.microsoft.com/office/powerpoint/2010/main" val="98093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B92340D-C20F-1050-DBF6-9B4BE8250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3598"/>
            <a:ext cx="2291870" cy="305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2DC43AD-E767-0268-6E8E-70E93353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96" y="1203598"/>
            <a:ext cx="2271295" cy="30283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7B0F00-F5FF-6D68-33E4-D4D167A7992F}"/>
              </a:ext>
            </a:extLst>
          </p:cNvPr>
          <p:cNvSpPr txBox="1"/>
          <p:nvPr/>
        </p:nvSpPr>
        <p:spPr>
          <a:xfrm>
            <a:off x="179512" y="4371950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Морозов, А. (</a:t>
            </a:r>
            <a:r>
              <a:rPr lang="en-US" sz="1200" dirty="0"/>
              <a:t>20</a:t>
            </a:r>
            <a:r>
              <a:rPr lang="ru-RU" sz="1200" dirty="0"/>
              <a:t>23). </a:t>
            </a:r>
            <a:r>
              <a:rPr lang="en-US" sz="1200" dirty="0"/>
              <a:t>Mishkie Grammar 1</a:t>
            </a:r>
            <a:r>
              <a:rPr lang="ru-RU" sz="1200" dirty="0"/>
              <a:t>. Издательство «Титул»</a:t>
            </a:r>
            <a:r>
              <a:rPr lang="en-US" sz="1200" dirty="0"/>
              <a:t>. </a:t>
            </a:r>
            <a:endParaRPr lang="en-RU" sz="1200" dirty="0"/>
          </a:p>
        </p:txBody>
      </p:sp>
    </p:spTree>
    <p:extLst>
      <p:ext uri="{BB962C8B-B14F-4D97-AF65-F5344CB8AC3E}">
        <p14:creationId xmlns:p14="http://schemas.microsoft.com/office/powerpoint/2010/main" val="1177130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B427169-B4CB-B154-3BE6-2264849B2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31590"/>
            <a:ext cx="2360861" cy="3147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27DFED-23E5-3110-E42A-8670652A4806}"/>
              </a:ext>
            </a:extLst>
          </p:cNvPr>
          <p:cNvSpPr txBox="1"/>
          <p:nvPr/>
        </p:nvSpPr>
        <p:spPr>
          <a:xfrm>
            <a:off x="179512" y="4371950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Морозов, А. (</a:t>
            </a:r>
            <a:r>
              <a:rPr lang="en-US" sz="1200" dirty="0"/>
              <a:t>20</a:t>
            </a:r>
            <a:r>
              <a:rPr lang="ru-RU" sz="1200" dirty="0"/>
              <a:t>23). </a:t>
            </a:r>
            <a:r>
              <a:rPr lang="en-US" sz="1200" dirty="0"/>
              <a:t>Mishkie Grammar 1</a:t>
            </a:r>
            <a:r>
              <a:rPr lang="ru-RU" sz="1200" dirty="0"/>
              <a:t>. Издательство «Титул»</a:t>
            </a:r>
            <a:r>
              <a:rPr lang="en-US" sz="1200" dirty="0"/>
              <a:t>. </a:t>
            </a:r>
            <a:endParaRPr lang="en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63E80-6690-9107-5534-E03569697EFF}"/>
              </a:ext>
            </a:extLst>
          </p:cNvPr>
          <p:cNvSpPr txBox="1"/>
          <p:nvPr/>
        </p:nvSpPr>
        <p:spPr>
          <a:xfrm>
            <a:off x="1043608" y="1925021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Собери головоломку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Honeycomb Puzzle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Sentence Puzzle 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Sentence Surgery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“I can” Puzzle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Соберите карту России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72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115C22-6EB6-2018-A6C3-CEDAC56E52CA}"/>
              </a:ext>
            </a:extLst>
          </p:cNvPr>
          <p:cNvSpPr txBox="1"/>
          <p:nvPr/>
        </p:nvSpPr>
        <p:spPr>
          <a:xfrm>
            <a:off x="899592" y="1707654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Заглянуть внутрь можно: </a:t>
            </a:r>
          </a:p>
          <a:p>
            <a:endParaRPr lang="ru-RU" sz="1600" dirty="0"/>
          </a:p>
          <a:p>
            <a:r>
              <a:rPr lang="ru-RU" sz="1400" dirty="0"/>
              <a:t>На </a:t>
            </a:r>
            <a:r>
              <a:rPr lang="en-US" sz="1400" dirty="0"/>
              <a:t>Ozon</a:t>
            </a:r>
          </a:p>
          <a:p>
            <a:r>
              <a:rPr lang="en-US" sz="1400" dirty="0">
                <a:hlinkClick r:id="rId2"/>
              </a:rPr>
              <a:t>https://ozon.ru/t/n4oJqWV</a:t>
            </a:r>
            <a:r>
              <a:rPr lang="en-US" sz="1400" dirty="0"/>
              <a:t> </a:t>
            </a:r>
          </a:p>
          <a:p>
            <a:endParaRPr lang="ru-RU" sz="1400" dirty="0"/>
          </a:p>
          <a:p>
            <a:r>
              <a:rPr lang="ru-RU" sz="1400" dirty="0"/>
              <a:t>На </a:t>
            </a:r>
            <a:r>
              <a:rPr lang="en-US" sz="1400" dirty="0"/>
              <a:t>Wildberries </a:t>
            </a:r>
          </a:p>
          <a:p>
            <a:r>
              <a:rPr lang="en-US" sz="1400" dirty="0">
                <a:hlinkClick r:id="rId3"/>
              </a:rPr>
              <a:t>https://vk.cc/cnrCPi</a:t>
            </a:r>
            <a:r>
              <a:rPr lang="en-US" sz="1400" dirty="0"/>
              <a:t> </a:t>
            </a:r>
          </a:p>
          <a:p>
            <a:endParaRPr lang="en-US" sz="1400" dirty="0"/>
          </a:p>
          <a:p>
            <a:r>
              <a:rPr lang="ru-RU" sz="1400" dirty="0"/>
              <a:t>На сайте «Титул»</a:t>
            </a:r>
            <a:endParaRPr lang="en-US" sz="1400" dirty="0"/>
          </a:p>
          <a:p>
            <a:r>
              <a:rPr lang="en-GB" sz="1400" dirty="0">
                <a:hlinkClick r:id="rId4"/>
              </a:rPr>
              <a:t>https://vk.cc/cm3dsH</a:t>
            </a:r>
            <a:r>
              <a:rPr lang="en-US" sz="1400" dirty="0"/>
              <a:t> </a:t>
            </a:r>
            <a:endParaRPr lang="ru-RU" sz="1400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35311F45-7BEF-7B89-3C32-91B80B57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7574"/>
            <a:ext cx="4706261" cy="34358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53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2A2AE-A609-1FF3-81D2-C1EF6E52C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r="5829"/>
          <a:stretch/>
        </p:blipFill>
        <p:spPr bwMode="auto">
          <a:xfrm>
            <a:off x="4283968" y="1491630"/>
            <a:ext cx="3672408" cy="24166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469A84-0AF8-1959-D5F4-D30124D27559}"/>
              </a:ext>
            </a:extLst>
          </p:cNvPr>
          <p:cNvSpPr txBox="1"/>
          <p:nvPr/>
        </p:nvSpPr>
        <p:spPr>
          <a:xfrm>
            <a:off x="1115616" y="1995686"/>
            <a:ext cx="30963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Интерактивные тетради: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Ввод темы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Отработка в парах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Заучивание дома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Повторение в классе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Визуализация прогресса </a:t>
            </a:r>
          </a:p>
        </p:txBody>
      </p:sp>
    </p:spTree>
    <p:extLst>
      <p:ext uri="{BB962C8B-B14F-4D97-AF65-F5344CB8AC3E}">
        <p14:creationId xmlns:p14="http://schemas.microsoft.com/office/powerpoint/2010/main" val="27022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115616" y="1851670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«Книга»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Окошки в доме с членами семьи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Чешуйки у рыбки с антонимами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Лепестки цветочка для </a:t>
            </a:r>
            <a:r>
              <a:rPr lang="en-US" sz="1400" dirty="0"/>
              <a:t>should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Лучи солнышка</a:t>
            </a:r>
            <a:r>
              <a:rPr lang="en-US" sz="1400" dirty="0"/>
              <a:t> </a:t>
            </a:r>
            <a:r>
              <a:rPr lang="ru-RU" sz="1400" dirty="0"/>
              <a:t>для </a:t>
            </a:r>
            <a:r>
              <a:rPr lang="en-US" sz="1400" dirty="0"/>
              <a:t>comparatives 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Циферблат с числительными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Крылья бабочки с глаголами </a:t>
            </a:r>
          </a:p>
        </p:txBody>
      </p:sp>
      <p:pic>
        <p:nvPicPr>
          <p:cNvPr id="4" name="Picture 3" descr="A red square on a white surface&#10;&#10;Description automatically generated">
            <a:extLst>
              <a:ext uri="{FF2B5EF4-FFF2-40B4-BE49-F238E27FC236}">
                <a16:creationId xmlns:a16="http://schemas.microsoft.com/office/drawing/2014/main" id="{3EA48B0B-3F87-9617-709D-5D456C301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8933" r="13601" b="7067"/>
          <a:stretch/>
        </p:blipFill>
        <p:spPr>
          <a:xfrm rot="5400000">
            <a:off x="5253871" y="1455410"/>
            <a:ext cx="2592289" cy="2380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2E6859-BB2C-9E3C-E123-4FDAECD9F1A2}"/>
              </a:ext>
            </a:extLst>
          </p:cNvPr>
          <p:cNvSpPr txBox="1"/>
          <p:nvPr/>
        </p:nvSpPr>
        <p:spPr>
          <a:xfrm rot="16200000">
            <a:off x="4991101" y="2402472"/>
            <a:ext cx="238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вопрос</a:t>
            </a:r>
            <a:endParaRPr lang="en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23BD1-3A65-20F5-EFFD-56772E7544B8}"/>
              </a:ext>
            </a:extLst>
          </p:cNvPr>
          <p:cNvSpPr txBox="1"/>
          <p:nvPr/>
        </p:nvSpPr>
        <p:spPr>
          <a:xfrm rot="16200000">
            <a:off x="5643585" y="2419193"/>
            <a:ext cx="238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ответ</a:t>
            </a:r>
            <a:endParaRPr lang="en-RU" sz="1600" dirty="0"/>
          </a:p>
        </p:txBody>
      </p:sp>
    </p:spTree>
    <p:extLst>
      <p:ext uri="{BB962C8B-B14F-4D97-AF65-F5344CB8AC3E}">
        <p14:creationId xmlns:p14="http://schemas.microsoft.com/office/powerpoint/2010/main" val="97274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A82FC-77CF-4AD1-703A-1AD0B4975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t="10646"/>
          <a:stretch/>
        </p:blipFill>
        <p:spPr bwMode="auto">
          <a:xfrm>
            <a:off x="4427984" y="1398882"/>
            <a:ext cx="3057498" cy="25922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37FD1-B14F-C682-CA3E-F4449F4BF73A}"/>
              </a:ext>
            </a:extLst>
          </p:cNvPr>
          <p:cNvSpPr txBox="1"/>
          <p:nvPr/>
        </p:nvSpPr>
        <p:spPr>
          <a:xfrm>
            <a:off x="179512" y="4371950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Морозов, А. (</a:t>
            </a:r>
            <a:r>
              <a:rPr lang="en-US" sz="1200" dirty="0"/>
              <a:t>20</a:t>
            </a:r>
            <a:r>
              <a:rPr lang="ru-RU" sz="1200" dirty="0"/>
              <a:t>23). </a:t>
            </a:r>
            <a:r>
              <a:rPr lang="en-US" sz="1200" dirty="0"/>
              <a:t>Mishkie Grammar 1</a:t>
            </a:r>
            <a:r>
              <a:rPr lang="ru-RU" sz="1200" dirty="0"/>
              <a:t>. Издательство «Титул»</a:t>
            </a:r>
            <a:r>
              <a:rPr lang="en-US" sz="1200" dirty="0"/>
              <a:t>. </a:t>
            </a:r>
            <a:endParaRPr lang="en-RU" sz="1200" dirty="0"/>
          </a:p>
        </p:txBody>
      </p:sp>
      <p:pic>
        <p:nvPicPr>
          <p:cNvPr id="8" name="Picture 7" descr="A page of a book with a picture of food in the fridge&#10;&#10;Description automatically generated">
            <a:extLst>
              <a:ext uri="{FF2B5EF4-FFF2-40B4-BE49-F238E27FC236}">
                <a16:creationId xmlns:a16="http://schemas.microsoft.com/office/drawing/2014/main" id="{7D35D367-E36A-20B1-CA21-A19374F53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99693"/>
            <a:ext cx="1944216" cy="2592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96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187624" y="1995686"/>
            <a:ext cx="30963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«Отрывное объявление»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Клавиши фортепьяно </a:t>
            </a:r>
            <a:r>
              <a:rPr lang="en-US" sz="1400" dirty="0"/>
              <a:t>(</a:t>
            </a:r>
            <a:r>
              <a:rPr lang="ru-RU" sz="1400" dirty="0"/>
              <a:t>нажимать)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Пальцы руки (сгибать)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Волосы пирата (завивать)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Зубки дракона (чистить)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Трава у дома (подстригать)</a:t>
            </a:r>
          </a:p>
        </p:txBody>
      </p:sp>
      <p:pic>
        <p:nvPicPr>
          <p:cNvPr id="5" name="Picture 4" descr="A red paper cut out on a white surface&#10;&#10;Description automatically generated">
            <a:extLst>
              <a:ext uri="{FF2B5EF4-FFF2-40B4-BE49-F238E27FC236}">
                <a16:creationId xmlns:a16="http://schemas.microsoft.com/office/drawing/2014/main" id="{C6600BDE-E974-B1A1-8410-2C6CD226D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037" y="1453059"/>
            <a:ext cx="3147816" cy="2360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88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4BB5581-D14D-3B8C-2BCA-1F396D039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11" y="1629705"/>
            <a:ext cx="3184633" cy="2302486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drawing of a yellow onion with green eyes and blue eyes&#10;&#10;Description automatically generated">
            <a:extLst>
              <a:ext uri="{FF2B5EF4-FFF2-40B4-BE49-F238E27FC236}">
                <a16:creationId xmlns:a16="http://schemas.microsoft.com/office/drawing/2014/main" id="{F43FB8D8-8FAD-B4D9-99F4-248C8AED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8000"/>
          <a:stretch/>
        </p:blipFill>
        <p:spPr>
          <a:xfrm>
            <a:off x="5364088" y="1310304"/>
            <a:ext cx="2520280" cy="2941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E116A-23AE-BC66-B254-0CBD94AD2309}"/>
              </a:ext>
            </a:extLst>
          </p:cNvPr>
          <p:cNvSpPr txBox="1"/>
          <p:nvPr/>
        </p:nvSpPr>
        <p:spPr>
          <a:xfrm>
            <a:off x="179512" y="4371950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Морозов, А. (</a:t>
            </a:r>
            <a:r>
              <a:rPr lang="en-US" sz="1200" dirty="0"/>
              <a:t>20</a:t>
            </a:r>
            <a:r>
              <a:rPr lang="ru-RU" sz="1200" dirty="0"/>
              <a:t>23). </a:t>
            </a:r>
            <a:r>
              <a:rPr lang="en-US" sz="1200" dirty="0"/>
              <a:t>Mishkie Grammar 1</a:t>
            </a:r>
            <a:r>
              <a:rPr lang="ru-RU" sz="1200" dirty="0"/>
              <a:t>. Издательство «Титул»</a:t>
            </a:r>
            <a:r>
              <a:rPr lang="en-US" sz="1200" dirty="0"/>
              <a:t>. </a:t>
            </a:r>
            <a:endParaRPr lang="en-RU" sz="1200" dirty="0"/>
          </a:p>
        </p:txBody>
      </p:sp>
    </p:spTree>
    <p:extLst>
      <p:ext uri="{BB962C8B-B14F-4D97-AF65-F5344CB8AC3E}">
        <p14:creationId xmlns:p14="http://schemas.microsoft.com/office/powerpoint/2010/main" val="3769648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043608" y="2037139"/>
            <a:ext cx="3816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«Закрытый пирог»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Вопросы о картинке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Бутон с фактами (</a:t>
            </a:r>
            <a:r>
              <a:rPr lang="en-US" sz="1400" dirty="0"/>
              <a:t>can or can’t)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Семейство глаголов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Посылка с прибором (</a:t>
            </a:r>
            <a:r>
              <a:rPr lang="en-US" sz="1400" dirty="0"/>
              <a:t>made 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Кусочки пиццы (</a:t>
            </a:r>
            <a:r>
              <a:rPr lang="en-US" sz="1400" dirty="0"/>
              <a:t>a, an, some)</a:t>
            </a:r>
            <a:endParaRPr lang="ru-RU" sz="1400" dirty="0"/>
          </a:p>
        </p:txBody>
      </p:sp>
      <p:pic>
        <p:nvPicPr>
          <p:cNvPr id="5" name="Picture 4" descr="A paper folded into a square&#10;&#10;Description automatically generated">
            <a:extLst>
              <a:ext uri="{FF2B5EF4-FFF2-40B4-BE49-F238E27FC236}">
                <a16:creationId xmlns:a16="http://schemas.microsoft.com/office/drawing/2014/main" id="{653483E0-66E9-AAAD-C4BC-A82049772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925" r="17801"/>
          <a:stretch/>
        </p:blipFill>
        <p:spPr>
          <a:xfrm rot="5400000">
            <a:off x="5319316" y="1354427"/>
            <a:ext cx="2664296" cy="2628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38067-C117-E171-015F-34D111110106}"/>
              </a:ext>
            </a:extLst>
          </p:cNvPr>
          <p:cNvSpPr txBox="1"/>
          <p:nvPr/>
        </p:nvSpPr>
        <p:spPr>
          <a:xfrm>
            <a:off x="6404003" y="149163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Who? </a:t>
            </a:r>
            <a:endParaRPr lang="en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4BB89-8F62-67CB-7C8B-F4A1AFEE8A7C}"/>
              </a:ext>
            </a:extLst>
          </p:cNvPr>
          <p:cNvSpPr txBox="1"/>
          <p:nvPr/>
        </p:nvSpPr>
        <p:spPr>
          <a:xfrm>
            <a:off x="6324777" y="3507854"/>
            <a:ext cx="97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Where? </a:t>
            </a:r>
            <a:endParaRPr lang="en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E9644-E02F-F639-9ECD-7F95E0B940C9}"/>
              </a:ext>
            </a:extLst>
          </p:cNvPr>
          <p:cNvSpPr txBox="1"/>
          <p:nvPr/>
        </p:nvSpPr>
        <p:spPr>
          <a:xfrm rot="5400000">
            <a:off x="7326391" y="254314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When? </a:t>
            </a:r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4D96C-08C0-F802-29C2-AF0AD323EA14}"/>
              </a:ext>
            </a:extLst>
          </p:cNvPr>
          <p:cNvSpPr txBox="1"/>
          <p:nvPr/>
        </p:nvSpPr>
        <p:spPr>
          <a:xfrm rot="16200000">
            <a:off x="5218503" y="2490788"/>
            <a:ext cx="804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What?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8278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50DA6-2F3E-8923-E198-D4F1F2959441}"/>
              </a:ext>
            </a:extLst>
          </p:cNvPr>
          <p:cNvSpPr txBox="1"/>
          <p:nvPr/>
        </p:nvSpPr>
        <p:spPr>
          <a:xfrm>
            <a:off x="1042196" y="2139703"/>
            <a:ext cx="3600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02124"/>
                </a:solidFill>
                <a:effectLst/>
              </a:rPr>
              <a:t>Формат «Круглая книга» 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Кусочки фруктов с прилагательными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Угадай животное по подсказкам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Что это за место? </a:t>
            </a:r>
          </a:p>
        </p:txBody>
      </p:sp>
      <p:pic>
        <p:nvPicPr>
          <p:cNvPr id="2" name="Picture 1" descr="A red paper folded into a corner&#10;&#10;Description automatically generated">
            <a:extLst>
              <a:ext uri="{FF2B5EF4-FFF2-40B4-BE49-F238E27FC236}">
                <a16:creationId xmlns:a16="http://schemas.microsoft.com/office/drawing/2014/main" id="{5B6E5810-65EF-4F91-D611-963C9D69F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7067" r="20600" b="7067"/>
          <a:stretch/>
        </p:blipFill>
        <p:spPr>
          <a:xfrm rot="5400000">
            <a:off x="5303038" y="1336656"/>
            <a:ext cx="2930411" cy="2808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FA61A-6348-86D0-CCFB-2B55B4E0CDB8}"/>
              </a:ext>
            </a:extLst>
          </p:cNvPr>
          <p:cNvSpPr txBox="1"/>
          <p:nvPr/>
        </p:nvSpPr>
        <p:spPr>
          <a:xfrm rot="5229794">
            <a:off x="5681234" y="2556146"/>
            <a:ext cx="12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It can jump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732C4-E08F-2911-F211-C3C072896EE2}"/>
              </a:ext>
            </a:extLst>
          </p:cNvPr>
          <p:cNvSpPr txBox="1"/>
          <p:nvPr/>
        </p:nvSpPr>
        <p:spPr>
          <a:xfrm rot="4007370">
            <a:off x="6413196" y="2599648"/>
            <a:ext cx="124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It can swim</a:t>
            </a:r>
          </a:p>
        </p:txBody>
      </p:sp>
    </p:spTree>
    <p:extLst>
      <p:ext uri="{BB962C8B-B14F-4D97-AF65-F5344CB8AC3E}">
        <p14:creationId xmlns:p14="http://schemas.microsoft.com/office/powerpoint/2010/main" val="92774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612</Words>
  <Application>Microsoft Macintosh PowerPoint</Application>
  <PresentationFormat>On-screen Show (16:9)</PresentationFormat>
  <Paragraphs>225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Грамматические поделки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cheba</dc:creator>
  <cp:lastModifiedBy>Artem Morozov</cp:lastModifiedBy>
  <cp:revision>146</cp:revision>
  <dcterms:created xsi:type="dcterms:W3CDTF">2023-03-27T17:12:42Z</dcterms:created>
  <dcterms:modified xsi:type="dcterms:W3CDTF">2024-03-06T09:57:07Z</dcterms:modified>
</cp:coreProperties>
</file>