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2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9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1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54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8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0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9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F244-CABF-40E4-BFCF-007C0ED2809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0BE20-4447-4912-B08B-C0DF37AE1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1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6JuZCuaJiQoJj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_F3MjZFFRCaLgw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T97KRRqqnZHrjw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tyyt0OqKLU5-jQ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dm7ShZwxWWCKyg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vAjMtHBq0S7-I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x5mp_U9YV7uA6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-26660" y="915566"/>
            <a:ext cx="9144000" cy="32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000" dirty="0"/>
          </a:p>
          <a:p>
            <a:pPr algn="ctr" eaLnBrk="1" hangingPunct="1"/>
            <a:r>
              <a:rPr lang="ru-RU" altLang="ru-RU" sz="3200" dirty="0"/>
              <a:t>Дошкольники: </a:t>
            </a:r>
            <a:r>
              <a:rPr lang="ru-RU" altLang="ru-RU" sz="3200" dirty="0" smtClean="0"/>
              <a:t>через </a:t>
            </a:r>
            <a:r>
              <a:rPr lang="ru-RU" altLang="ru-RU" sz="3200" dirty="0"/>
              <a:t>год в школу – </a:t>
            </a:r>
            <a:endParaRPr lang="ru-RU" altLang="ru-RU" sz="3200" dirty="0" smtClean="0"/>
          </a:p>
          <a:p>
            <a:pPr algn="ctr" eaLnBrk="1" hangingPunct="1"/>
            <a:r>
              <a:rPr lang="ru-RU" altLang="ru-RU" sz="3200" dirty="0" smtClean="0"/>
              <a:t>с </a:t>
            </a:r>
            <a:r>
              <a:rPr lang="ru-RU" altLang="ru-RU" sz="3200" dirty="0"/>
              <a:t>чего начать педагогу?</a:t>
            </a:r>
            <a:endParaRPr lang="en-US" altLang="ru-RU" sz="3200" dirty="0"/>
          </a:p>
          <a:p>
            <a:pPr eaLnBrk="1" hangingPunct="1"/>
            <a:endParaRPr lang="en-US" altLang="ru-RU" sz="1200" dirty="0"/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600" dirty="0"/>
          </a:p>
          <a:p>
            <a:pPr algn="ctr" eaLnBrk="1" hangingPunct="1"/>
            <a:r>
              <a:rPr lang="ru-RU" altLang="ru-RU" sz="2400" b="1" dirty="0"/>
              <a:t>Гурьякова Мария Павловна</a:t>
            </a:r>
          </a:p>
          <a:p>
            <a:pPr algn="ctr" eaLnBrk="1" hangingPunct="1"/>
            <a:endParaRPr lang="ru-RU" altLang="ru-RU" sz="1400" dirty="0"/>
          </a:p>
          <a:p>
            <a:pPr algn="ctr" eaLnBrk="1" hangingPunct="1"/>
            <a:r>
              <a:rPr lang="ru-RU" altLang="ru-RU" sz="1400" i="1" dirty="0"/>
              <a:t>педагог-психолог ЦДО Центра Педагогического Мастерства, детский нейропсихолог; </a:t>
            </a:r>
          </a:p>
          <a:p>
            <a:pPr algn="ctr" eaLnBrk="1" hangingPunct="1"/>
            <a:r>
              <a:rPr lang="ru-RU" altLang="ru-RU" sz="1400" i="1" dirty="0"/>
              <a:t>квалификация: «Учитель математики», «Педагог дополнительного образования детей и взрослых»</a:t>
            </a:r>
          </a:p>
        </p:txBody>
      </p:sp>
    </p:spTree>
    <p:extLst>
      <p:ext uri="{BB962C8B-B14F-4D97-AF65-F5344CB8AC3E}">
        <p14:creationId xmlns:p14="http://schemas.microsoft.com/office/powerpoint/2010/main" val="2372079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55757" y="1022648"/>
            <a:ext cx="7550219" cy="307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На что необходимо обратить внимание в ходе тестирования?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2. Вертикальное письмо двумя руками. 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Работа двух рук - межполушарное взаимодействие.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Натяжение линии – мелкая моторика.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Аккуратное выполнение – произвольный самоконтроль.</a:t>
            </a:r>
          </a:p>
          <a:p>
            <a:pPr eaLnBrk="1" hangingPunct="1"/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86659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 noChangeArrowheads="1"/>
          </p:cNvSpPr>
          <p:nvPr>
            <p:ph idx="1"/>
          </p:nvPr>
        </p:nvSpPr>
        <p:spPr>
          <a:xfrm>
            <a:off x="406157" y="843558"/>
            <a:ext cx="7478211" cy="3835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000" b="1" dirty="0" smtClean="0"/>
              <a:t>Схема тестирования.</a:t>
            </a:r>
          </a:p>
          <a:p>
            <a:pPr marL="0" indent="0">
              <a:buNone/>
            </a:pPr>
            <a:r>
              <a:rPr lang="ru-RU" altLang="ru-RU" sz="2000" b="1" dirty="0" smtClean="0"/>
              <a:t>3. Ручки отдыхают. Играем «Мальчик-пальчик где-ты был».</a:t>
            </a:r>
          </a:p>
          <a:p>
            <a:pPr marL="0" indent="0">
              <a:buNone/>
            </a:pPr>
            <a:endParaRPr lang="ru-RU" altLang="ru-RU" sz="2000" b="1" dirty="0" smtClean="0"/>
          </a:p>
          <a:p>
            <a:pPr marL="0" indent="0">
              <a:buNone/>
            </a:pPr>
            <a:r>
              <a:rPr lang="ru-RU" altLang="ru-RU" sz="2000" b="1" dirty="0"/>
              <a:t>В</a:t>
            </a:r>
            <a:r>
              <a:rPr lang="ru-RU" altLang="ru-RU" sz="2000" b="1" dirty="0" smtClean="0"/>
              <a:t>идео </a:t>
            </a:r>
            <a:r>
              <a:rPr lang="ru-RU" sz="2000" u="sng" dirty="0">
                <a:hlinkClick r:id="rId2"/>
              </a:rPr>
              <a:t>https://yadi.sk/i/6JuZCuaJiQoJjQ</a:t>
            </a:r>
            <a:endParaRPr lang="ru-RU" altLang="ru-RU" sz="2000" b="1" dirty="0" smtClean="0"/>
          </a:p>
          <a:p>
            <a:pPr marL="0" indent="0">
              <a:buNone/>
            </a:pPr>
            <a:endParaRPr lang="ru-RU" alt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57212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73093" y="863606"/>
            <a:ext cx="7815331" cy="350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На что необходимо обратить внимание в ходе тестирования?</a:t>
            </a:r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3. Играем «Мальчик-пальчик где-ты был».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Работа пальчиков - мелкая моторика, координация движений, межполушарное взаимодействие.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Непроизвольные движения, сопутствующие и мешающие произвольно выполняемому движению (синкинезии).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Удержание программы – произвольный контроль.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68906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 txBox="1">
            <a:spLocks noChangeArrowheads="1"/>
          </p:cNvSpPr>
          <p:nvPr/>
        </p:nvSpPr>
        <p:spPr>
          <a:xfrm>
            <a:off x="323528" y="771550"/>
            <a:ext cx="8126283" cy="41671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smtClean="0"/>
              <a:t>Схема тестирования</a:t>
            </a:r>
            <a:r>
              <a:rPr lang="ru-RU" altLang="ru-RU" sz="2000" smtClean="0"/>
              <a:t>.</a:t>
            </a:r>
            <a:endParaRPr lang="ru-RU" altLang="ru-RU" sz="2000" b="1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smtClean="0"/>
              <a:t>4. Копируем рисунок. Оригинал размещается на противоположной стене. Оригинал висит постоянно во время работы. Рисуем только одной ведущей рукой. Листочки подписываем.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b="1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smtClean="0"/>
              <a:t>Видео</a:t>
            </a:r>
            <a:r>
              <a:rPr lang="en-US" altLang="ru-RU" sz="2000" b="1" smtClean="0"/>
              <a:t> </a:t>
            </a:r>
            <a:r>
              <a:rPr lang="ru-RU" sz="2000" u="sng" smtClean="0">
                <a:hlinkClick r:id="rId2"/>
              </a:rPr>
              <a:t>https://yadi.sk/i/_F3MjZFFRCaLgw</a:t>
            </a:r>
            <a:endParaRPr lang="en-US" altLang="ru-RU" sz="2000" b="1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ru-RU" sz="2000" b="1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b="1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558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29970"/>
            <a:ext cx="8180708" cy="3847195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На что необходимо обратить внимание в ходе тестирования?</a:t>
            </a: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4. Копируем рисунок.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Анализ рисунка - пространственные представления: 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стратегия оптико-пространственной деятельности (от целого к частям, поэлементная, хаотичная);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осознанное восприятие целостного перцептивного поля (игнорирование);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координатные представления (в-н, л-п: зеркальность);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метрические представления (оценка расстояния, углов и пропорций);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структурно-топологические представления (нет целого, части смещены относительно друг друга).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771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 noChangeArrowheads="1"/>
          </p:cNvSpPr>
          <p:nvPr/>
        </p:nvSpPr>
        <p:spPr>
          <a:xfrm>
            <a:off x="323528" y="653088"/>
            <a:ext cx="8640960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dirty="0" smtClean="0"/>
              <a:t>Схема тестирования</a:t>
            </a:r>
            <a:endParaRPr lang="ru-RU" altLang="ru-RU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dirty="0" smtClean="0"/>
              <a:t>5. Игра с мячом. Берем мяч, говорим число кидаем ребенку, он должен назвать следующее, предыдущее и вернуть мяч.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dirty="0" smtClean="0"/>
              <a:t>Видео</a:t>
            </a:r>
            <a:r>
              <a:rPr lang="en-US" altLang="ru-RU" sz="2000" b="1" dirty="0" smtClean="0"/>
              <a:t> </a:t>
            </a:r>
            <a:r>
              <a:rPr lang="ru-RU" sz="2000" u="sng" dirty="0" smtClean="0">
                <a:hlinkClick r:id="rId2"/>
              </a:rPr>
              <a:t>https://yadi.sk/i/T97KRRqqnZHrjw</a:t>
            </a:r>
            <a:endParaRPr lang="ru-RU" altLang="ru-RU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61552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1560" y="843558"/>
            <a:ext cx="8064896" cy="276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На что необходимо обратить внимание в ходе тестирования?</a:t>
            </a:r>
            <a:endParaRPr lang="ru-RU" altLang="ru-RU" sz="2000" dirty="0"/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5. Играем с мячом. 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Работа с мячом - потеря мяча, кидает мяч неаккуратно. 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Большая пауза перед возвратом мяча и ответом – пространственные представления.</a:t>
            </a:r>
          </a:p>
          <a:p>
            <a:pPr eaLnBrk="1" hangingPunct="1"/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4001953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 noChangeArrowheads="1"/>
          </p:cNvSpPr>
          <p:nvPr/>
        </p:nvSpPr>
        <p:spPr>
          <a:xfrm>
            <a:off x="323528" y="699542"/>
            <a:ext cx="8630339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smtClean="0"/>
              <a:t>Схема тестирования.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2000" b="1" smtClean="0"/>
              <a:t>6</a:t>
            </a:r>
            <a:r>
              <a:rPr lang="ru-RU" altLang="ru-RU" sz="2000" b="1" smtClean="0"/>
              <a:t>.</a:t>
            </a:r>
            <a:r>
              <a:rPr lang="en-US" altLang="ru-RU" sz="2000" b="1" smtClean="0"/>
              <a:t> </a:t>
            </a:r>
            <a:r>
              <a:rPr lang="ru-RU" altLang="ru-RU" sz="2000" b="1" smtClean="0"/>
              <a:t>Графический диктант (на слух).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000" dirty="0"/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23940"/>
            <a:ext cx="3396521" cy="226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421246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48" y="2425927"/>
            <a:ext cx="3782620" cy="252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95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9818" y="771550"/>
            <a:ext cx="8038714" cy="317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На что необходимо обратить внимание в ходе тестирования?</a:t>
            </a:r>
            <a:endParaRPr lang="ru-RU" altLang="ru-RU" sz="2000" dirty="0"/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6. Графический диктант.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Слухо-речевое восприятие; 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графомоторные навыки, 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пространственные представления.</a:t>
            </a:r>
          </a:p>
          <a:p>
            <a:pPr eaLnBrk="1" hangingPunct="1"/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125032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/>
          </p:cNvSpPr>
          <p:nvPr/>
        </p:nvSpPr>
        <p:spPr>
          <a:xfrm>
            <a:off x="467544" y="699542"/>
            <a:ext cx="4680519" cy="223224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 smtClean="0"/>
              <a:t>Схема тестирования.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 smtClean="0"/>
              <a:t>7</a:t>
            </a:r>
            <a:r>
              <a:rPr lang="ru-RU" sz="2400" b="1" dirty="0" smtClean="0"/>
              <a:t>. Тест на листочке:</a:t>
            </a:r>
          </a:p>
          <a:p>
            <a:pPr marL="514282" indent="-514282">
              <a:buFont typeface="Arial" panose="020B0604020202020204" pitchFamily="34" charset="0"/>
              <a:buAutoNum type="arabicParenR"/>
              <a:defRPr/>
            </a:pPr>
            <a:r>
              <a:rPr lang="ru-RU" sz="1600" b="1" dirty="0" smtClean="0"/>
              <a:t>Продолжить линию по описанию </a:t>
            </a:r>
          </a:p>
          <a:p>
            <a:pPr marL="514282" indent="-514282">
              <a:buFont typeface="Arial" panose="020B0604020202020204" pitchFamily="34" charset="0"/>
              <a:buAutoNum type="arabicParenR"/>
              <a:defRPr/>
            </a:pPr>
            <a:r>
              <a:rPr lang="ru-RU" sz="1600" b="1" dirty="0" smtClean="0"/>
              <a:t>Корректурная проба</a:t>
            </a:r>
          </a:p>
          <a:p>
            <a:pPr marL="514282" indent="-514282">
              <a:buFont typeface="Arial" panose="020B0604020202020204" pitchFamily="34" charset="0"/>
              <a:buAutoNum type="arabicParenR"/>
              <a:defRPr/>
            </a:pPr>
            <a:r>
              <a:rPr lang="ru-RU" sz="1600" b="1" dirty="0" smtClean="0"/>
              <a:t>Чего не хватает, дорисовать </a:t>
            </a:r>
          </a:p>
          <a:p>
            <a:pPr marL="514282" indent="-514282">
              <a:buFont typeface="Arial" panose="020B0604020202020204" pitchFamily="34" charset="0"/>
              <a:buAutoNum type="arabicParenR"/>
              <a:defRPr/>
            </a:pPr>
            <a:r>
              <a:rPr lang="ru-RU" sz="1600" b="1" dirty="0" smtClean="0"/>
              <a:t>Что лишнее </a:t>
            </a:r>
          </a:p>
          <a:p>
            <a:pPr marL="514282" indent="-514282">
              <a:buFont typeface="Arial" panose="020B0604020202020204" pitchFamily="34" charset="0"/>
              <a:buAutoNum type="arabicParenR"/>
              <a:defRPr/>
            </a:pPr>
            <a:r>
              <a:rPr lang="ru-RU" sz="1600" b="1" dirty="0" smtClean="0"/>
              <a:t>Что подходит в пустое окошко</a:t>
            </a:r>
            <a:endParaRPr lang="ru-RU" sz="16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b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 smtClean="0"/>
          </a:p>
          <a:p>
            <a:pPr>
              <a:defRPr/>
            </a:pPr>
            <a:endParaRPr lang="ru-RU" sz="2400" dirty="0"/>
          </a:p>
        </p:txBody>
      </p:sp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616" r="24059" b="6396"/>
          <a:stretch>
            <a:fillRect/>
          </a:stretch>
        </p:blipFill>
        <p:spPr bwMode="auto">
          <a:xfrm>
            <a:off x="5034115" y="483518"/>
            <a:ext cx="3253413" cy="44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539552" y="627534"/>
            <a:ext cx="8136904" cy="4176464"/>
          </a:xfrm>
        </p:spPr>
        <p:txBody>
          <a:bodyPr rtlCol="0">
            <a:normAutofit fontScale="55000" lnSpcReduction="20000"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b="1" dirty="0"/>
              <a:t>Каковы причины возможных будущих неуспешностей ребенка?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i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i="1" dirty="0"/>
              <a:t>Успешность или неуспешность ребенка в процессе обучения в большей степени зависит от трех аспектов</a:t>
            </a:r>
            <a:r>
              <a:rPr lang="ru-RU" i="1" dirty="0" smtClean="0"/>
              <a:t>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i="1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dirty="0"/>
              <a:t>Нейропсихологический (функциональная готовность к процессу обучения, то есть достаточное развитие психических функций (внимания, памяти, мышления, речи, пространственных представлений), необходимых для обучения.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dirty="0"/>
              <a:t>Социально-педагогический (характер общения ребенка со взрослыми, игровое развитие в дошкольном возрасте.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dirty="0"/>
              <a:t>Психологический (мотивация к обучению).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i="1" dirty="0"/>
              <a:t>Все указанные аспекты являются необходимыми составляющими успешного развития и обучения ребенка, взаимодействуют друг с другом и зависят друг от друга.  </a:t>
            </a:r>
          </a:p>
        </p:txBody>
      </p:sp>
    </p:spTree>
    <p:extLst>
      <p:ext uri="{BB962C8B-B14F-4D97-AF65-F5344CB8AC3E}">
        <p14:creationId xmlns:p14="http://schemas.microsoft.com/office/powerpoint/2010/main" val="225875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/>
          </p:cNvSpPr>
          <p:nvPr/>
        </p:nvSpPr>
        <p:spPr>
          <a:xfrm>
            <a:off x="971600" y="633715"/>
            <a:ext cx="7118171" cy="43204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800" b="1" smtClean="0"/>
              <a:t>На что необходимо обратить внимание в ходе тестирования?</a:t>
            </a: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smtClean="0"/>
              <a:t>7. Тест на листочке.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smtClean="0"/>
              <a:t>Графические навыки,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smtClean="0"/>
              <a:t>внимание,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smtClean="0"/>
              <a:t>оперативная память,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smtClean="0"/>
              <a:t>наглядные логические операции.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ru-RU" sz="1800" b="1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smtClean="0"/>
          </a:p>
          <a:p>
            <a:pPr>
              <a:defRPr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463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611560" y="771550"/>
            <a:ext cx="7848789" cy="39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Как результаты тестирования помогут выстроить структуру дальнейших занятий?</a:t>
            </a:r>
          </a:p>
          <a:p>
            <a:pPr algn="ctr" eaLnBrk="1" hangingPunct="1"/>
            <a:endParaRPr lang="ru-RU" altLang="ru-RU" sz="2000" dirty="0"/>
          </a:p>
          <a:p>
            <a:pPr algn="just" eaLnBrk="1" hangingPunct="1"/>
            <a:r>
              <a:rPr lang="ru-RU" altLang="ru-RU" sz="2000" dirty="0"/>
              <a:t>	</a:t>
            </a:r>
            <a:r>
              <a:rPr lang="ru-RU" altLang="ru-RU" sz="1400" dirty="0"/>
              <a:t>По результатам тестирования педагог получает возможность:</a:t>
            </a:r>
          </a:p>
          <a:p>
            <a:pPr algn="just" eaLnBrk="1" hangingPunct="1"/>
            <a:r>
              <a:rPr lang="ru-RU" altLang="ru-RU" sz="1400" dirty="0" smtClean="0"/>
              <a:t>-  </a:t>
            </a:r>
            <a:r>
              <a:rPr lang="ru-RU" altLang="ru-RU" sz="1400" dirty="0"/>
              <a:t>оценить состояние отдельных психических функций и процессов;</a:t>
            </a:r>
          </a:p>
          <a:p>
            <a:pPr algn="just" eaLnBrk="1" hangingPunct="1"/>
            <a:r>
              <a:rPr lang="ru-RU" altLang="ru-RU" sz="1400" dirty="0" smtClean="0"/>
              <a:t>- судить </a:t>
            </a:r>
            <a:r>
              <a:rPr lang="ru-RU" altLang="ru-RU" sz="1400" dirty="0"/>
              <a:t>о степени сформированности таких компонентов психической деятельности, как произвольная регуляция ребенком собственного поведения, возможность самостоятельного выполнения проб и работы совместно с педагогом, контроль и критичность к допускаемым ошибкам.</a:t>
            </a:r>
          </a:p>
          <a:p>
            <a:pPr algn="just" eaLnBrk="1" hangingPunct="1"/>
            <a:r>
              <a:rPr lang="ru-RU" altLang="ru-RU" sz="1400" dirty="0"/>
              <a:t> </a:t>
            </a:r>
          </a:p>
          <a:p>
            <a:pPr algn="just" eaLnBrk="1" hangingPunct="1"/>
            <a:r>
              <a:rPr lang="ru-RU" altLang="ru-RU" sz="1400" dirty="0"/>
              <a:t>	Полученные данные определят основные векторы дальнейшего педагогического воздействия.</a:t>
            </a:r>
          </a:p>
          <a:p>
            <a:pPr algn="just" eaLnBrk="1" hangingPunct="1"/>
            <a:r>
              <a:rPr lang="ru-RU" altLang="ru-RU" sz="1400" dirty="0"/>
              <a:t>	</a:t>
            </a:r>
          </a:p>
          <a:p>
            <a:pPr algn="just" eaLnBrk="1" hangingPunct="1"/>
            <a:r>
              <a:rPr lang="ru-RU" altLang="ru-RU" sz="1400" dirty="0"/>
              <a:t>Выстраивая структуру дальнейших занятий важно простроить «фундамент», благодаря которому ребенок будет успешно осваивать учебный материал, не ограничиваясь формированием знаний, умений и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242564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536" y="465308"/>
            <a:ext cx="8352928" cy="421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Пример структуры занятия</a:t>
            </a:r>
          </a:p>
          <a:p>
            <a:pPr eaLnBrk="1" hangingPunct="1"/>
            <a:r>
              <a:rPr lang="ru-RU" altLang="ru-RU" sz="1200" b="1" dirty="0" smtClean="0"/>
              <a:t>Этап </a:t>
            </a:r>
          </a:p>
          <a:p>
            <a:pPr eaLnBrk="1" hangingPunct="1"/>
            <a:r>
              <a:rPr lang="ru-RU" altLang="ru-RU" sz="1200" b="1" dirty="0" smtClean="0"/>
              <a:t>урока</a:t>
            </a:r>
            <a:r>
              <a:rPr lang="ru-RU" altLang="ru-RU" sz="1200" dirty="0"/>
              <a:t>	</a:t>
            </a:r>
            <a:r>
              <a:rPr lang="ru-RU" altLang="ru-RU" sz="1200" b="1" dirty="0" smtClean="0"/>
              <a:t>                          Что </a:t>
            </a:r>
            <a:r>
              <a:rPr lang="ru-RU" altLang="ru-RU" sz="1200" b="1" dirty="0"/>
              <a:t>делаем</a:t>
            </a:r>
          </a:p>
          <a:p>
            <a:pPr eaLnBrk="1" hangingPunct="1"/>
            <a:r>
              <a:rPr lang="ru-RU" altLang="ru-RU" sz="1200" dirty="0"/>
              <a:t>0		одеваем резиночки на левую руку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1		здороваемся "левой по левой", произносим имя, </a:t>
            </a:r>
          </a:p>
          <a:p>
            <a:pPr eaLnBrk="1" hangingPunct="1"/>
            <a:r>
              <a:rPr lang="ru-RU" altLang="ru-RU" sz="1200" dirty="0"/>
              <a:t>		отбиваем ритм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2		пишем двумя руками</a:t>
            </a:r>
          </a:p>
          <a:p>
            <a:pPr eaLnBrk="1" hangingPunct="1"/>
            <a:r>
              <a:rPr lang="ru-RU" altLang="ru-RU" sz="1200" dirty="0"/>
              <a:t>		копируем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3		играем - пальчиковые игры</a:t>
            </a:r>
          </a:p>
          <a:p>
            <a:pPr eaLnBrk="1" hangingPunct="1"/>
            <a:r>
              <a:rPr lang="ru-RU" altLang="ru-RU" sz="1200" dirty="0"/>
              <a:t>		играем - пространство</a:t>
            </a:r>
          </a:p>
          <a:p>
            <a:pPr eaLnBrk="1" hangingPunct="1"/>
            <a:r>
              <a:rPr lang="ru-RU" altLang="ru-RU" sz="1200" dirty="0"/>
              <a:t>		играем - веревочки</a:t>
            </a:r>
          </a:p>
          <a:p>
            <a:pPr eaLnBrk="1" hangingPunct="1"/>
            <a:r>
              <a:rPr lang="ru-RU" altLang="ru-RU" sz="1200" dirty="0"/>
              <a:t>		играем - кубики</a:t>
            </a:r>
          </a:p>
          <a:p>
            <a:pPr eaLnBrk="1" hangingPunct="1"/>
            <a:r>
              <a:rPr lang="ru-RU" altLang="ru-RU" sz="1200" dirty="0"/>
              <a:t>		играем - мяч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4		моделируем - дидактические пособия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5		работаем письменно (блокнот, карточки)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r>
              <a:rPr lang="ru-RU" altLang="ru-RU" sz="1200" dirty="0"/>
              <a:t>6		убираем все со столов, снимаем резиночки, прощаемся</a:t>
            </a:r>
          </a:p>
        </p:txBody>
      </p:sp>
    </p:spTree>
    <p:extLst>
      <p:ext uri="{BB962C8B-B14F-4D97-AF65-F5344CB8AC3E}">
        <p14:creationId xmlns:p14="http://schemas.microsoft.com/office/powerpoint/2010/main" val="4202302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0" y="1059582"/>
            <a:ext cx="275977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21791"/>
            <a:ext cx="914400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1026" name="Picture 2" descr="\\W2kds\Pics_Inet\Умные карточки\25900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11087"/>
            <a:ext cx="5215943" cy="36581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8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45206"/>
            <a:ext cx="914400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35" y="1243211"/>
            <a:ext cx="5835930" cy="377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73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51" y="966975"/>
            <a:ext cx="5535898" cy="40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546246"/>
            <a:ext cx="914400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3920874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555526"/>
            <a:ext cx="914400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76908"/>
            <a:ext cx="5859974" cy="399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75606"/>
            <a:ext cx="4341096" cy="350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27776" y="627534"/>
            <a:ext cx="914400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Picture 7" descr="C:\Users\kosonya\Desktop\prez\26131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2540"/>
            <a:ext cx="2692903" cy="26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kosonya\Desktop\prez\27488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43758"/>
            <a:ext cx="2952101" cy="23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9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227">
            <a:off x="3688609" y="1328549"/>
            <a:ext cx="4923531" cy="334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Users\kosonya\Desktop\prez\27489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4954"/>
            <a:ext cx="2265223" cy="17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kosonya\Desktop\prez\27489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6244"/>
            <a:ext cx="3374421" cy="276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7504" y="555526"/>
            <a:ext cx="8964488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1143296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504" y="577024"/>
            <a:ext cx="8928992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4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2" y="1211207"/>
            <a:ext cx="4923986" cy="375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W2kds\Pics_Inet\IQ-кубики\27490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069">
            <a:off x="789358" y="1216967"/>
            <a:ext cx="3437412" cy="23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kosonya\Desktop\prez\25439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5551"/>
            <a:ext cx="277723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5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5537" y="597924"/>
            <a:ext cx="8280919" cy="427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	Подробно остановимся на одном из важнейших показателей развития ребенка и готовности его к школьному обучению - уровень сформированности пространственных представлений.</a:t>
            </a:r>
          </a:p>
          <a:p>
            <a:pPr eaLnBrk="1" hangingPunct="1"/>
            <a:r>
              <a:rPr lang="ru-RU" altLang="ru-RU" sz="1600" dirty="0"/>
              <a:t>	Развитие пространственной ориентации в окружающем мире и представлений о пространстве у ребенка начинается с познания схемы собственного тела и ориентировки в пространстве своего тела. С различения верхней и нижней, задней и передней частей собственного тела, левой и правой его сторон.</a:t>
            </a:r>
          </a:p>
          <a:p>
            <a:pPr eaLnBrk="1" hangingPunct="1"/>
            <a:r>
              <a:rPr lang="ru-RU" altLang="ru-RU" sz="1600" dirty="0"/>
              <a:t>	Далее у ребенка формируются представления о расположении объектов в пространстве по отношению к его собственному телу: «я на стуле, я под стулом, я перед стулом, я за стулом»; «стол слева от меня, шкаф позади меня, окно передо мной, диван справа от меня».</a:t>
            </a:r>
          </a:p>
          <a:p>
            <a:pPr eaLnBrk="1" hangingPunct="1"/>
            <a:r>
              <a:rPr lang="ru-RU" altLang="ru-RU" sz="1600" dirty="0"/>
              <a:t>	Затем формируются представления о взаимоотношении между внешними объектами: «карандаш лежит под книжкой», «чашка стоит на столе». </a:t>
            </a:r>
          </a:p>
          <a:p>
            <a:pPr eaLnBrk="1" hangingPunct="1"/>
            <a:r>
              <a:rPr lang="ru-RU" altLang="ru-RU" sz="1600" dirty="0"/>
              <a:t>	Далее формируется словесное обозначение пространственных взаимоотношений в речи ребенка, или квазипространственные представления. Сюда относятся логико-грамматические конструкции, смысл, которых определяется окончаниями слов, способами их расстановки, предлогами: «ручка короче карандаша, но длиннее ластика».</a:t>
            </a:r>
          </a:p>
        </p:txBody>
      </p:sp>
    </p:spTree>
    <p:extLst>
      <p:ext uri="{BB962C8B-B14F-4D97-AF65-F5344CB8AC3E}">
        <p14:creationId xmlns:p14="http://schemas.microsoft.com/office/powerpoint/2010/main" val="526742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Picture 2" descr="\\W2kds\pics_inet\_png\IQ-лото\04054_26265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2" y="1475012"/>
            <a:ext cx="2903924" cy="311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W2kds\pics_inet\IQ-лото\26265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987574"/>
            <a:ext cx="5575908" cy="40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99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0655"/>
            <a:ext cx="2537969" cy="40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5" name="Picture 3" descr="C:\Users\kosonya\Desktop\prez\05503_27247_C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5" y="997838"/>
            <a:ext cx="4756587" cy="39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W2kds\Pics_Inet\_png\Занимательные карточки\05503_27247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633"/>
            <a:ext cx="2555776" cy="40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5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osonya\Desktop\prez\05501_27245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60" y="1233186"/>
            <a:ext cx="3751836" cy="32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osonya\Desktop\prez\у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501">
            <a:off x="2114710" y="1673750"/>
            <a:ext cx="3528392" cy="30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4100" name="Picture 4" descr="\\W2kds\Pics_Inet\_png\Занимательные карточки\05501_27245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" y="987574"/>
            <a:ext cx="2551595" cy="403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10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sonya\Desktop\prez\27302_05730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502">
            <a:off x="2357767" y="1395049"/>
            <a:ext cx="6563321" cy="32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5123" name="Picture 3" descr="\\W2kds\Pics_Inet\_png\Занимательные карточки для малышей\27302_05730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673">
            <a:off x="269828" y="1198199"/>
            <a:ext cx="3083487" cy="36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" y="987574"/>
            <a:ext cx="1410604" cy="39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76" y="987574"/>
            <a:ext cx="141541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53149" y="146385"/>
            <a:ext cx="1733632" cy="370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12126" y="1869613"/>
            <a:ext cx="185605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579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1338733" cy="38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9582"/>
            <a:ext cx="1367104" cy="38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029" y="3590"/>
            <a:ext cx="1913113" cy="40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8333" y="1889369"/>
            <a:ext cx="1888514" cy="399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0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4"/>
            <a:ext cx="1414073" cy="390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7574"/>
            <a:ext cx="1414107" cy="39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55558" y="206164"/>
            <a:ext cx="1810173" cy="366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06088" y="2229481"/>
            <a:ext cx="1764430" cy="356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640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2" y="923910"/>
            <a:ext cx="1467106" cy="405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44496"/>
            <a:ext cx="1460901" cy="40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52655" y="127075"/>
            <a:ext cx="1814952" cy="36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8717" y="2131296"/>
            <a:ext cx="1816202" cy="36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226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59632" y="970876"/>
            <a:ext cx="6876256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Использование игровых пособий для мотивированного обучения и диагностики детей.</a:t>
            </a:r>
          </a:p>
          <a:p>
            <a:pPr algn="ctr" eaLnBrk="1" hangingPunct="1"/>
            <a:endParaRPr lang="ru-RU" altLang="ru-RU" b="1" dirty="0"/>
          </a:p>
          <a:p>
            <a:pPr algn="ctr" eaLnBrk="1" hangingPunct="1"/>
            <a:r>
              <a:rPr lang="ru-RU" altLang="ru-RU" b="1" dirty="0"/>
              <a:t>Видео</a:t>
            </a:r>
            <a:r>
              <a:rPr lang="en-US" altLang="ru-RU" b="1" dirty="0"/>
              <a:t> </a:t>
            </a:r>
            <a:r>
              <a:rPr lang="ru-RU" u="sng" dirty="0">
                <a:hlinkClick r:id="rId2"/>
              </a:rPr>
              <a:t>https://yadi.sk/i/tyyt0OqKLU5-jQ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83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2784"/>
            <a:ext cx="1906736" cy="322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51670"/>
            <a:ext cx="1872208" cy="31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69202"/>
            <a:ext cx="4667676" cy="40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11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83518"/>
            <a:ext cx="8208912" cy="447813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Недостаток развития пространственных представлений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может привести к неуспешности в обучении.</a:t>
            </a:r>
            <a:endParaRPr lang="ru-RU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Математика: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Движение по числовой прямой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усвоение разрядности числа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переход через десяток при решении примеров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решение задач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решение в столбик (могут вычесть из нижнего верхнее число)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Письмо: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-    пропуск, перестановка букв, слогов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вставка и пропуск гласных букв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слитное написание слов с предлогами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замена букв по пространственному признаку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зеркальное написание букв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буквы «вылезают» за приделы рабочей строки и полей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при списывание буквы располагаются в обратной последовательности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 повторное письмо и пропуск строчек.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Чтение: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-    «угадывающие» чтение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сложность удержания строчки в поле зрения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понимание предлогов, сложных логико-грамматических конструкций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с трудом понимает смысл прочитанного</a:t>
            </a:r>
          </a:p>
          <a:p>
            <a:pPr marL="285713" indent="-2857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latin typeface="+mn-lt"/>
              </a:rPr>
              <a:t>не может пересказать текст.</a:t>
            </a:r>
          </a:p>
        </p:txBody>
      </p:sp>
    </p:spTree>
    <p:extLst>
      <p:ext uri="{BB962C8B-B14F-4D97-AF65-F5344CB8AC3E}">
        <p14:creationId xmlns:p14="http://schemas.microsoft.com/office/powerpoint/2010/main" val="3177219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9812"/>
            <a:ext cx="2304256" cy="38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49043"/>
            <a:ext cx="5790793" cy="39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67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2736304" cy="3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25091"/>
            <a:ext cx="2736304" cy="3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\\W2kds\Pics_Inet\_png\Умный блокнот\04005_25383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89242"/>
            <a:ext cx="2803952" cy="39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63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9" y="915566"/>
            <a:ext cx="2814360" cy="39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29303"/>
            <a:ext cx="2815889" cy="39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02" y="943041"/>
            <a:ext cx="2795478" cy="394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749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4" y="915566"/>
            <a:ext cx="2864948" cy="403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62" y="915566"/>
            <a:ext cx="2878352" cy="405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\\W2kds\Pics_Inet\_png\Умный блокнот\04037_25456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14" y="869455"/>
            <a:ext cx="2943643" cy="41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3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3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3" y="906672"/>
            <a:ext cx="2822337" cy="39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90623"/>
            <a:ext cx="2834374" cy="399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90622"/>
            <a:ext cx="2833450" cy="399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553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W2kds\Pics_Inet\_png\Проверяй-ка\25024_03667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18422"/>
            <a:ext cx="3919710" cy="3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8194" name="Picture 2" descr="\\W2kds\Pics_Inet\_png\Проверяй-ка\25024_03667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18421"/>
            <a:ext cx="3960440" cy="38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W2kds\Pics_Inet\_png\Проверяй-ка\25024_03667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9737"/>
            <a:ext cx="2639171" cy="36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808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935">
            <a:off x="1680307" y="883684"/>
            <a:ext cx="4176464" cy="404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77024"/>
            <a:ext cx="878497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Использование игровых пособий для мотивированного обучения и диагностики детей.</a:t>
            </a:r>
            <a:endParaRPr lang="ru-RU" altLang="ru-RU" sz="1600" dirty="0"/>
          </a:p>
        </p:txBody>
      </p:sp>
      <p:pic>
        <p:nvPicPr>
          <p:cNvPr id="9218" name="Picture 2" descr="\\W2kds\Pics_Inet\_png\Проверяй-ка\27142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622"/>
            <a:ext cx="2455171" cy="33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osonya\Desktop\prez\27142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115">
            <a:off x="4959031" y="1001800"/>
            <a:ext cx="4290021" cy="41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47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907704" y="931972"/>
            <a:ext cx="5616624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Использование игровых пособий для мотивированного обучения и диагностики детей.</a:t>
            </a:r>
          </a:p>
          <a:p>
            <a:pPr algn="ctr" eaLnBrk="1" hangingPunct="1"/>
            <a:endParaRPr lang="ru-RU" altLang="ru-RU" b="1" dirty="0"/>
          </a:p>
          <a:p>
            <a:pPr algn="ctr" eaLnBrk="1" hangingPunct="1"/>
            <a:r>
              <a:rPr lang="ru-RU" altLang="ru-RU" b="1" dirty="0"/>
              <a:t>Видео</a:t>
            </a:r>
            <a:r>
              <a:rPr lang="en-US" altLang="ru-RU" b="1" dirty="0"/>
              <a:t> </a:t>
            </a:r>
            <a:r>
              <a:rPr lang="ru-RU" u="sng" dirty="0">
                <a:hlinkClick r:id="rId2"/>
              </a:rPr>
              <a:t>https://yadi.sk/i/dm7ShZwxWWCKyg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96986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26020" y="-380578"/>
            <a:ext cx="9144000" cy="684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r>
              <a:rPr lang="ru-RU" altLang="ru-RU" sz="4400" b="1" dirty="0"/>
              <a:t>Благодарю за внимание!</a:t>
            </a:r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endParaRPr lang="ru-RU" altLang="ru-RU" sz="4000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6032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-5071" y="555526"/>
            <a:ext cx="9149071" cy="3528392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1800" b="1" dirty="0"/>
              <a:t>Как тестировать детей, которые через год пойдут в школу?</a:t>
            </a:r>
            <a:endParaRPr lang="ru-RU" sz="1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800" dirty="0"/>
              <a:t>    Условия, в которых работает педагог: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800" dirty="0"/>
              <a:t>      - жесткие временные рамки,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800" dirty="0"/>
              <a:t>      - необходимость тестировать группу детей одновременно.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1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/>
          </a:p>
        </p:txBody>
      </p:sp>
      <p:pic>
        <p:nvPicPr>
          <p:cNvPr id="5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5" y="2139703"/>
            <a:ext cx="216906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79" y="2139704"/>
            <a:ext cx="481036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75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251520" y="699542"/>
            <a:ext cx="8631223" cy="48760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1800" b="1" dirty="0"/>
              <a:t>Как тестировать детей, которые через год пойдут в школу?</a:t>
            </a:r>
            <a:endParaRPr lang="ru-RU" sz="1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18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1800" b="1" u="sng" dirty="0"/>
              <a:t>Схема тестирования</a:t>
            </a:r>
            <a:endParaRPr lang="ru-RU" sz="1800" u="sng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1800" b="1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Метим левую руку. Приветствие «левой по левой». </a:t>
            </a:r>
            <a:endParaRPr lang="en-US" sz="1800" b="1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Вертикальное письмо двумя руками. </a:t>
            </a:r>
            <a:endParaRPr lang="en-US" sz="1800" b="1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Ручки отдыхают. Играем. 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Копирование рисунка. 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Игра с мячом.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Графический диктант.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1800" b="1" dirty="0"/>
              <a:t>Письменный тест.</a:t>
            </a:r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ru-RU" sz="1800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6333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323528" y="843558"/>
            <a:ext cx="8280920" cy="4176464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000" b="1" dirty="0"/>
              <a:t>Схема тестирования.</a:t>
            </a:r>
            <a:endParaRPr lang="ru-RU" sz="2000" dirty="0"/>
          </a:p>
          <a:p>
            <a:pPr marL="514282" indent="-514282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2000" b="1" dirty="0"/>
              <a:t>Метим левую руку красным браслетом.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000" b="1" dirty="0"/>
              <a:t>Запоминаем комбинацию. Здороваемся «левой по левой».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0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000" b="1" dirty="0" smtClean="0"/>
              <a:t>Видео</a:t>
            </a:r>
            <a:r>
              <a:rPr lang="en-US" sz="2000" b="1" dirty="0" smtClean="0"/>
              <a:t> </a:t>
            </a:r>
            <a:r>
              <a:rPr lang="ru-RU" sz="2000" u="sng" dirty="0">
                <a:hlinkClick r:id="rId2"/>
              </a:rPr>
              <a:t>https://yadi.sk/i/vAjMtHBq0S7-Iw</a:t>
            </a:r>
            <a:r>
              <a:rPr lang="ru-RU" sz="2000" b="1" dirty="0" smtClean="0"/>
              <a:t> </a:t>
            </a:r>
            <a:endParaRPr lang="ru-RU" sz="20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974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721035"/>
            <a:ext cx="8280920" cy="415497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На что необходимо обратить внимание в ходе тестирования?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</a:endParaRPr>
          </a:p>
          <a:p>
            <a:pPr marL="514282" indent="-51428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</a:rPr>
              <a:t>Метим левую руку. Здороваемся «левой по левой».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Путают руки – схема тела – пространственные представления.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Перенос с ведущей руки  - межполушарное взаимодействие, двигательная память.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Выполнение элементов приветствия – составляющие произвольных движений: 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кинестетический (анализ и синтез ощущений от тела),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кинетический (плавная серийная организация серии движений),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пространственная,  </a:t>
            </a:r>
          </a:p>
          <a:p>
            <a:pPr marL="457139" indent="-457139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+mn-lt"/>
              </a:rPr>
              <a:t>регуляторная.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152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 noChangeArrowheads="1"/>
          </p:cNvSpPr>
          <p:nvPr>
            <p:ph idx="1"/>
          </p:nvPr>
        </p:nvSpPr>
        <p:spPr>
          <a:xfrm>
            <a:off x="251520" y="843558"/>
            <a:ext cx="7992888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600" b="1" dirty="0" smtClean="0"/>
              <a:t>Схема тестирования.</a:t>
            </a:r>
            <a:endParaRPr lang="en-US" altLang="ru-RU" sz="1600" b="1" dirty="0" smtClean="0"/>
          </a:p>
          <a:p>
            <a:pPr marL="0" indent="0">
              <a:buNone/>
            </a:pPr>
            <a:endParaRPr lang="en-US" altLang="ru-RU" sz="1600" b="1" dirty="0" smtClean="0"/>
          </a:p>
          <a:p>
            <a:pPr marL="0" indent="0" algn="just">
              <a:buNone/>
            </a:pPr>
            <a:r>
              <a:rPr lang="ru-RU" altLang="ru-RU" sz="1600" b="1" dirty="0" smtClean="0"/>
              <a:t>2. Вертикальное письмо двумя руками (на листах А4 на стене). </a:t>
            </a:r>
          </a:p>
          <a:p>
            <a:pPr marL="0" indent="0" algn="just">
              <a:buNone/>
            </a:pPr>
            <a:r>
              <a:rPr lang="ru-RU" altLang="ru-RU" sz="1600" b="1" dirty="0" smtClean="0"/>
              <a:t>В левой руке красный карандаш. В правой - зеленый. </a:t>
            </a:r>
          </a:p>
          <a:p>
            <a:pPr marL="0" indent="0" algn="just">
              <a:buNone/>
            </a:pPr>
            <a:r>
              <a:rPr lang="ru-RU" altLang="ru-RU" sz="1600" b="1" dirty="0" smtClean="0"/>
              <a:t>Начинаем работать по команде. </a:t>
            </a:r>
          </a:p>
          <a:p>
            <a:pPr marL="0" indent="0" algn="just">
              <a:buNone/>
            </a:pPr>
            <a:r>
              <a:rPr lang="ru-RU" altLang="ru-RU" sz="1600" b="1" dirty="0" smtClean="0"/>
              <a:t>Бежим по фигуре или цифре. Задача не выходить за границы линии, писать одновременно двумя руками с одинаковой скоростью. </a:t>
            </a:r>
          </a:p>
          <a:p>
            <a:pPr marL="0" indent="0" algn="just">
              <a:buNone/>
            </a:pPr>
            <a:r>
              <a:rPr lang="ru-RU" altLang="ru-RU" sz="1600" b="1" dirty="0" smtClean="0"/>
              <a:t>Листы подписать. Левый лист левой рукой. Правый лист - правой.</a:t>
            </a:r>
          </a:p>
          <a:p>
            <a:pPr marL="0" indent="0" algn="just">
              <a:buNone/>
            </a:pPr>
            <a:endParaRPr lang="ru-RU" altLang="ru-RU" sz="1600" b="1" dirty="0" smtClean="0"/>
          </a:p>
          <a:p>
            <a:pPr marL="0" indent="0" algn="just">
              <a:buNone/>
            </a:pPr>
            <a:r>
              <a:rPr lang="ru-RU" altLang="ru-RU" sz="1600" b="1" dirty="0" smtClean="0"/>
              <a:t>Видео </a:t>
            </a:r>
            <a:r>
              <a:rPr lang="ru-RU" sz="1600" u="sng" dirty="0">
                <a:hlinkClick r:id="rId2"/>
              </a:rPr>
              <a:t>https://yadi.sk/i/x5mp_U9YV7uA6g</a:t>
            </a:r>
            <a:endParaRPr lang="en-US" altLang="ru-RU" sz="1600" b="1" dirty="0" smtClean="0"/>
          </a:p>
          <a:p>
            <a:pPr marL="0" indent="0">
              <a:buNone/>
            </a:pPr>
            <a:endParaRPr lang="ru-RU" alt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915461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1129</Words>
  <Application>Microsoft Office PowerPoint</Application>
  <PresentationFormat>Экран (16:9)</PresentationFormat>
  <Paragraphs>250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Косоня Мария Дмитриевна</dc:creator>
  <cp:lastModifiedBy>Елена Кудрявцева</cp:lastModifiedBy>
  <cp:revision>13</cp:revision>
  <dcterms:created xsi:type="dcterms:W3CDTF">2019-11-25T14:36:40Z</dcterms:created>
  <dcterms:modified xsi:type="dcterms:W3CDTF">2019-11-26T08:06:52Z</dcterms:modified>
</cp:coreProperties>
</file>