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2" r:id="rId2"/>
    <p:sldId id="447" r:id="rId3"/>
    <p:sldId id="448" r:id="rId4"/>
    <p:sldId id="439" r:id="rId5"/>
    <p:sldId id="450" r:id="rId6"/>
    <p:sldId id="481" r:id="rId7"/>
    <p:sldId id="480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76" r:id="rId22"/>
    <p:sldId id="477" r:id="rId23"/>
    <p:sldId id="478" r:id="rId24"/>
    <p:sldId id="479" r:id="rId25"/>
    <p:sldId id="4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/>
    <p:restoredTop sz="93762"/>
  </p:normalViewPr>
  <p:slideViewPr>
    <p:cSldViewPr snapToGrid="0" snapToObjects="1">
      <p:cViewPr>
        <p:scale>
          <a:sx n="80" d="100"/>
          <a:sy n="80" d="100"/>
        </p:scale>
        <p:origin x="-10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7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5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76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98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6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41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97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0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40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2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7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9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7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22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6 марта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5599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 </a:t>
            </a:r>
            <a:r>
              <a:rPr lang="ru-RU" sz="8800" b="1" dirty="0" smtClean="0"/>
              <a:t>6</a:t>
            </a:r>
            <a:r>
              <a:rPr lang="ru-RU" sz="2800" b="1" dirty="0" smtClean="0"/>
              <a:t> «Воспитание духа»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2, глава 2, </a:t>
            </a:r>
            <a:r>
              <a:rPr lang="de-DE" b="1" dirty="0" smtClean="0"/>
              <a:t>c. </a:t>
            </a:r>
            <a:r>
              <a:rPr lang="ru-RU" b="1" dirty="0" smtClean="0"/>
              <a:t>227</a:t>
            </a:r>
            <a:r>
              <a:rPr lang="de-DE" dirty="0" smtClean="0"/>
              <a:t>–</a:t>
            </a:r>
            <a:r>
              <a:rPr lang="ru-RU" b="1" dirty="0" smtClean="0"/>
              <a:t>281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2879394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357011"/>
            <a:ext cx="9072311" cy="370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Для воспитания, для нравственного, для духовного развития человека важна одна истина, одна аксиома, которую нельзя ни опровергнуть, ни доказать, а именно: между добром и злом есть граница. Добро — это добро, зло — это зло, и между ними есть граница. Она и называется правдой. Воспитание ребенка — это питание его личности, его духа правдой. Воспитание — питание </a:t>
            </a:r>
            <a:r>
              <a:rPr lang="ru-RU" sz="2800" dirty="0" smtClean="0"/>
              <a:t>правдой</a:t>
            </a:r>
            <a:r>
              <a:rPr lang="ru-RU" sz="2800" dirty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8686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19891"/>
            <a:ext cx="9072311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Правда </a:t>
            </a:r>
            <a:r>
              <a:rPr lang="ru-RU" sz="2800" dirty="0"/>
              <a:t>не добро и не зло, а граница между ними — </a:t>
            </a:r>
            <a:r>
              <a:rPr lang="ru-RU" sz="2800" dirty="0" smtClean="0"/>
              <a:t>тонкая, как </a:t>
            </a:r>
            <a:r>
              <a:rPr lang="ru-RU" sz="2800" dirty="0"/>
              <a:t>лезвие бритвы. Правда в том, что граница между </a:t>
            </a:r>
            <a:r>
              <a:rPr lang="ru-RU" sz="2800" dirty="0" smtClean="0"/>
              <a:t>добром и </a:t>
            </a:r>
            <a:r>
              <a:rPr lang="ru-RU" sz="2800" dirty="0"/>
              <a:t>злом есть.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471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86742"/>
            <a:ext cx="9329486" cy="3273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Тем и различаются между собой педагоги. Одни убеждены в том, что у каждого ребенка есть совесть. Другие пытаются изобрести такие формы воспитания, чтобы можно было обойтись без совести — без совести воспитанника и без совести воспитателя. «Совесть» кажется им чем-то ненадежным, потому что она появляется в ребенке без нас и не поддается контролю и подчинению.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1397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78196"/>
            <a:ext cx="9329486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Не наше дело воспитывать </a:t>
            </a:r>
            <a:r>
              <a:rPr lang="ru-RU" sz="2800" dirty="0" smtClean="0"/>
              <a:t>совесть</a:t>
            </a:r>
            <a:r>
              <a:rPr lang="mr-IN" sz="2800" dirty="0" smtClean="0"/>
              <a:t>…</a:t>
            </a:r>
            <a:endParaRPr lang="ru-RU" sz="2800" dirty="0" smtClean="0"/>
          </a:p>
          <a:p>
            <a:r>
              <a:rPr lang="ru-RU" sz="2800" dirty="0" smtClean="0"/>
              <a:t>Наше </a:t>
            </a:r>
            <a:r>
              <a:rPr lang="ru-RU" sz="2800" dirty="0"/>
              <a:t>дело — </a:t>
            </a:r>
            <a:r>
              <a:rPr lang="ru-RU" sz="2800" dirty="0" smtClean="0"/>
              <a:t>воспитывать совестливость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9194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278197"/>
            <a:ext cx="9329486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Не надо, чтобы ребенок поступал честно… Научится! </a:t>
            </a:r>
          </a:p>
          <a:p>
            <a:r>
              <a:rPr lang="ru-RU" sz="2800" dirty="0"/>
              <a:t>Надо, чтобы мы поступали честно в его глазах.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4603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05592"/>
            <a:ext cx="9329486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Несправедливость взрослого потрясает ребенка. Составим список собственных несправедливостей; это и будет наш личный домашний учебник педагогики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5790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90150"/>
            <a:ext cx="8400799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Нет, человек велик тем, что на свете есть много такого, </a:t>
            </a:r>
            <a:r>
              <a:rPr lang="ru-RU" sz="2800" dirty="0" smtClean="0"/>
              <a:t>чего он </a:t>
            </a:r>
            <a:r>
              <a:rPr lang="ru-RU" sz="2800" dirty="0"/>
              <a:t>не может. Педагогика испокон века движется в сфере «</a:t>
            </a:r>
            <a:r>
              <a:rPr lang="ru-RU" sz="2800" dirty="0" smtClean="0"/>
              <a:t>хочу</a:t>
            </a:r>
            <a:r>
              <a:rPr lang="ru-RU" sz="2800" dirty="0"/>
              <a:t>» и «надо», но первое, но главное слово человеческое </a:t>
            </a:r>
            <a:r>
              <a:rPr lang="ru-RU" sz="2800" dirty="0" smtClean="0"/>
              <a:t>— «</a:t>
            </a:r>
            <a:r>
              <a:rPr lang="ru-RU" sz="2800" dirty="0"/>
              <a:t>не могу».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292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74705"/>
            <a:ext cx="8400799" cy="2411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Задача воспитания совести первоначально сводится к тому, чтобы нечаянно не заглушить ценное чувство стыда и не подменить его малоценным чувством страха. Всякое знание, умаляющее стыд, вредно. Охраняйте стыд</a:t>
            </a:r>
            <a:r>
              <a:rPr lang="ru-RU" sz="2800" dirty="0" smtClean="0"/>
              <a:t>! </a:t>
            </a:r>
            <a:r>
              <a:rPr lang="ru-RU" sz="28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953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44998"/>
            <a:ext cx="8400799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Да, нам нужно, чтобы у ребенка была не только совесть, но и сила поступать по совести. Принуждение совести — единственный вид принуждения, дающий человеку чувство свободы. Чем больше несвободен человек от совести, тем свободнее он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1706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875885"/>
            <a:ext cx="8243636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Воспитание детей — это укрепление духа духом, а иного воспитания просто нет, ни хорошего, ни плохого. Так — получается, а так — не получается, вот и всё.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4839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02172"/>
            <a:ext cx="8086474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Человек </a:t>
            </a:r>
            <a:r>
              <a:rPr lang="ru-RU" sz="2800" dirty="0"/>
              <a:t>растет не в тех дрязгах и раздражениях, что на виду и на слуху, а в чем-то невидимом и как бы не существующем для многих из нас — в духовной жизни, в духовной атмосфере, в развитии своего духа, под влиянием духа народа и </a:t>
            </a:r>
            <a:r>
              <a:rPr lang="ru-RU" sz="2800" dirty="0" smtClean="0"/>
              <a:t>семьи. Имей </a:t>
            </a:r>
            <a:r>
              <a:rPr lang="ru-RU" sz="2800" dirty="0"/>
              <a:t>дух и умей передать его ребенку.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8730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Сайт чтений 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за наиболее значимые цитаты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YouTube </a:t>
            </a:r>
            <a:r>
              <a:rPr lang="en-US" sz="2000" b="1" dirty="0">
                <a:solidFill>
                  <a:prstClr val="white"/>
                </a:solidFill>
              </a:rPr>
              <a:t>playlist 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3600" b="1" dirty="0" smtClean="0"/>
              <a:t>Лабиринт </a:t>
            </a:r>
            <a:r>
              <a:rPr lang="ru-RU" sz="2000" dirty="0" smtClean="0"/>
              <a:t>(печатная версия)</a:t>
            </a:r>
          </a:p>
          <a:p>
            <a:r>
              <a:rPr lang="ru-RU" sz="2000" dirty="0" smtClean="0"/>
              <a:t>(заказ по интернету, доставка)</a:t>
            </a:r>
            <a:endParaRPr lang="en-US" sz="2000" dirty="0"/>
          </a:p>
          <a:p>
            <a:r>
              <a:rPr lang="en-US" sz="2000" dirty="0" smtClean="0">
                <a:hlinkClick r:id="rId3"/>
              </a:rPr>
              <a:t>https://www.labirint.ru/books/623298</a:t>
            </a:r>
          </a:p>
          <a:p>
            <a:endParaRPr lang="en-US" sz="2000" dirty="0"/>
          </a:p>
          <a:p>
            <a:r>
              <a:rPr lang="en-US" sz="3600" b="1" dirty="0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</a:t>
            </a:r>
            <a:r>
              <a:rPr lang="ru-RU" sz="2000" dirty="0" smtClean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</a:rPr>
              <a:t>(заказ </a:t>
            </a:r>
            <a:r>
              <a:rPr lang="ru-RU" sz="2000" dirty="0">
                <a:solidFill>
                  <a:prstClr val="white"/>
                </a:solidFill>
              </a:rPr>
              <a:t>по интернету, доставка)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397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21 марта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60435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 smtClean="0"/>
              <a:t>7</a:t>
            </a:r>
            <a:r>
              <a:rPr lang="ru-RU" sz="2400" b="1" dirty="0" smtClean="0"/>
              <a:t>)</a:t>
            </a:r>
            <a:r>
              <a:rPr lang="ru-RU" sz="2400" b="1" dirty="0" smtClean="0">
                <a:solidFill>
                  <a:prstClr val="white"/>
                </a:solidFill>
              </a:rPr>
              <a:t> «Воспитание ума»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0486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7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2, глава 3, </a:t>
            </a:r>
            <a:r>
              <a:rPr lang="de-DE" b="1" dirty="0" smtClean="0"/>
              <a:t>c. </a:t>
            </a:r>
            <a:r>
              <a:rPr lang="ru-RU" b="1" dirty="0" smtClean="0"/>
              <a:t>228</a:t>
            </a:r>
            <a:r>
              <a:rPr lang="de-DE" dirty="0" smtClean="0"/>
              <a:t>–</a:t>
            </a:r>
            <a:r>
              <a:rPr lang="ru-RU" b="1" dirty="0" smtClean="0"/>
              <a:t>310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01" y="5648959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40419"/>
            <a:ext cx="7874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Вся книг</a:t>
            </a:r>
            <a:r>
              <a:rPr lang="ru-RU" sz="3200" b="1" dirty="0"/>
              <a:t>а</a:t>
            </a:r>
            <a:r>
              <a:rPr lang="ru-RU" sz="3200" b="1" dirty="0" smtClean="0"/>
              <a:t> представляет </a:t>
            </a:r>
            <a:r>
              <a:rPr lang="ru-RU" sz="3200" b="1" dirty="0"/>
              <a:t>собой ответ на </a:t>
            </a:r>
            <a:r>
              <a:rPr lang="ru-RU" sz="3200" b="1" dirty="0" smtClean="0"/>
              <a:t>простейший с </a:t>
            </a:r>
            <a:r>
              <a:rPr lang="ru-RU" sz="3200" b="1" dirty="0"/>
              <a:t>виду </a:t>
            </a:r>
            <a:r>
              <a:rPr lang="ru-RU" sz="3200" b="1" dirty="0" smtClean="0"/>
              <a:t>вопрос</a:t>
            </a:r>
            <a:r>
              <a:rPr lang="ru-RU" sz="32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243840"/>
            <a:ext cx="9158036" cy="3273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Личность </a:t>
            </a:r>
            <a:r>
              <a:rPr lang="ru-RU" sz="2800" dirty="0"/>
              <a:t>— самое </a:t>
            </a:r>
            <a:r>
              <a:rPr lang="ru-RU" sz="2800" dirty="0" smtClean="0"/>
              <a:t>сложное </a:t>
            </a:r>
            <a:r>
              <a:rPr lang="ru-RU" sz="2800" dirty="0"/>
              <a:t>явление во </a:t>
            </a:r>
            <a:r>
              <a:rPr lang="ru-RU" sz="2800" dirty="0" smtClean="0"/>
              <a:t>Вселенной</a:t>
            </a:r>
            <a:r>
              <a:rPr lang="mr-IN" sz="2800" dirty="0" smtClean="0"/>
              <a:t>…</a:t>
            </a:r>
            <a:endParaRPr lang="ru-RU" sz="2800" dirty="0" smtClean="0"/>
          </a:p>
          <a:p>
            <a:r>
              <a:rPr lang="ru-RU" sz="2800" dirty="0" smtClean="0"/>
              <a:t>Могло </a:t>
            </a:r>
            <a:r>
              <a:rPr lang="ru-RU" sz="2800" dirty="0"/>
              <a:t>показаться, будто мы прошли по всем путям и </a:t>
            </a:r>
            <a:r>
              <a:rPr lang="ru-RU" sz="2800" dirty="0" smtClean="0"/>
              <a:t>знаем, как </a:t>
            </a:r>
            <a:r>
              <a:rPr lang="ru-RU" sz="2800" dirty="0"/>
              <a:t>зарождается желание в душе ребенка: потребности — </a:t>
            </a:r>
            <a:r>
              <a:rPr lang="ru-RU" sz="2800" dirty="0" smtClean="0"/>
              <a:t>дарования</a:t>
            </a:r>
            <a:r>
              <a:rPr lang="ru-RU" sz="2800" dirty="0"/>
              <a:t>, любознательность — воображение, вера и </a:t>
            </a:r>
            <a:r>
              <a:rPr lang="ru-RU" sz="2800" dirty="0" smtClean="0"/>
              <a:t>надежда, любовь </a:t>
            </a:r>
            <a:r>
              <a:rPr lang="ru-RU" sz="2800" dirty="0"/>
              <a:t>и страх...</a:t>
            </a:r>
          </a:p>
          <a:p>
            <a:r>
              <a:rPr lang="ru-RU" sz="2800" dirty="0"/>
              <a:t>Однако мы лишь приближаемся к сердцевине </a:t>
            </a:r>
            <a:r>
              <a:rPr lang="ru-RU" sz="2800" dirty="0" smtClean="0"/>
              <a:t>воспитания, мы </a:t>
            </a:r>
            <a:r>
              <a:rPr lang="ru-RU" sz="2800" dirty="0"/>
              <a:t>не коснулись чего-то самого существенного.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243841"/>
            <a:ext cx="8343649" cy="3273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b="1" dirty="0"/>
              <a:t>Педагогика обуздания дает очень слабые и нестойкие результаты. </a:t>
            </a:r>
            <a:r>
              <a:rPr lang="ru-RU" sz="2800" dirty="0"/>
              <a:t>Подавленные желания то и дело вырываются, как пар из котла, дают вспышки неуправляемого поведения или психические расстройства, и все воспитание приобретает случайный характер: воспитываем, воспитываем, а что получится — неизвестно.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1147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74727"/>
            <a:ext cx="8629399" cy="2411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Правда (истина</a:t>
            </a:r>
            <a:r>
              <a:rPr lang="ru-RU" sz="2800" dirty="0" smtClean="0"/>
              <a:t>), добро </a:t>
            </a:r>
            <a:r>
              <a:rPr lang="ru-RU" sz="2800" dirty="0"/>
              <a:t>и красота определяют наш труд и все наши </a:t>
            </a:r>
            <a:r>
              <a:rPr lang="ru-RU" sz="2800" dirty="0" smtClean="0"/>
              <a:t>поступки.</a:t>
            </a:r>
            <a:endParaRPr lang="ru-RU" sz="2800" dirty="0"/>
          </a:p>
          <a:p>
            <a:r>
              <a:rPr lang="ru-RU" sz="2800" dirty="0"/>
              <a:t>Что делает человек? — Истинное или ложное.</a:t>
            </a:r>
          </a:p>
          <a:p>
            <a:r>
              <a:rPr lang="ru-RU" sz="2800" dirty="0"/>
              <a:t>Для чего он делает? — Для добра или для зла.</a:t>
            </a:r>
          </a:p>
          <a:p>
            <a:r>
              <a:rPr lang="ru-RU" sz="2800" dirty="0"/>
              <a:t>Как он делает? — Красиво или некрасиво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8138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255866"/>
            <a:ext cx="9343774" cy="41347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Водораздел между двумя главными педагогическими верами: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800" dirty="0"/>
              <a:t>одна вера состоит в том, что ребенок «безумен», как считали в библейские времена, и надо силой — «жезлом» — обуздать его; 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800" dirty="0"/>
              <a:t>другая вера состоит в том, что в человеке есть высокий дух, что стремление к добру, правде и красоте передается ребенку, становится его собственным стремлением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92427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789028"/>
            <a:ext cx="8243636" cy="2411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Воспитание духа, воспитание духовности — это все воспитание.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В </a:t>
            </a:r>
            <a:r>
              <a:rPr lang="ru-RU" sz="2800" dirty="0"/>
              <a:t>старину так и говорили: «Имей дух и умей возбудить его в детях».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2.  Воспитание духа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922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10602</TotalTime>
  <Words>1318</Words>
  <Application>Microsoft Office PowerPoint</Application>
  <PresentationFormat>Произвольный</PresentationFormat>
  <Paragraphs>250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201</cp:revision>
  <dcterms:created xsi:type="dcterms:W3CDTF">2017-06-21T03:52:05Z</dcterms:created>
  <dcterms:modified xsi:type="dcterms:W3CDTF">2018-03-07T09:33:28Z</dcterms:modified>
</cp:coreProperties>
</file>