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60" r:id="rId5"/>
    <p:sldId id="261" r:id="rId6"/>
    <p:sldId id="262" r:id="rId7"/>
    <p:sldId id="292" r:id="rId8"/>
    <p:sldId id="263" r:id="rId9"/>
    <p:sldId id="264" r:id="rId10"/>
    <p:sldId id="265" r:id="rId11"/>
    <p:sldId id="266" r:id="rId12"/>
    <p:sldId id="267" r:id="rId13"/>
    <p:sldId id="268" r:id="rId14"/>
    <p:sldId id="296" r:id="rId15"/>
    <p:sldId id="273" r:id="rId16"/>
    <p:sldId id="269" r:id="rId17"/>
    <p:sldId id="274" r:id="rId18"/>
    <p:sldId id="272" r:id="rId19"/>
    <p:sldId id="275" r:id="rId20"/>
    <p:sldId id="271" r:id="rId21"/>
    <p:sldId id="270" r:id="rId22"/>
    <p:sldId id="276" r:id="rId23"/>
    <p:sldId id="277" r:id="rId24"/>
    <p:sldId id="278" r:id="rId25"/>
    <p:sldId id="279" r:id="rId26"/>
    <p:sldId id="283" r:id="rId27"/>
    <p:sldId id="290" r:id="rId28"/>
    <p:sldId id="289" r:id="rId29"/>
    <p:sldId id="280" r:id="rId30"/>
    <p:sldId id="284" r:id="rId31"/>
    <p:sldId id="294" r:id="rId32"/>
    <p:sldId id="288" r:id="rId33"/>
    <p:sldId id="282" r:id="rId34"/>
    <p:sldId id="281" r:id="rId35"/>
    <p:sldId id="285" r:id="rId36"/>
    <p:sldId id="293" r:id="rId37"/>
    <p:sldId id="286" r:id="rId38"/>
    <p:sldId id="291" r:id="rId39"/>
    <p:sldId id="287" r:id="rId40"/>
    <p:sldId id="295" r:id="rId41"/>
    <p:sldId id="257" r:id="rId42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4A8088-BAE9-4E3B-8D94-9DF794986E99}">
          <p14:sldIdLst>
            <p14:sldId id="256"/>
            <p14:sldId id="258"/>
            <p14:sldId id="259"/>
            <p14:sldId id="260"/>
            <p14:sldId id="261"/>
            <p14:sldId id="262"/>
            <p14:sldId id="292"/>
            <p14:sldId id="263"/>
            <p14:sldId id="264"/>
            <p14:sldId id="265"/>
            <p14:sldId id="266"/>
            <p14:sldId id="267"/>
            <p14:sldId id="268"/>
            <p14:sldId id="296"/>
            <p14:sldId id="273"/>
            <p14:sldId id="269"/>
            <p14:sldId id="274"/>
            <p14:sldId id="272"/>
            <p14:sldId id="275"/>
            <p14:sldId id="271"/>
            <p14:sldId id="270"/>
            <p14:sldId id="276"/>
            <p14:sldId id="277"/>
            <p14:sldId id="278"/>
            <p14:sldId id="279"/>
            <p14:sldId id="283"/>
            <p14:sldId id="290"/>
            <p14:sldId id="289"/>
            <p14:sldId id="280"/>
            <p14:sldId id="284"/>
            <p14:sldId id="294"/>
            <p14:sldId id="288"/>
            <p14:sldId id="282"/>
            <p14:sldId id="281"/>
            <p14:sldId id="285"/>
          </p14:sldIdLst>
        </p14:section>
        <p14:section name="Раздел без заголовка" id="{344CEC55-4192-4AAE-AB4F-01CFB3BED922}">
          <p14:sldIdLst>
            <p14:sldId id="293"/>
            <p14:sldId id="286"/>
            <p14:sldId id="291"/>
            <p14:sldId id="287"/>
            <p14:sldId id="295"/>
            <p14:sldId id="25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942" y="-36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359806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491490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200400"/>
            <a:ext cx="4038600" cy="3394473"/>
          </a:xfrm>
          <a:prstGeom prst="rect">
            <a:avLst/>
          </a:prstGeom>
        </p:spPr>
        <p:txBody>
          <a:bodyPr/>
          <a:lstStyle>
            <a:lvl1pPr marL="587828" indent="-587828">
              <a:spcBef>
                <a:spcPts val="1100"/>
              </a:spcBef>
              <a:defRPr sz="4800"/>
            </a:lvl1pPr>
            <a:lvl2pPr>
              <a:spcBef>
                <a:spcPts val="1100"/>
              </a:spcBef>
              <a:defRPr sz="4800"/>
            </a:lvl2pPr>
            <a:lvl3pPr marL="1463039" indent="-548639">
              <a:spcBef>
                <a:spcPts val="1100"/>
              </a:spcBef>
              <a:defRPr sz="4800"/>
            </a:lvl3pPr>
            <a:lvl4pPr marL="1981200" indent="-609600">
              <a:spcBef>
                <a:spcPts val="1100"/>
              </a:spcBef>
              <a:defRPr sz="4800"/>
            </a:lvl4pPr>
            <a:lvl5pPr marL="2438400" indent="-609600">
              <a:spcBef>
                <a:spcPts val="1100"/>
              </a:spcBef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315158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1000"/>
              </a:spcBef>
              <a:buSzTx/>
              <a:buFontTx/>
              <a:buNone/>
              <a:defRPr sz="4200" b="1"/>
            </a:lvl1pPr>
            <a:lvl2pPr marL="0" indent="457200">
              <a:spcBef>
                <a:spcPts val="1000"/>
              </a:spcBef>
              <a:buSzTx/>
              <a:buFontTx/>
              <a:buNone/>
              <a:defRPr sz="4200" b="1"/>
            </a:lvl2pPr>
            <a:lvl3pPr marL="0" indent="914400">
              <a:spcBef>
                <a:spcPts val="1000"/>
              </a:spcBef>
              <a:buSzTx/>
              <a:buFontTx/>
              <a:buNone/>
              <a:defRPr sz="4200" b="1"/>
            </a:lvl3pPr>
            <a:lvl4pPr marL="0" indent="1371600">
              <a:spcBef>
                <a:spcPts val="1000"/>
              </a:spcBef>
              <a:buSzTx/>
              <a:buFontTx/>
              <a:buNone/>
              <a:defRPr sz="4200" b="1"/>
            </a:lvl4pPr>
            <a:lvl5pPr marL="0" indent="1828800">
              <a:spcBef>
                <a:spcPts val="1000"/>
              </a:spcBef>
              <a:buSzTx/>
              <a:buFontTx/>
              <a:buNone/>
              <a:defRPr sz="4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6" y="315158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 b="1"/>
            </a:pPr>
            <a:endParaRPr/>
          </a:p>
        </p:txBody>
      </p:sp>
      <p:sp>
        <p:nvSpPr>
          <p:cNvPr id="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Рисунок 4" descr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20503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575050" y="220503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Текст 3"/>
          <p:cNvSpPr>
            <a:spLocks noGrp="1"/>
          </p:cNvSpPr>
          <p:nvPr>
            <p:ph type="body" sz="quarter" idx="21"/>
          </p:nvPr>
        </p:nvSpPr>
        <p:spPr>
          <a:xfrm>
            <a:off x="457200" y="3076575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  <a:endParaRPr/>
          </a:p>
        </p:txBody>
      </p:sp>
      <p:sp>
        <p:nvSpPr>
          <p:cNvPr id="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6" descr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560070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3400" b="1"/>
            </a:lvl1pPr>
          </a:lstStyle>
          <a:p>
            <a:r>
              <a:t>Текст заголовка</a:t>
            </a:r>
          </a:p>
        </p:txBody>
      </p:sp>
      <p:sp>
        <p:nvSpPr>
          <p:cNvPr id="89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245983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602575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Рисунок 6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0" y="2000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20622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320040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87" y="6734344"/>
            <a:ext cx="361614" cy="34018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hf hdr="0" dt="0"/>
  <p:txStyles>
    <p:titleStyle>
      <a:lvl1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00075" marR="0" indent="-600075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28700" marR="0" indent="-5715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47800" marR="0" indent="-533400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11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–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688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»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260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832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04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297679" marR="0" indent="-640079" algn="l" defTabSz="1625600" rtl="0" latinLnBrk="0">
        <a:lnSpc>
          <a:spcPct val="10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ge.fipi.ru/bank/index.php?proj=DE0E276E497AB3784C3FC4CC20248DC0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du.intellectcentre.ru/matematika/matematika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ntellect@izents.ru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4766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Группа 2"/>
          <p:cNvGrpSpPr/>
          <p:nvPr/>
        </p:nvGrpSpPr>
        <p:grpSpPr>
          <a:xfrm>
            <a:off x="81572" y="1011445"/>
            <a:ext cx="8973665" cy="7683325"/>
            <a:chOff x="81572" y="894205"/>
            <a:chExt cx="8973665" cy="768332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6416" y="4966880"/>
              <a:ext cx="8951168" cy="1477328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000" b="1" dirty="0">
                  <a:solidFill>
                    <a:srgbClr val="C00000"/>
                  </a:solidFill>
                  <a:latin typeface="-apple-system"/>
                </a:rPr>
                <a:t>Использование в учебном процессе пособий по подготовке к ОГЭ, ЕГЭ (база и профиль) издательства «Интеллект-Центр»</a:t>
              </a:r>
              <a:endParaRPr lang="ru-RU" sz="3000" b="1" i="0" dirty="0">
                <a:solidFill>
                  <a:srgbClr val="C00000"/>
                </a:solidFill>
                <a:effectLst/>
                <a:latin typeface="-apple-system"/>
              </a:endParaRPr>
            </a:p>
          </p:txBody>
        </p:sp>
        <p:pic>
          <p:nvPicPr>
            <p:cNvPr id="1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397" y="894205"/>
              <a:ext cx="6779840" cy="3811789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683568" y="6792426"/>
              <a:ext cx="8275376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200" dirty="0" smtClean="0">
                  <a:latin typeface="Geometria"/>
                </a:rPr>
                <a:t>Автор вебинара: 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200" b="1" dirty="0" smtClean="0">
                  <a:latin typeface="Geometria"/>
                </a:rPr>
                <a:t>Прокофьев </a:t>
              </a:r>
              <a:r>
                <a:rPr lang="ru-RU" altLang="ru-RU" sz="2200" b="1" dirty="0">
                  <a:latin typeface="Geometria"/>
                </a:rPr>
                <a:t>Александр Александрович,</a:t>
              </a:r>
              <a:r>
                <a:rPr lang="ru-RU" altLang="ru-RU" sz="2200" b="1" dirty="0">
                  <a:solidFill>
                    <a:srgbClr val="0006A3"/>
                  </a:solidFill>
                  <a:latin typeface="Geometria"/>
                </a:rPr>
                <a:t> </a:t>
              </a:r>
              <a:r>
                <a:rPr lang="ru-RU" altLang="ru-RU" sz="2200" dirty="0">
                  <a:latin typeface="Geometria"/>
                </a:rPr>
                <a:t>доктор </a:t>
              </a:r>
              <a:r>
                <a:rPr lang="ru-RU" altLang="ru-RU" sz="2200" dirty="0" smtClean="0">
                  <a:latin typeface="Geometria"/>
                </a:rPr>
                <a:t>педагогических </a:t>
              </a:r>
              <a:r>
                <a:rPr lang="ru-RU" altLang="ru-RU" sz="2200" dirty="0">
                  <a:latin typeface="Geometria"/>
                </a:rPr>
                <a:t>наук, зав.  кафедрой «Высшей математики – 1» НИУ МИЭТ, председатель предметной комиссии по проверке ЕГЭ по математике г. Москвы 2015-2020 гг.</a:t>
              </a:r>
              <a:endParaRPr lang="ru-RU" altLang="ru-RU" sz="2200" dirty="0"/>
            </a:p>
          </p:txBody>
        </p:sp>
        <p:pic>
          <p:nvPicPr>
            <p:cNvPr id="15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16" y="1115616"/>
              <a:ext cx="2094562" cy="1484950"/>
            </a:xfrm>
            <a:prstGeom prst="rect">
              <a:avLst/>
            </a:prstGeom>
            <a:noFill/>
            <a:ln w="19050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81572" y="2781240"/>
              <a:ext cx="210506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b="1" dirty="0" smtClean="0">
                  <a:solidFill>
                    <a:srgbClr val="C00000"/>
                  </a:solidFill>
                  <a:latin typeface="-apple-system"/>
                </a:rPr>
                <a:t>17.09.2024</a:t>
              </a:r>
              <a:endParaRPr lang="ru-RU" sz="30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Группа 2"/>
          <p:cNvGrpSpPr/>
          <p:nvPr/>
        </p:nvGrpSpPr>
        <p:grpSpPr>
          <a:xfrm>
            <a:off x="69973" y="980008"/>
            <a:ext cx="8951229" cy="7696970"/>
            <a:chOff x="69973" y="-196057"/>
            <a:chExt cx="8951229" cy="7696970"/>
          </a:xfrm>
        </p:grpSpPr>
        <p:sp>
          <p:nvSpPr>
            <p:cNvPr id="4" name="Прямоугольник 2"/>
            <p:cNvSpPr>
              <a:spLocks noChangeArrowheads="1"/>
            </p:cNvSpPr>
            <p:nvPr/>
          </p:nvSpPr>
          <p:spPr bwMode="auto">
            <a:xfrm>
              <a:off x="309002" y="-196057"/>
              <a:ext cx="87122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пособие включены задания, </a:t>
              </a:r>
              <a:r>
                <a:rPr lang="ru-RU" altLang="ru-RU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аналогичные по математическому содержанию </a:t>
              </a: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заданиям Открытого банка заданий на сайте fipi.ru и демоверсии ОГЭ по математике 2024 года.</a:t>
              </a:r>
            </a:p>
          </p:txBody>
        </p:sp>
        <p:sp>
          <p:nvSpPr>
            <p:cNvPr id="5" name="Овал 4"/>
            <p:cNvSpPr/>
            <p:nvPr/>
          </p:nvSpPr>
          <p:spPr>
            <a:xfrm>
              <a:off x="131763" y="-25513"/>
              <a:ext cx="142875" cy="1444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Прямоугольник 4"/>
            <p:cNvSpPr>
              <a:spLocks noChangeArrowheads="1"/>
            </p:cNvSpPr>
            <p:nvPr/>
          </p:nvSpPr>
          <p:spPr bwMode="auto">
            <a:xfrm>
              <a:off x="278050" y="710727"/>
              <a:ext cx="871378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Нумерация заданий по всем главам пособия единая с </a:t>
              </a:r>
              <a:r>
                <a:rPr lang="ru-RU" altLang="ru-RU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№1 по №675</a:t>
              </a: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, что упрощает навигацию по книге. Ко всем заданиям пособия, включая тренировочные варианты и проверочные работы, даны ответы.</a:t>
              </a:r>
              <a:endParaRPr lang="ru-RU" altLang="ru-RU" sz="2000" dirty="0"/>
            </a:p>
          </p:txBody>
        </p:sp>
        <p:sp>
          <p:nvSpPr>
            <p:cNvPr id="7" name="Овал 6"/>
            <p:cNvSpPr/>
            <p:nvPr/>
          </p:nvSpPr>
          <p:spPr>
            <a:xfrm>
              <a:off x="100013" y="893763"/>
              <a:ext cx="144462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Прямоугольник 9"/>
            <p:cNvSpPr>
              <a:spLocks noChangeArrowheads="1"/>
            </p:cNvSpPr>
            <p:nvPr/>
          </p:nvSpPr>
          <p:spPr bwMode="auto">
            <a:xfrm>
              <a:off x="264243" y="1623711"/>
              <a:ext cx="871378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Первая глава посвящена практико-ориентированным задачам. В ней представлено 7 типов таких задач. К каждому типу задач составлено 4 блока вопросов, соответствующих заданиям 1–5 вариантов ОГЭ.</a:t>
              </a:r>
              <a:endParaRPr lang="ru-RU" altLang="ru-RU" sz="2000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117476" y="1728010"/>
              <a:ext cx="144462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Прямоугольник 11"/>
            <p:cNvSpPr>
              <a:spLocks noChangeArrowheads="1"/>
            </p:cNvSpPr>
            <p:nvPr/>
          </p:nvSpPr>
          <p:spPr bwMode="auto">
            <a:xfrm>
              <a:off x="235535" y="2560637"/>
              <a:ext cx="878566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Удобно строить работу с ними следующим образом: первый пункт </a:t>
              </a:r>
              <a:r>
                <a:rPr lang="ru-RU" altLang="ru-RU" sz="2000" dirty="0" smtClean="0">
                  <a:latin typeface="Times New Roman" panose="02020603050405020304" pitchFamily="18" charset="0"/>
                  <a:cs typeface="Calibri" panose="020F0502020204030204" pitchFamily="34" charset="0"/>
                </a:rPr>
                <a:t>разбира-ется </a:t>
              </a: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учителем на уроке, второй – самостоятельно обучающимися в классе, а </a:t>
              </a:r>
              <a:r>
                <a:rPr lang="ru-RU" altLang="ru-RU" sz="2000" dirty="0" smtClean="0">
                  <a:latin typeface="Times New Roman" panose="02020603050405020304" pitchFamily="18" charset="0"/>
                  <a:cs typeface="Calibri" panose="020F0502020204030204" pitchFamily="34" charset="0"/>
                </a:rPr>
                <a:t>остальные </a:t>
              </a: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пункты могут быть использованы для включения их в домашнее задание.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96557" y="2637487"/>
              <a:ext cx="144463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2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73" y="3966826"/>
              <a:ext cx="8930831" cy="605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14"/>
            <p:cNvSpPr>
              <a:spLocks noChangeArrowheads="1"/>
            </p:cNvSpPr>
            <p:nvPr/>
          </p:nvSpPr>
          <p:spPr bwMode="auto">
            <a:xfrm>
              <a:off x="3563888" y="3635893"/>
              <a:ext cx="23855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Примеры заданий:</a:t>
              </a:r>
              <a:endParaRPr lang="ru-RU" altLang="ru-RU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624635"/>
              <a:ext cx="8310059" cy="2876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>
              <a:off x="553149" y="4574972"/>
              <a:ext cx="7863398" cy="150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3563888" y="112706"/>
            <a:ext cx="344036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Примеры </a:t>
            </a:r>
            <a:r>
              <a:rPr lang="ru-RU" altLang="ru-RU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заданий</a:t>
            </a:r>
            <a:endParaRPr lang="ru-RU" altLang="ru-RU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32440" y="8637951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32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20444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Группа 2"/>
          <p:cNvGrpSpPr/>
          <p:nvPr/>
        </p:nvGrpSpPr>
        <p:grpSpPr>
          <a:xfrm>
            <a:off x="35496" y="1115616"/>
            <a:ext cx="9001000" cy="6984775"/>
            <a:chOff x="250825" y="115888"/>
            <a:chExt cx="8713788" cy="6408737"/>
          </a:xfrm>
        </p:grpSpPr>
        <p:pic>
          <p:nvPicPr>
            <p:cNvPr id="4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15888"/>
              <a:ext cx="8713788" cy="193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2227263"/>
              <a:ext cx="8713788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4995863"/>
              <a:ext cx="8713788" cy="152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860425" y="2128838"/>
              <a:ext cx="7496175" cy="3016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860425" y="4857750"/>
              <a:ext cx="7496175" cy="3016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3563888" y="134818"/>
            <a:ext cx="344036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Примеры </a:t>
            </a:r>
            <a:r>
              <a:rPr lang="ru-RU" altLang="ru-RU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заданий</a:t>
            </a:r>
            <a:endParaRPr lang="ru-RU" altLang="ru-RU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32440" y="8637951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052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994" y="-3009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Прямоугольник 14"/>
          <p:cNvSpPr>
            <a:spLocks noChangeArrowheads="1"/>
          </p:cNvSpPr>
          <p:nvPr/>
        </p:nvSpPr>
        <p:spPr bwMode="auto">
          <a:xfrm>
            <a:off x="3563888" y="111378"/>
            <a:ext cx="344036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Примеры </a:t>
            </a:r>
            <a:r>
              <a:rPr lang="ru-RU" altLang="ru-RU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заданий</a:t>
            </a:r>
            <a:endParaRPr lang="ru-RU" altLang="ru-RU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0" y="924118"/>
            <a:ext cx="9036496" cy="7167576"/>
            <a:chOff x="0" y="924118"/>
            <a:chExt cx="9036496" cy="7167576"/>
          </a:xfrm>
        </p:grpSpPr>
        <p:sp>
          <p:nvSpPr>
            <p:cNvPr id="5" name="Прямоугольник 3"/>
            <p:cNvSpPr>
              <a:spLocks noChangeArrowheads="1"/>
            </p:cNvSpPr>
            <p:nvPr/>
          </p:nvSpPr>
          <p:spPr bwMode="auto">
            <a:xfrm>
              <a:off x="289718" y="6460478"/>
              <a:ext cx="8685213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При выполнении и проверке этих работ учителям рекомендуется обращать внимание на наличие в работе решений заданий, хотя на экзамене в бланк и записываются только ответы к заданиям, но проверка именно решений на этапе подготовки позволит объективно оценить уровень усвоения тем учащимися и готовность к выполнению ими подобных заданий на экзамене</a:t>
              </a:r>
            </a:p>
          </p:txBody>
        </p:sp>
        <p:sp>
          <p:nvSpPr>
            <p:cNvPr id="6" name="Прямоугольник 4"/>
            <p:cNvSpPr>
              <a:spLocks noChangeArrowheads="1"/>
            </p:cNvSpPr>
            <p:nvPr/>
          </p:nvSpPr>
          <p:spPr bwMode="auto">
            <a:xfrm>
              <a:off x="323850" y="924118"/>
              <a:ext cx="871264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Задания второй части экзамена требуют большего времени и ориентированы на работу с более подготовленными учащимися и предполагают </a:t>
              </a:r>
              <a:r>
                <a:rPr lang="ru-RU" altLang="ru-RU" sz="2000" dirty="0" smtClean="0">
                  <a:latin typeface="Times New Roman" panose="02020603050405020304" pitchFamily="18" charset="0"/>
                  <a:cs typeface="Calibri" panose="020F0502020204030204" pitchFamily="34" charset="0"/>
                </a:rPr>
                <a:t>индивидуальную </a:t>
              </a: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работу (задачи подобраны парами или следуют по одной в списке).</a:t>
              </a:r>
              <a:endParaRPr lang="ru-RU" altLang="ru-RU" sz="2000" dirty="0"/>
            </a:p>
          </p:txBody>
        </p:sp>
        <p:sp>
          <p:nvSpPr>
            <p:cNvPr id="7" name="Овал 6"/>
            <p:cNvSpPr/>
            <p:nvPr/>
          </p:nvSpPr>
          <p:spPr>
            <a:xfrm>
              <a:off x="97326" y="1092921"/>
              <a:ext cx="144462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Прямоугольник 6"/>
            <p:cNvSpPr>
              <a:spLocks noChangeArrowheads="1"/>
            </p:cNvSpPr>
            <p:nvPr/>
          </p:nvSpPr>
          <p:spPr bwMode="auto">
            <a:xfrm>
              <a:off x="0" y="4402777"/>
              <a:ext cx="27655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Проверочные работы </a:t>
              </a:r>
              <a:endParaRPr lang="ru-RU" alt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Прямоугольник 7"/>
            <p:cNvSpPr>
              <a:spLocks noChangeArrowheads="1"/>
            </p:cNvSpPr>
            <p:nvPr/>
          </p:nvSpPr>
          <p:spPr bwMode="auto">
            <a:xfrm>
              <a:off x="288925" y="3617044"/>
              <a:ext cx="86344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Не ко всем геометрическим задачам первой части в пособии даны рисунки. Нужно учиться их строить! </a:t>
              </a:r>
              <a:endParaRPr lang="ru-RU" altLang="ru-RU" sz="2000" dirty="0"/>
            </a:p>
          </p:txBody>
        </p:sp>
        <p:sp>
          <p:nvSpPr>
            <p:cNvPr id="10" name="Прямоугольник 8"/>
            <p:cNvSpPr>
              <a:spLocks noChangeArrowheads="1"/>
            </p:cNvSpPr>
            <p:nvPr/>
          </p:nvSpPr>
          <p:spPr bwMode="auto">
            <a:xfrm>
              <a:off x="323850" y="4934669"/>
              <a:ext cx="8616950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Всего в пособии 24 проверочные работы по заданиям первой части экзаменационной работы, то есть по заданиям с коротким ответом.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Times New Roman" panose="02020603050405020304" pitchFamily="18" charset="0"/>
                </a:rPr>
                <a:t>На выполнение некоторых самостоятельных работ потребуется 15 минут, а некоторых целый урок.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1800" dirty="0">
                  <a:latin typeface="Times New Roman" panose="02020603050405020304" pitchFamily="18" charset="0"/>
                </a:rPr>
                <a:t> </a:t>
              </a:r>
              <a:endParaRPr lang="ru-RU" altLang="ru-RU" sz="1800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135855" y="6609689"/>
              <a:ext cx="144462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112163" y="5148064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130175" y="3734519"/>
              <a:ext cx="144463" cy="1444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7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4" y="2318882"/>
              <a:ext cx="8928469" cy="1163812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08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22" y="2858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107504" y="759617"/>
            <a:ext cx="8999984" cy="7124750"/>
            <a:chOff x="107504" y="759617"/>
            <a:chExt cx="8999984" cy="7124750"/>
          </a:xfrm>
        </p:grpSpPr>
        <p:grpSp>
          <p:nvGrpSpPr>
            <p:cNvPr id="3" name="Группа 4"/>
            <p:cNvGrpSpPr>
              <a:grpSpLocks/>
            </p:cNvGrpSpPr>
            <p:nvPr/>
          </p:nvGrpSpPr>
          <p:grpSpPr bwMode="auto">
            <a:xfrm>
              <a:off x="107504" y="1636444"/>
              <a:ext cx="8928992" cy="6247923"/>
              <a:chOff x="323528" y="410259"/>
              <a:chExt cx="8552004" cy="5732700"/>
            </a:xfrm>
          </p:grpSpPr>
          <p:pic>
            <p:nvPicPr>
              <p:cNvPr id="4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1268760"/>
                <a:ext cx="8552004" cy="4874199"/>
              </a:xfrm>
              <a:prstGeom prst="rect">
                <a:avLst/>
              </a:prstGeom>
              <a:noFill/>
              <a:ln w="9525">
                <a:solidFill>
                  <a:srgbClr val="00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Стрелка вниз 4"/>
              <p:cNvSpPr/>
              <p:nvPr/>
            </p:nvSpPr>
            <p:spPr>
              <a:xfrm>
                <a:off x="4047788" y="875906"/>
                <a:ext cx="719150" cy="288850"/>
              </a:xfrm>
              <a:prstGeom prst="downArrow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6" name="Прямоугольник 6"/>
              <p:cNvSpPr>
                <a:spLocks noChangeArrowheads="1"/>
              </p:cNvSpPr>
              <p:nvPr/>
            </p:nvSpPr>
            <p:spPr bwMode="auto">
              <a:xfrm>
                <a:off x="3151207" y="410259"/>
                <a:ext cx="2333999" cy="423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Calibri" panose="020F0502020204030204" pitchFamily="34" charset="0"/>
                  </a:rPr>
                  <a:t>Задания №20-25</a:t>
                </a:r>
                <a:endParaRPr lang="ru-RU" altLang="ru-RU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Прямоугольник 8"/>
            <p:cNvSpPr>
              <a:spLocks noChangeArrowheads="1"/>
            </p:cNvSpPr>
            <p:nvPr/>
          </p:nvSpPr>
          <p:spPr bwMode="auto">
            <a:xfrm>
              <a:off x="2123728" y="759617"/>
              <a:ext cx="698376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400" dirty="0" smtClean="0">
                  <a:latin typeface="Times New Roman" panose="02020603050405020304" pitchFamily="18" charset="0"/>
                  <a:cs typeface="Calibri" panose="020F0502020204030204" pitchFamily="34" charset="0"/>
                </a:rPr>
                <a:t>В пособии </a:t>
              </a:r>
              <a:r>
                <a:rPr lang="ru-RU" altLang="ru-RU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30 вариантов</a:t>
              </a:r>
              <a:r>
                <a:rPr lang="ru-RU" altLang="ru-RU" sz="2400" dirty="0" smtClean="0">
                  <a:latin typeface="Times New Roman" panose="02020603050405020304" pitchFamily="18" charset="0"/>
                  <a:cs typeface="Calibri" panose="020F0502020204030204" pitchFamily="34" charset="0"/>
                </a:rPr>
                <a:t>. Все варианты идут парами однотипных, т.е. всего </a:t>
              </a:r>
              <a:r>
                <a:rPr lang="ru-RU" altLang="ru-RU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15 пар.</a:t>
              </a:r>
              <a:r>
                <a:rPr lang="ru-RU" altLang="ru-RU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ru-RU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3563888" y="111378"/>
            <a:ext cx="344036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Примеры </a:t>
            </a:r>
            <a:r>
              <a:rPr lang="ru-RU" altLang="ru-RU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заданий</a:t>
            </a:r>
            <a:endParaRPr lang="ru-RU" altLang="ru-RU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12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22" y="3051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Прямоугольник 14"/>
          <p:cNvSpPr>
            <a:spLocks noChangeArrowheads="1"/>
          </p:cNvSpPr>
          <p:nvPr/>
        </p:nvSpPr>
        <p:spPr bwMode="auto">
          <a:xfrm>
            <a:off x="2699792" y="105617"/>
            <a:ext cx="638508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Результаты ОГЭ 2023 в сравнении</a:t>
            </a:r>
            <a:endParaRPr lang="ru-RU" altLang="ru-RU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74625" y="1763688"/>
            <a:ext cx="8794750" cy="5907087"/>
            <a:chOff x="174625" y="1763688"/>
            <a:chExt cx="8794750" cy="5907087"/>
          </a:xfrm>
        </p:grpSpPr>
        <p:pic>
          <p:nvPicPr>
            <p:cNvPr id="7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25" y="1763688"/>
              <a:ext cx="8794750" cy="5907087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Прямая со стрелкой 3"/>
            <p:cNvCxnSpPr/>
            <p:nvPr/>
          </p:nvCxnSpPr>
          <p:spPr>
            <a:xfrm flipH="1">
              <a:off x="6948264" y="2123728"/>
              <a:ext cx="5052" cy="5184576"/>
            </a:xfrm>
            <a:prstGeom prst="straightConnector1">
              <a:avLst/>
            </a:prstGeom>
            <a:noFill/>
            <a:ln w="25400" cap="flat">
              <a:solidFill>
                <a:srgbClr val="FFC000"/>
              </a:solidFill>
              <a:prstDash val="solid"/>
              <a:round/>
              <a:tailEnd type="triangle"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Прямоугольник 14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90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858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121789" y="703802"/>
            <a:ext cx="8906671" cy="7035395"/>
            <a:chOff x="121789" y="703802"/>
            <a:chExt cx="8906671" cy="7035395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2411760" y="703802"/>
              <a:ext cx="66167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kern="0" dirty="0">
                  <a:solidFill>
                    <a:srgbClr val="FF0000"/>
                  </a:solidFill>
                </a:rPr>
                <a:t>Материалы для подготовки учащихся к ЕГЭ базового уровня</a:t>
              </a:r>
            </a:p>
          </p:txBody>
        </p:sp>
        <p:pic>
          <p:nvPicPr>
            <p:cNvPr id="10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190044"/>
              <a:ext cx="1872208" cy="1252233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9"/>
            <p:cNvSpPr>
              <a:spLocks noChangeArrowheads="1"/>
            </p:cNvSpPr>
            <p:nvPr/>
          </p:nvSpPr>
          <p:spPr bwMode="auto">
            <a:xfrm>
              <a:off x="3560523" y="1600601"/>
              <a:ext cx="5329312" cy="1708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Прокофьев А.А., Разинкова Е.А.,</a:t>
              </a:r>
            </a:p>
            <a:p>
              <a:pPr algn="ct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2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Соколова Т.В., Карташёв С.С.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Математика. Базовый уровень. Единый государственный экзамен. Готовимся к итоговой аттестации: [учебное пособие]</a:t>
              </a:r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3620355" y="3491880"/>
              <a:ext cx="5365750" cy="42473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57175" indent="-257175" algn="just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Предназначено для подготовки к  единому государственному экзамену (ЕГЭ) </a:t>
              </a:r>
              <a:r>
                <a:rPr lang="ru-RU" sz="2000" dirty="0" smtClean="0">
                  <a:solidFill>
                    <a:srgbClr val="000000"/>
                  </a:solidFill>
                  <a:latin typeface="OfficinaSerifC-Bold"/>
                </a:rPr>
                <a:t>по </a:t>
              </a: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математике базового уровня. </a:t>
              </a:r>
            </a:p>
            <a:p>
              <a:pPr marL="257175" indent="-257175" algn="just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Включает типовые задания по всем содержательным линиям экзаменационной работы.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ru-RU" sz="2000" b="1" dirty="0">
                  <a:solidFill>
                    <a:srgbClr val="FF0000"/>
                  </a:solidFill>
                  <a:latin typeface="OfficinaSerifC-Bold"/>
                </a:rPr>
                <a:t>Содержит:</a:t>
              </a:r>
            </a:p>
            <a:p>
              <a:pPr marL="257175" indent="-257175" algn="just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 23 проверочные работы по отдельным темам;</a:t>
              </a:r>
            </a:p>
            <a:p>
              <a:pPr marL="257175" indent="-257175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latin typeface="OfficinaSerifC-Bold"/>
                </a:rPr>
                <a:t>30 типовых тренировочных вариантов в формате ЕГЭ 2025 по математике профильного уровня;</a:t>
              </a:r>
            </a:p>
            <a:p>
              <a:pPr marL="257175" indent="-257175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ответы ко всем заданиям.</a:t>
              </a:r>
              <a:endParaRPr lang="ru-RU" sz="2000" dirty="0">
                <a:latin typeface="OfficinaSerifC-Bold"/>
              </a:endParaRPr>
            </a:p>
          </p:txBody>
        </p:sp>
        <p:pic>
          <p:nvPicPr>
            <p:cNvPr id="1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89" y="2699792"/>
              <a:ext cx="3376777" cy="4896126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67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14578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Группа 5"/>
          <p:cNvGrpSpPr/>
          <p:nvPr/>
        </p:nvGrpSpPr>
        <p:grpSpPr>
          <a:xfrm>
            <a:off x="467544" y="1187624"/>
            <a:ext cx="8567936" cy="6935713"/>
            <a:chOff x="467544" y="1187624"/>
            <a:chExt cx="8567936" cy="6935713"/>
          </a:xfrm>
        </p:grpSpPr>
        <p:pic>
          <p:nvPicPr>
            <p:cNvPr id="3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18" y="1979712"/>
              <a:ext cx="6427787" cy="6143625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1"/>
            <p:cNvSpPr>
              <a:spLocks noChangeArrowheads="1"/>
            </p:cNvSpPr>
            <p:nvPr/>
          </p:nvSpPr>
          <p:spPr bwMode="auto">
            <a:xfrm>
              <a:off x="467544" y="1187624"/>
              <a:ext cx="85679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solidFill>
                    <a:srgbClr val="FF0000"/>
                  </a:solidFill>
                </a:rPr>
                <a:t>ИТОГИ СДАЧИ ЕГЭ 2024 БАЗОВОГО УРОВНЯ</a:t>
              </a:r>
            </a:p>
          </p:txBody>
        </p:sp>
        <p:sp>
          <p:nvSpPr>
            <p:cNvPr id="2" name="Стрелка вправо 1"/>
            <p:cNvSpPr/>
            <p:nvPr/>
          </p:nvSpPr>
          <p:spPr>
            <a:xfrm>
              <a:off x="467544" y="5724128"/>
              <a:ext cx="864096" cy="792088"/>
            </a:xfrm>
            <a:prstGeom prst="rightArrow">
              <a:avLst/>
            </a:prstGeom>
            <a:solidFill>
              <a:srgbClr val="FF0000"/>
            </a:solidFill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16256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64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-44040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Группа 9"/>
          <p:cNvGrpSpPr/>
          <p:nvPr/>
        </p:nvGrpSpPr>
        <p:grpSpPr>
          <a:xfrm>
            <a:off x="95001" y="1043608"/>
            <a:ext cx="8941831" cy="7425110"/>
            <a:chOff x="95001" y="1043608"/>
            <a:chExt cx="8941831" cy="742511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55576" y="1043608"/>
              <a:ext cx="786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ru-RU" altLang="ru-RU" b="1" dirty="0">
                  <a:solidFill>
                    <a:srgbClr val="FF0000"/>
                  </a:solidFill>
                </a:rPr>
                <a:t>ИТОГИ СДАЧИ ЕГЭ 2024 БАЗОВОГО УРОВНЯ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04" y="1835696"/>
              <a:ext cx="8929328" cy="5832648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01" y="8187022"/>
              <a:ext cx="4901516" cy="28169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532" y="7812360"/>
              <a:ext cx="7316722" cy="313883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96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994" y="-26453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Группа 22"/>
          <p:cNvGrpSpPr>
            <a:grpSpLocks/>
          </p:cNvGrpSpPr>
          <p:nvPr/>
        </p:nvGrpSpPr>
        <p:grpSpPr bwMode="auto">
          <a:xfrm>
            <a:off x="133737" y="1338861"/>
            <a:ext cx="8872538" cy="6307531"/>
            <a:chOff x="146162" y="98993"/>
            <a:chExt cx="8872412" cy="6308690"/>
          </a:xfrm>
        </p:grpSpPr>
        <p:pic>
          <p:nvPicPr>
            <p:cNvPr id="4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78" y="1445158"/>
              <a:ext cx="3876675" cy="496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182" y="1456017"/>
              <a:ext cx="4548392" cy="4940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1089" y="98993"/>
              <a:ext cx="4810125" cy="9239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146162" y="1495056"/>
              <a:ext cx="144461" cy="1429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4356152" y="1526811"/>
              <a:ext cx="144461" cy="14449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4356152" y="2204799"/>
              <a:ext cx="144461" cy="14448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4356152" y="2925656"/>
              <a:ext cx="144461" cy="1429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3564186" y="88906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1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-38181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3564186" y="106484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1506" y="1091326"/>
            <a:ext cx="9128594" cy="7498998"/>
            <a:chOff x="1506" y="1091326"/>
            <a:chExt cx="9128594" cy="7498998"/>
          </a:xfrm>
        </p:grpSpPr>
        <p:pic>
          <p:nvPicPr>
            <p:cNvPr id="5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908" y="1091326"/>
              <a:ext cx="4261919" cy="1936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8" y="1093315"/>
              <a:ext cx="4479795" cy="2245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Овал 11"/>
            <p:cNvSpPr/>
            <p:nvPr/>
          </p:nvSpPr>
          <p:spPr bwMode="auto">
            <a:xfrm>
              <a:off x="4626800" y="2053483"/>
              <a:ext cx="144463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323528" y="7194231"/>
              <a:ext cx="144462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Овал 14"/>
            <p:cNvSpPr/>
            <p:nvPr/>
          </p:nvSpPr>
          <p:spPr bwMode="auto">
            <a:xfrm>
              <a:off x="4627840" y="1255310"/>
              <a:ext cx="144463" cy="1444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Овал 15"/>
            <p:cNvSpPr/>
            <p:nvPr/>
          </p:nvSpPr>
          <p:spPr bwMode="auto">
            <a:xfrm>
              <a:off x="338522" y="7544391"/>
              <a:ext cx="144462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1835" y="7759327"/>
              <a:ext cx="87590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4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В пособии </a:t>
              </a:r>
              <a:r>
                <a:rPr lang="ru-RU" alt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30 </a:t>
              </a:r>
              <a:r>
                <a:rPr lang="ru-RU" altLang="ru-RU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тренировочных вариантов</a:t>
              </a:r>
              <a:r>
                <a:rPr lang="ru-RU" altLang="ru-RU" sz="24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. Все варианты идут парами </a:t>
              </a:r>
              <a:r>
                <a:rPr lang="ru-RU" altLang="ru-RU" sz="2400" dirty="0" smtClean="0">
                  <a:latin typeface="Times New Roman" panose="02020603050405020304" pitchFamily="18" charset="0"/>
                  <a:cs typeface="Calibri" panose="020F0502020204030204" pitchFamily="34" charset="0"/>
                </a:rPr>
                <a:t>или тройками однотипных</a:t>
              </a:r>
              <a:r>
                <a:rPr lang="ru-RU" altLang="ru-RU" sz="2400" b="1" dirty="0" smtClean="0">
                  <a:latin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r>
                <a:rPr lang="ru-RU" altLang="ru-RU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endParaRPr lang="ru-RU" altLang="ru-RU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779" y="7066336"/>
              <a:ext cx="4791075" cy="44767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6780" y="7392180"/>
              <a:ext cx="3267075" cy="419100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22392" y="7406468"/>
              <a:ext cx="1133475" cy="390525"/>
            </a:xfrm>
            <a:prstGeom prst="rect">
              <a:avLst/>
            </a:prstGeom>
          </p:spPr>
        </p:pic>
        <p:sp>
          <p:nvSpPr>
            <p:cNvPr id="24" name="Овал 23"/>
            <p:cNvSpPr/>
            <p:nvPr/>
          </p:nvSpPr>
          <p:spPr bwMode="auto">
            <a:xfrm>
              <a:off x="5474590" y="7546400"/>
              <a:ext cx="144463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71263" y="4371798"/>
              <a:ext cx="4358837" cy="2297944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6" y="3752152"/>
              <a:ext cx="4639879" cy="2996923"/>
            </a:xfrm>
            <a:prstGeom prst="rect">
              <a:avLst/>
            </a:prstGeom>
          </p:spPr>
        </p:pic>
        <p:pic>
          <p:nvPicPr>
            <p:cNvPr id="28" name="Рисунок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86" y="3395967"/>
              <a:ext cx="3184944" cy="4829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Овал 29"/>
            <p:cNvSpPr/>
            <p:nvPr/>
          </p:nvSpPr>
          <p:spPr bwMode="auto">
            <a:xfrm>
              <a:off x="4681264" y="5107738"/>
              <a:ext cx="144462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 bwMode="auto">
            <a:xfrm>
              <a:off x="81835" y="3627365"/>
              <a:ext cx="144462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19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42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20444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Группа 2"/>
          <p:cNvGrpSpPr/>
          <p:nvPr/>
        </p:nvGrpSpPr>
        <p:grpSpPr>
          <a:xfrm>
            <a:off x="107504" y="715300"/>
            <a:ext cx="8981750" cy="7537500"/>
            <a:chOff x="107504" y="715300"/>
            <a:chExt cx="8981750" cy="75375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282070"/>
              <a:ext cx="1596878" cy="1215946"/>
            </a:xfrm>
            <a:prstGeom prst="rect">
              <a:avLst/>
            </a:prstGeom>
            <a:noFill/>
            <a:ln w="9525">
              <a:solidFill>
                <a:srgbClr val="34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Прямоугольник 11"/>
            <p:cNvSpPr/>
            <p:nvPr/>
          </p:nvSpPr>
          <p:spPr bwMode="auto">
            <a:xfrm>
              <a:off x="2032470" y="715300"/>
              <a:ext cx="705678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kern="1000" dirty="0">
                  <a:solidFill>
                    <a:srgbClr val="FF0000"/>
                  </a:solidFill>
                </a:rPr>
                <a:t>Материалы для подготовки учащихся </a:t>
              </a:r>
              <a:r>
                <a:rPr lang="ru-RU" b="1" kern="1000" dirty="0" smtClean="0">
                  <a:solidFill>
                    <a:srgbClr val="FF0000"/>
                  </a:solidFill>
                </a:rPr>
                <a:t>к сдаче </a:t>
              </a:r>
              <a:r>
                <a:rPr lang="ru-RU" b="1" kern="1000" dirty="0">
                  <a:solidFill>
                    <a:srgbClr val="FF0000"/>
                  </a:solidFill>
                </a:rPr>
                <a:t>ОГЭ</a:t>
              </a:r>
            </a:p>
          </p:txBody>
        </p:sp>
        <p:sp>
          <p:nvSpPr>
            <p:cNvPr id="16" name="Прямоугольник 6"/>
            <p:cNvSpPr>
              <a:spLocks noChangeArrowheads="1"/>
            </p:cNvSpPr>
            <p:nvPr/>
          </p:nvSpPr>
          <p:spPr bwMode="auto">
            <a:xfrm>
              <a:off x="1754202" y="1817693"/>
              <a:ext cx="706627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Прокофьев А.А., Разинкова Е.А.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Математика. Основной государственный экзамен. Готовимся к итоговой аттестации: [учебное пособие]</a:t>
              </a:r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3203848" y="3082154"/>
              <a:ext cx="5832648" cy="5170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7175" indent="-257175" algn="just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Предназначено для подготовки к  общему государственному экзамену (ОГЭ)  </a:t>
              </a:r>
              <a:br>
                <a:rPr lang="ru-RU" sz="2000" dirty="0">
                  <a:solidFill>
                    <a:srgbClr val="000000"/>
                  </a:solidFill>
                  <a:latin typeface="OfficinaSerifC-Bold"/>
                </a:rPr>
              </a:b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по математике. </a:t>
              </a:r>
            </a:p>
            <a:p>
              <a:pPr marL="257175" indent="-257175" algn="just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Включает типовые задания по всем содержательным линиям экзаменационной работы.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ru-RU" sz="2000" b="1" dirty="0">
                  <a:solidFill>
                    <a:srgbClr val="FF0000"/>
                  </a:solidFill>
                  <a:latin typeface="OfficinaSerifC-Bold"/>
                </a:rPr>
                <a:t>Содержит:</a:t>
              </a:r>
            </a:p>
            <a:p>
              <a:pPr marL="257175" indent="-257175" algn="just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 24 проверочные работы по отдельным темам, первой части экзаменационных работ;</a:t>
              </a:r>
            </a:p>
            <a:p>
              <a:pPr marL="257175" indent="-257175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latin typeface="OfficinaSerifC-Bold"/>
                </a:rPr>
                <a:t>30 типовых тренировочных вариантов в формате ОГЭ 2025;</a:t>
              </a:r>
            </a:p>
            <a:p>
              <a:pPr marL="257175" indent="-257175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ответы ко всем заданиям;</a:t>
              </a:r>
              <a:endParaRPr lang="ru-RU" sz="2000" dirty="0">
                <a:latin typeface="OfficinaSerifC-Bold"/>
              </a:endParaRPr>
            </a:p>
            <a:p>
              <a:pPr marL="257175" indent="-257175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latin typeface="OfficinaSerifC-Bold"/>
                </a:rPr>
                <a:t>решения некоторых заданий с развёрнутым ответом и методические указания по их оформлению</a:t>
              </a: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.</a:t>
              </a:r>
            </a:p>
          </p:txBody>
        </p:sp>
        <p:pic>
          <p:nvPicPr>
            <p:cNvPr id="18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340120"/>
              <a:ext cx="3046524" cy="41122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8748464" y="8637951"/>
            <a:ext cx="394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34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-4990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223250" y="1010020"/>
            <a:ext cx="8866586" cy="75405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в каждом задании – целое число или конечная десятичная дробь (нет необходимости оформления решения), поэтому при решении важно получить ответ и правильно его записать.</a:t>
            </a:r>
          </a:p>
          <a:p>
            <a:pPr>
              <a:lnSpc>
                <a:spcPct val="50000"/>
              </a:lnSpc>
            </a:pPr>
            <a:endParaRPr lang="ru-RU" alt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заданий практически совпадают с заданиями, имеющимися в вариантах ОГЭ, поэтому их нужно решать на всем этапе подготовки.</a:t>
            </a:r>
          </a:p>
          <a:p>
            <a:pPr>
              <a:lnSpc>
                <a:spcPct val="50000"/>
              </a:lnSpc>
            </a:pP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 вариантах КИМ справочных материалов, содержащих все необходимые формулы  ставит перед учителем задачу научить учащихся пользоваться этими материалами и применять их для решения различных задач.</a:t>
            </a:r>
          </a:p>
          <a:p>
            <a:pPr>
              <a:lnSpc>
                <a:spcPct val="50000"/>
              </a:lnSpc>
            </a:pPr>
            <a:endParaRPr lang="ru-RU" alt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задания ориентированы на решение задач практического содержания, на умение применять математические действия в повседневной жизни, поэтому в подготовке поможет нарешивание подобных задач с разными сюжетами,  с необходимостью выполнения  округления, оценки различных величин, выполнения преобразований.</a:t>
            </a:r>
          </a:p>
          <a:p>
            <a:pPr>
              <a:lnSpc>
                <a:spcPct val="50000"/>
              </a:lnSpc>
            </a:pPr>
            <a:endParaRPr lang="ru-RU" alt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нескольких заданий в варианте, содержащих диаграммы, графики функций, ставит задачу научить учащихся работать с ними и делать при их чтении соответствующие выводы.</a:t>
            </a:r>
          </a:p>
          <a:p>
            <a:pPr>
              <a:lnSpc>
                <a:spcPct val="50000"/>
              </a:lnSpc>
            </a:pPr>
            <a:endParaRPr lang="ru-RU" alt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уделить внимание простейшим задачам на смекалку и логический анализ ситуаций.</a:t>
            </a:r>
            <a:endParaRPr lang="ru-RU" sz="22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47095" y="1119372"/>
            <a:ext cx="192547" cy="6728135"/>
            <a:chOff x="47095" y="1119372"/>
            <a:chExt cx="192547" cy="6728135"/>
          </a:xfrm>
        </p:grpSpPr>
        <p:sp>
          <p:nvSpPr>
            <p:cNvPr id="6" name="Овал 5"/>
            <p:cNvSpPr/>
            <p:nvPr/>
          </p:nvSpPr>
          <p:spPr bwMode="auto">
            <a:xfrm>
              <a:off x="50065" y="1119372"/>
              <a:ext cx="144463" cy="14287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Овал 6"/>
            <p:cNvSpPr/>
            <p:nvPr/>
          </p:nvSpPr>
          <p:spPr bwMode="auto">
            <a:xfrm>
              <a:off x="60009" y="7704632"/>
              <a:ext cx="144463" cy="14287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47095" y="3195134"/>
              <a:ext cx="144463" cy="14287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95179" y="2309349"/>
              <a:ext cx="144463" cy="14287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Овал 9"/>
            <p:cNvSpPr/>
            <p:nvPr/>
          </p:nvSpPr>
          <p:spPr bwMode="auto">
            <a:xfrm>
              <a:off x="60010" y="4637408"/>
              <a:ext cx="144463" cy="14287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50065" y="6516661"/>
              <a:ext cx="144463" cy="14287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2699792" y="55913"/>
            <a:ext cx="6336704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Специфика подготовки учащихся к сдаче ЕГЭ базового уровня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29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234" y="-32314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110184" y="1475656"/>
            <a:ext cx="8928100" cy="6408738"/>
            <a:chOff x="107950" y="66675"/>
            <a:chExt cx="8928100" cy="6408738"/>
          </a:xfrm>
        </p:grpSpPr>
        <p:pic>
          <p:nvPicPr>
            <p:cNvPr id="6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66675"/>
              <a:ext cx="3024187" cy="423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4"/>
            <p:cNvSpPr>
              <a:spLocks noChangeArrowheads="1"/>
            </p:cNvSpPr>
            <p:nvPr/>
          </p:nvSpPr>
          <p:spPr bwMode="auto">
            <a:xfrm>
              <a:off x="250825" y="1274763"/>
              <a:ext cx="5437188" cy="1816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1600" dirty="0"/>
                <a:t>312. Круизный лайнер проходит расстояние между портами «А» и «Б» за 12 суток. Ежедневно одним и тем же маршрутом как из порта «А» в порт «Б», так и из порта «Б» в порт «А» в одно и тоже время отправляется по одному судну. Сколько судов встречает </a:t>
              </a:r>
              <a:r>
                <a:rPr lang="ru-RU" altLang="ru-RU" sz="1600" dirty="0">
                  <a:solidFill>
                    <a:srgbClr val="FF0000"/>
                  </a:solidFill>
                </a:rPr>
                <a:t>за время плавания </a:t>
              </a:r>
              <a:r>
                <a:rPr lang="ru-RU" altLang="ru-RU" sz="1600" dirty="0"/>
                <a:t>из одного порта в другой каждое плывущее судно?</a:t>
              </a:r>
            </a:p>
          </p:txBody>
        </p:sp>
        <p:pic>
          <p:nvPicPr>
            <p:cNvPr id="8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4581525"/>
              <a:ext cx="8837613" cy="1893888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Стрелка вправо 8"/>
            <p:cNvSpPr/>
            <p:nvPr/>
          </p:nvSpPr>
          <p:spPr>
            <a:xfrm>
              <a:off x="5292725" y="3357563"/>
              <a:ext cx="647700" cy="21590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Прямоугольник 9"/>
            <p:cNvSpPr>
              <a:spLocks noChangeArrowheads="1"/>
            </p:cNvSpPr>
            <p:nvPr/>
          </p:nvSpPr>
          <p:spPr bwMode="auto">
            <a:xfrm>
              <a:off x="239267" y="85725"/>
              <a:ext cx="547617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1800" dirty="0"/>
                <a:t>Включение подобных задач (олимпиадного типа 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1800" dirty="0"/>
                <a:t>или на </a:t>
              </a:r>
              <a:r>
                <a:rPr lang="ru-RU" altLang="ru-RU" sz="2000" dirty="0"/>
                <a:t>сообразительность</a:t>
              </a:r>
              <a:r>
                <a:rPr lang="ru-RU" altLang="ru-RU" sz="1800" dirty="0"/>
                <a:t>) сделано с целью </a:t>
              </a:r>
              <a:br>
                <a:rPr lang="ru-RU" altLang="ru-RU" sz="1800" dirty="0"/>
              </a:br>
              <a:r>
                <a:rPr lang="ru-RU" altLang="ru-RU" sz="1800" dirty="0"/>
                <a:t>как-то разнообразить процесс обучения.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107950" y="188913"/>
              <a:ext cx="142875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9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994" y="-32314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2528130" y="30533"/>
            <a:ext cx="651621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НА ЧЁМ СЛЕДУЕТ СОСРЕДОТОЧИТЬСЯ (по итогам ЕГЭ 2023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) ПРИ </a:t>
            </a:r>
            <a:r>
              <a:rPr lang="ru-RU" altLang="ru-RU" sz="1800" b="1" dirty="0">
                <a:solidFill>
                  <a:srgbClr val="FF0000"/>
                </a:solidFill>
              </a:rPr>
              <a:t>РАБОТЕ СО СЛАБЫМИ УЧАЩИМИСЯ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0833"/>
            <a:ext cx="8208912" cy="770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59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7856" y="-32317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2533983" y="18811"/>
            <a:ext cx="651621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НА ЧЁМ СЛЕДУЕТ СОСРЕДОТОЧИТЬСЯ (по итогам ЕГЭ 2023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) ПРИ </a:t>
            </a:r>
            <a:r>
              <a:rPr lang="ru-RU" altLang="ru-RU" sz="1800" b="1" dirty="0">
                <a:solidFill>
                  <a:srgbClr val="FF0000"/>
                </a:solidFill>
              </a:rPr>
              <a:t>РАБОТЕ СО СЛАБЫМИ УЧАЩИМИСЯ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3608"/>
            <a:ext cx="8698684" cy="723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19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825" y="-39840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111658" y="692266"/>
            <a:ext cx="8996845" cy="7768166"/>
            <a:chOff x="111658" y="692266"/>
            <a:chExt cx="8996845" cy="7768166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58" y="1187624"/>
              <a:ext cx="1961793" cy="1601706"/>
            </a:xfrm>
            <a:prstGeom prst="rect">
              <a:avLst/>
            </a:prstGeom>
            <a:noFill/>
            <a:ln w="9525">
              <a:solidFill>
                <a:srgbClr val="3465A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2385819" y="692266"/>
              <a:ext cx="645163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="1" kern="1000" dirty="0">
                  <a:solidFill>
                    <a:srgbClr val="FF0000"/>
                  </a:solidFill>
                </a:rPr>
                <a:t>Материалы для подготовки учащихся к </a:t>
              </a:r>
              <a:r>
                <a:rPr lang="ru-RU" sz="2800" b="1" kern="1000" dirty="0" smtClean="0">
                  <a:solidFill>
                    <a:srgbClr val="FF0000"/>
                  </a:solidFill>
                </a:rPr>
                <a:t/>
              </a:r>
              <a:br>
                <a:rPr lang="ru-RU" sz="2800" b="1" kern="1000" dirty="0" smtClean="0">
                  <a:solidFill>
                    <a:srgbClr val="FF0000"/>
                  </a:solidFill>
                </a:rPr>
              </a:br>
              <a:r>
                <a:rPr lang="ru-RU" sz="2800" b="1" kern="1000" dirty="0" smtClean="0">
                  <a:solidFill>
                    <a:srgbClr val="FF0000"/>
                  </a:solidFill>
                </a:rPr>
                <a:t>ЕГЭ профильного </a:t>
              </a:r>
              <a:r>
                <a:rPr lang="ru-RU" sz="2800" b="1" kern="1000" dirty="0">
                  <a:solidFill>
                    <a:srgbClr val="FF0000"/>
                  </a:solidFill>
                </a:rPr>
                <a:t>уровня</a:t>
              </a:r>
            </a:p>
          </p:txBody>
        </p:sp>
        <p:sp>
          <p:nvSpPr>
            <p:cNvPr id="6" name="Прямоугольник 5"/>
            <p:cNvSpPr/>
            <p:nvPr/>
          </p:nvSpPr>
          <p:spPr bwMode="auto">
            <a:xfrm>
              <a:off x="3419872" y="2982009"/>
              <a:ext cx="5688631" cy="5478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7175" indent="-257175" algn="just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Предназначено для подготовки к  единому государственному экзамену (ЕГЭ) </a:t>
              </a:r>
              <a:r>
                <a:rPr lang="ru-RU" sz="2000" dirty="0" smtClean="0">
                  <a:solidFill>
                    <a:srgbClr val="000000"/>
                  </a:solidFill>
                  <a:latin typeface="OfficinaSerifC-Bold"/>
                </a:rPr>
                <a:t>по </a:t>
              </a: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математике профильного уровня. </a:t>
              </a:r>
            </a:p>
            <a:p>
              <a:pPr marL="257175" indent="-257175" algn="just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Включает типовые задания по всем содержательным линиям экзаменационной работы.</a:t>
              </a:r>
            </a:p>
            <a:p>
              <a:pPr algn="just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ru-RU" sz="2000" b="1" dirty="0">
                  <a:solidFill>
                    <a:srgbClr val="FF0000"/>
                  </a:solidFill>
                  <a:latin typeface="OfficinaSerifC-Bold"/>
                </a:rPr>
                <a:t>Содержит:</a:t>
              </a:r>
            </a:p>
            <a:p>
              <a:pPr marL="257175" indent="-257175" algn="just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 </a:t>
              </a:r>
              <a:r>
                <a:rPr lang="ru-RU" sz="2000" b="1" dirty="0">
                  <a:solidFill>
                    <a:srgbClr val="FF0000"/>
                  </a:solidFill>
                  <a:latin typeface="OfficinaSerifC-Bold"/>
                </a:rPr>
                <a:t>20</a:t>
              </a: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 проверочных работ по отдельным темам, относящимся к тематике заданий базового уровня;</a:t>
              </a:r>
            </a:p>
            <a:p>
              <a:pPr marL="257175" indent="-257175">
                <a:buFont typeface="Wingdings" panose="05000000000000000000" pitchFamily="2" charset="2"/>
                <a:buChar char="ü"/>
                <a:defRPr/>
              </a:pPr>
              <a:r>
                <a:rPr lang="ru-RU" sz="2000" b="1" dirty="0">
                  <a:solidFill>
                    <a:srgbClr val="FF0000"/>
                  </a:solidFill>
                  <a:latin typeface="OfficinaSerifC-Bold"/>
                </a:rPr>
                <a:t>30</a:t>
              </a:r>
              <a:r>
                <a:rPr lang="ru-RU" sz="2000" dirty="0">
                  <a:latin typeface="OfficinaSerifC-Bold"/>
                </a:rPr>
                <a:t> типовых тренировочных вариантов в формате ЕГЭ 2025 по математике профильного уровня;</a:t>
              </a:r>
            </a:p>
            <a:p>
              <a:pPr marL="257175" indent="-257175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ответы ко всем заданиям;</a:t>
              </a:r>
              <a:endParaRPr lang="ru-RU" sz="2000" dirty="0">
                <a:latin typeface="OfficinaSerifC-Bold"/>
              </a:endParaRPr>
            </a:p>
            <a:p>
              <a:pPr marL="257175" indent="-257175">
                <a:buFont typeface="Wingdings" panose="05000000000000000000" pitchFamily="2" charset="2"/>
                <a:buChar char="ü"/>
                <a:defRPr/>
              </a:pPr>
              <a:r>
                <a:rPr lang="ru-RU" sz="2000" dirty="0">
                  <a:latin typeface="OfficinaSerifC-Bold"/>
                </a:rPr>
                <a:t>решения некоторых заданий с развёрнутым ответом и методические указания по их оформлению</a:t>
              </a:r>
              <a:r>
                <a:rPr lang="ru-RU" sz="2000" dirty="0">
                  <a:solidFill>
                    <a:srgbClr val="000000"/>
                  </a:solidFill>
                  <a:latin typeface="OfficinaSerifC-Bold"/>
                </a:rPr>
                <a:t>.</a:t>
              </a:r>
            </a:p>
          </p:txBody>
        </p:sp>
        <p:sp>
          <p:nvSpPr>
            <p:cNvPr id="7" name="Прямоугольник 8"/>
            <p:cNvSpPr>
              <a:spLocks noChangeArrowheads="1"/>
            </p:cNvSpPr>
            <p:nvPr/>
          </p:nvSpPr>
          <p:spPr bwMode="auto">
            <a:xfrm>
              <a:off x="2256290" y="1551862"/>
              <a:ext cx="6780206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Прокофьев А.А., Соколова Т.В.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Математика. Профильный уровень. Единый государственный экзамен. Готовимся к итоговой аттестации: [учебное пособие]</a:t>
              </a:r>
            </a:p>
          </p:txBody>
        </p:sp>
        <p:pic>
          <p:nvPicPr>
            <p:cNvPr id="8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58" y="3203639"/>
              <a:ext cx="3277263" cy="4752738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67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994" y="-44040"/>
            <a:ext cx="9144000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" y="1403648"/>
            <a:ext cx="8968335" cy="682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 bwMode="auto">
          <a:xfrm>
            <a:off x="792512" y="1835696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 bwMode="auto">
          <a:xfrm>
            <a:off x="798884" y="2440150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 bwMode="auto">
          <a:xfrm>
            <a:off x="780278" y="2972373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 bwMode="auto">
          <a:xfrm>
            <a:off x="781299" y="5601504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 bwMode="auto">
          <a:xfrm>
            <a:off x="767172" y="359918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 bwMode="auto">
          <a:xfrm>
            <a:off x="792511" y="4423762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 bwMode="auto">
          <a:xfrm>
            <a:off x="792511" y="470095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3564186" y="65458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49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-44041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1115615" y="1619672"/>
            <a:ext cx="7397507" cy="6048672"/>
            <a:chOff x="1115615" y="1619672"/>
            <a:chExt cx="7397507" cy="604867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1619672"/>
              <a:ext cx="7381657" cy="208823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615" y="3923928"/>
              <a:ext cx="7397507" cy="3744416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 bwMode="auto">
            <a:xfrm>
              <a:off x="1998552" y="4355530"/>
              <a:ext cx="144463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Овал 6"/>
            <p:cNvSpPr/>
            <p:nvPr/>
          </p:nvSpPr>
          <p:spPr bwMode="auto">
            <a:xfrm>
              <a:off x="2077901" y="2987824"/>
              <a:ext cx="144463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1979712" y="4931594"/>
              <a:ext cx="144463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2077901" y="2400589"/>
              <a:ext cx="144463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Овал 9"/>
            <p:cNvSpPr/>
            <p:nvPr/>
          </p:nvSpPr>
          <p:spPr bwMode="auto">
            <a:xfrm>
              <a:off x="1979712" y="7092280"/>
              <a:ext cx="144463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3564186" y="71320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41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994" y="-32314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Группа 9"/>
          <p:cNvGrpSpPr/>
          <p:nvPr/>
        </p:nvGrpSpPr>
        <p:grpSpPr>
          <a:xfrm>
            <a:off x="82029" y="755576"/>
            <a:ext cx="8977976" cy="7663107"/>
            <a:chOff x="35133" y="755576"/>
            <a:chExt cx="8977976" cy="766310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9791" y="755576"/>
              <a:ext cx="5356749" cy="3960440"/>
            </a:xfrm>
            <a:prstGeom prst="rect">
              <a:avLst/>
            </a:prstGeom>
          </p:spPr>
        </p:pic>
        <p:pic>
          <p:nvPicPr>
            <p:cNvPr id="7" name="Picture 2" descr="https://sun9-61.userapi.com/impg/lp_H2nZ6cKRIlSk34tUzjSQFnldH_x-jqCsGwQ/ZnK1_wi0ZO8.jpg?size=566x815&amp;quality=96&amp;sign=07cad1d9b15ffad5efa17764f732f98a&amp;type=alb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664" y="5151810"/>
              <a:ext cx="2391445" cy="3245096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33" y="4854820"/>
              <a:ext cx="6313304" cy="3563863"/>
            </a:xfrm>
            <a:prstGeom prst="rect">
              <a:avLst/>
            </a:prstGeom>
          </p:spPr>
        </p:pic>
        <p:sp>
          <p:nvSpPr>
            <p:cNvPr id="11" name="Стрелка вправо 10"/>
            <p:cNvSpPr/>
            <p:nvPr/>
          </p:nvSpPr>
          <p:spPr>
            <a:xfrm rot="10800000">
              <a:off x="5437158" y="5447820"/>
              <a:ext cx="936104" cy="447675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Овал 11"/>
            <p:cNvSpPr/>
            <p:nvPr/>
          </p:nvSpPr>
          <p:spPr bwMode="auto">
            <a:xfrm>
              <a:off x="3707904" y="1259632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2"/>
            <p:cNvSpPr/>
            <p:nvPr/>
          </p:nvSpPr>
          <p:spPr bwMode="auto">
            <a:xfrm>
              <a:off x="3707904" y="3490801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852959" y="5297305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Овал 14"/>
            <p:cNvSpPr/>
            <p:nvPr/>
          </p:nvSpPr>
          <p:spPr bwMode="auto">
            <a:xfrm>
              <a:off x="881517" y="5530793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Овал 15"/>
            <p:cNvSpPr/>
            <p:nvPr/>
          </p:nvSpPr>
          <p:spPr bwMode="auto">
            <a:xfrm>
              <a:off x="852957" y="7867317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Овал 16"/>
            <p:cNvSpPr/>
            <p:nvPr/>
          </p:nvSpPr>
          <p:spPr bwMode="auto">
            <a:xfrm>
              <a:off x="852957" y="7584753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 bwMode="auto">
            <a:xfrm>
              <a:off x="852958" y="8226775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Овал 18"/>
            <p:cNvSpPr/>
            <p:nvPr/>
          </p:nvSpPr>
          <p:spPr bwMode="auto">
            <a:xfrm>
              <a:off x="853642" y="7006713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 bwMode="auto">
            <a:xfrm>
              <a:off x="827160" y="7279827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1" name="Прямоугольник 1"/>
          <p:cNvSpPr>
            <a:spLocks noChangeArrowheads="1"/>
          </p:cNvSpPr>
          <p:nvPr/>
        </p:nvSpPr>
        <p:spPr bwMode="auto">
          <a:xfrm>
            <a:off x="3564186" y="77182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636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4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3564186" y="12700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6586" y="981762"/>
            <a:ext cx="8955799" cy="6830598"/>
            <a:chOff x="76586" y="981762"/>
            <a:chExt cx="8955799" cy="6830598"/>
          </a:xfrm>
        </p:grpSpPr>
        <p:pic>
          <p:nvPicPr>
            <p:cNvPr id="1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6" y="981762"/>
              <a:ext cx="6269277" cy="99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Группа 14"/>
            <p:cNvGrpSpPr/>
            <p:nvPr/>
          </p:nvGrpSpPr>
          <p:grpSpPr>
            <a:xfrm>
              <a:off x="683568" y="6012160"/>
              <a:ext cx="6517343" cy="1800200"/>
              <a:chOff x="1619672" y="2839979"/>
              <a:chExt cx="6266530" cy="1595387"/>
            </a:xfrm>
          </p:grpSpPr>
          <p:sp>
            <p:nvSpPr>
              <p:cNvPr id="7" name="Овал 6"/>
              <p:cNvSpPr/>
              <p:nvPr/>
            </p:nvSpPr>
            <p:spPr bwMode="auto">
              <a:xfrm>
                <a:off x="1623030" y="3420334"/>
                <a:ext cx="142875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8" name="Овал 7"/>
              <p:cNvSpPr/>
              <p:nvPr/>
            </p:nvSpPr>
            <p:spPr bwMode="auto">
              <a:xfrm>
                <a:off x="1634753" y="4143564"/>
                <a:ext cx="142875" cy="14446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9" name="Прямоугольник 4"/>
              <p:cNvSpPr>
                <a:spLocks noChangeArrowheads="1"/>
              </p:cNvSpPr>
              <p:nvPr/>
            </p:nvSpPr>
            <p:spPr bwMode="auto">
              <a:xfrm>
                <a:off x="1907704" y="2839979"/>
                <a:ext cx="4525764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ru-RU" sz="2200" dirty="0">
                    <a:latin typeface="Times New Roman" panose="02020603050405020304" pitchFamily="18" charset="0"/>
                    <a:cs typeface="Calibri" panose="020F0502020204030204" pitchFamily="34" charset="0"/>
                  </a:rPr>
                  <a:t>Тренировочные варианты №1-№30 </a:t>
                </a:r>
                <a:endParaRPr lang="ru-RU" altLang="ru-RU" sz="2200" dirty="0"/>
              </a:p>
            </p:txBody>
          </p:sp>
          <p:pic>
            <p:nvPicPr>
              <p:cNvPr id="10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5696" y="3345068"/>
                <a:ext cx="6050506" cy="642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Рисунок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7690" y="3960113"/>
                <a:ext cx="1512168" cy="475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Овал 12"/>
              <p:cNvSpPr/>
              <p:nvPr/>
            </p:nvSpPr>
            <p:spPr bwMode="auto">
              <a:xfrm>
                <a:off x="1619672" y="3021086"/>
                <a:ext cx="142875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" name="Прямоугольник 1"/>
            <p:cNvSpPr/>
            <p:nvPr/>
          </p:nvSpPr>
          <p:spPr>
            <a:xfrm>
              <a:off x="175473" y="4643397"/>
              <a:ext cx="8856912" cy="58477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rgbClr val="0070C0"/>
                  </a:solidFill>
                </a:rPr>
                <a:t>Средний процент решаемости на ЕГЭ 2024  84,9%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07504" y="2044896"/>
              <a:ext cx="8784976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Наличие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данной главы обусловлено изменениями в вариантах ЕГЭ профильного уровня, представленными в демоверсии варианта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ЕГЭ 2024. Это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задание под номером 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на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векторы (координаты точки, координаты вектора, сумма векторов, произведение вектора на число, скалярное произведение, определение угла между векторами).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99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3832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107505" y="1187623"/>
            <a:ext cx="8944997" cy="7306566"/>
            <a:chOff x="107505" y="1187623"/>
            <a:chExt cx="8944997" cy="7306566"/>
          </a:xfrm>
        </p:grpSpPr>
        <p:sp>
          <p:nvSpPr>
            <p:cNvPr id="4" name="Прямоугольник 1"/>
            <p:cNvSpPr>
              <a:spLocks noChangeArrowheads="1"/>
            </p:cNvSpPr>
            <p:nvPr/>
          </p:nvSpPr>
          <p:spPr bwMode="auto">
            <a:xfrm>
              <a:off x="3846094" y="1187623"/>
              <a:ext cx="5206408" cy="37856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1800" dirty="0">
                  <a:latin typeface="-apple-system"/>
                </a:rPr>
                <a:t>   </a:t>
              </a:r>
              <a:r>
                <a:rPr lang="ru-RU" altLang="ru-RU" sz="2000" dirty="0">
                  <a:latin typeface="-apple-system"/>
                </a:rPr>
                <a:t>В 2024 году количество </a:t>
              </a:r>
              <a:r>
                <a:rPr lang="ru-RU" altLang="ru-RU" sz="2000" dirty="0"/>
                <a:t>сдавших профильную математику на 60 и более баллов выросло на 25 тысяч (на 10%).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/>
                <a:t>   Снизилось количество, не </a:t>
              </a:r>
              <a:r>
                <a:rPr lang="ru-RU" altLang="ru-RU" sz="2000" dirty="0" smtClean="0"/>
                <a:t>преодолев-</a:t>
              </a:r>
              <a:r>
                <a:rPr lang="ru-RU" altLang="ru-RU" sz="2000" dirty="0" err="1" smtClean="0"/>
                <a:t>ших</a:t>
              </a:r>
              <a:r>
                <a:rPr lang="ru-RU" altLang="ru-RU" sz="2000" dirty="0" smtClean="0"/>
                <a:t> </a:t>
              </a:r>
              <a:r>
                <a:rPr lang="ru-RU" altLang="ru-RU" sz="2000" dirty="0"/>
                <a:t>минимальную границу в 27 баллов, до 6,5% (в 2023 и 2022 годах – 9%). 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/>
                <a:t>   Начался рост 100-балльных </a:t>
              </a:r>
              <a:r>
                <a:rPr lang="ru-RU" altLang="ru-RU" sz="2000" dirty="0" smtClean="0"/>
                <a:t>результа-тов </a:t>
              </a:r>
              <a:r>
                <a:rPr lang="ru-RU" altLang="ru-RU" sz="2000" dirty="0"/>
                <a:t>по профильной математике: в этом году их количество составило </a:t>
              </a:r>
              <a:r>
                <a:rPr lang="ru-RU" altLang="ru-RU" sz="2000" b="1" dirty="0">
                  <a:solidFill>
                    <a:srgbClr val="FF0000"/>
                  </a:solidFill>
                </a:rPr>
                <a:t>1165</a:t>
              </a:r>
              <a:r>
                <a:rPr lang="ru-RU" altLang="ru-RU" sz="2000" dirty="0"/>
                <a:t>. В прошлом году таких выпускников было в 5 раз меньше – 233 человека.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/>
                <a:t>Средний тестовый балл вырос до </a:t>
              </a:r>
              <a:r>
                <a:rPr lang="ru-RU" altLang="ru-RU" sz="2000" b="1" dirty="0">
                  <a:solidFill>
                    <a:srgbClr val="FF0000"/>
                  </a:solidFill>
                </a:rPr>
                <a:t>62,55</a:t>
              </a:r>
              <a:r>
                <a:rPr lang="ru-RU" altLang="ru-RU" sz="2000" dirty="0"/>
                <a:t>. </a:t>
              </a:r>
            </a:p>
          </p:txBody>
        </p:sp>
        <p:pic>
          <p:nvPicPr>
            <p:cNvPr id="5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1187623"/>
              <a:ext cx="3607710" cy="3456385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07505" y="5370528"/>
              <a:ext cx="674158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b="1" dirty="0">
                  <a:solidFill>
                    <a:srgbClr val="FF0000"/>
                  </a:solidFill>
                </a:rPr>
                <a:t>Изменение шкалы оценивания</a:t>
              </a:r>
            </a:p>
          </p:txBody>
        </p:sp>
        <p:sp>
          <p:nvSpPr>
            <p:cNvPr id="7" name="Стрелка вниз 6"/>
            <p:cNvSpPr/>
            <p:nvPr/>
          </p:nvSpPr>
          <p:spPr bwMode="auto">
            <a:xfrm rot="10800000">
              <a:off x="7524328" y="5374582"/>
              <a:ext cx="1008062" cy="434976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Прямоугольник 2"/>
            <p:cNvSpPr>
              <a:spLocks noChangeArrowheads="1"/>
            </p:cNvSpPr>
            <p:nvPr/>
          </p:nvSpPr>
          <p:spPr bwMode="auto">
            <a:xfrm>
              <a:off x="142875" y="5878088"/>
              <a:ext cx="8858250" cy="2616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/>
              <a:r>
                <a:rPr lang="ru-RU" altLang="ru-RU" dirty="0"/>
                <a:t>   </a:t>
              </a:r>
              <a:r>
                <a:rPr lang="ru-RU" altLang="ru-RU" sz="2200" dirty="0"/>
                <a:t>В </a:t>
              </a:r>
              <a:r>
                <a:rPr lang="ru-RU" altLang="ru-RU" sz="2200" dirty="0" err="1"/>
                <a:t>в</a:t>
              </a:r>
              <a:r>
                <a:rPr lang="ru-RU" altLang="ru-RU" sz="2200" dirty="0"/>
                <a:t> 2023 году за безошибочное выполнение первой части, содержащей задания с кратким ответом, выпускник получал 64 балла, а в 2024 эта часть могла принести 70 баллов.</a:t>
              </a:r>
            </a:p>
            <a:p>
              <a:pPr algn="just"/>
              <a:r>
                <a:rPr lang="ru-RU" altLang="ru-RU" sz="2200" dirty="0"/>
                <a:t>   При выполнении еще заданий в основном используемого набора заданий  (первая часть </a:t>
              </a:r>
              <a:r>
                <a:rPr lang="ru-RU" altLang="ru-RU" sz="2200" dirty="0">
                  <a:solidFill>
                    <a:srgbClr val="FF0000"/>
                  </a:solidFill>
                </a:rPr>
                <a:t>+</a:t>
              </a:r>
              <a:r>
                <a:rPr lang="ru-RU" altLang="ru-RU" sz="2200" dirty="0"/>
                <a:t> уравнение, неравенство, экономическая задача из второй части экзамена ) ученик получал 82 балла (в 2023 году такой набор давал только 76 баллов). </a:t>
              </a:r>
            </a:p>
          </p:txBody>
        </p:sp>
      </p:grp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536286" y="175446"/>
            <a:ext cx="651621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ИТОГИ СДАЧИ ЕГЭ 2024 ПРОФИЛЬНОГО УРОВНЯ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29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85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730" y="14578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Группа 3"/>
          <p:cNvGrpSpPr/>
          <p:nvPr/>
        </p:nvGrpSpPr>
        <p:grpSpPr>
          <a:xfrm>
            <a:off x="89806" y="702841"/>
            <a:ext cx="9028752" cy="7757591"/>
            <a:chOff x="89806" y="702841"/>
            <a:chExt cx="9028752" cy="7757591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89806" y="2339752"/>
              <a:ext cx="3996607" cy="34778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нет в новом ОБЗ</a:t>
              </a:r>
              <a:b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нет в новом ОБЗ (был в старом)</a:t>
              </a:r>
              <a:b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нет в новом ОБЗ (был в старом)</a:t>
              </a:r>
              <a:b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нет в новом ОБЗ (был в старом)</a:t>
              </a:r>
              <a:b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нет в новом ОБЗ</a:t>
              </a:r>
              <a:b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нет в новом ОБЗ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нет в новом ОБЗ</a:t>
              </a:r>
              <a:b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нет в новом ОБЗ</a:t>
              </a:r>
              <a:b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 нет в новом ОБЗ</a:t>
              </a:r>
              <a:b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 нет в новом ОБЗ</a:t>
              </a:r>
              <a:b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 нет в новом </a:t>
              </a:r>
              <a:r>
                <a:rPr lang="ru-RU" altLang="ru-RU" sz="2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ОБЗ</a:t>
              </a:r>
              <a:endPara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Рисунок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8124" y="5209770"/>
              <a:ext cx="4718372" cy="892733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124" y="1419560"/>
              <a:ext cx="4672013" cy="3578225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7" y="6267439"/>
              <a:ext cx="8965264" cy="1760945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 bwMode="auto">
            <a:xfrm>
              <a:off x="89806" y="1415372"/>
              <a:ext cx="4122154" cy="830997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400" b="1" kern="1000" dirty="0">
                  <a:solidFill>
                    <a:srgbClr val="FF0000"/>
                  </a:solidFill>
                </a:rPr>
                <a:t>ИЗМЕНЕНИЙ ПО СРАВНЕНИЮ</a:t>
              </a:r>
              <a:br>
                <a:rPr lang="ru-RU" sz="2400" b="1" kern="1000" dirty="0">
                  <a:solidFill>
                    <a:srgbClr val="FF0000"/>
                  </a:solidFill>
                </a:rPr>
              </a:br>
              <a:r>
                <a:rPr lang="ru-RU" sz="2400" b="1" kern="1000" dirty="0">
                  <a:solidFill>
                    <a:srgbClr val="FF0000"/>
                  </a:solidFill>
                </a:rPr>
                <a:t>С ОГЭ 2024 НЕТ</a:t>
              </a:r>
              <a:endParaRPr lang="ru-RU" sz="2400" dirty="0"/>
            </a:p>
          </p:txBody>
        </p:sp>
        <p:sp>
          <p:nvSpPr>
            <p:cNvPr id="20" name="Прямоугольник 1"/>
            <p:cNvSpPr>
              <a:spLocks noChangeArrowheads="1"/>
            </p:cNvSpPr>
            <p:nvPr/>
          </p:nvSpPr>
          <p:spPr bwMode="auto">
            <a:xfrm>
              <a:off x="2051719" y="702841"/>
              <a:ext cx="706683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b="1" dirty="0">
                  <a:solidFill>
                    <a:srgbClr val="FF0000"/>
                  </a:solidFill>
                </a:rPr>
                <a:t>ИЗМЕНЕНИЯ В ОГЭ 2025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07504" y="8060322"/>
              <a:ext cx="88569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altLang="ru-RU" sz="20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https://oge.fipi.ru/bank/index.php?proj=DE0E276E497AB3784C3FC4CC20248DC0</a:t>
              </a:r>
              <a:r>
                <a:rPr lang="ru-RU" alt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8748464" y="8637951"/>
            <a:ext cx="394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25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-32314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0" y="1043608"/>
            <a:ext cx="9144000" cy="6840760"/>
            <a:chOff x="0" y="1043608"/>
            <a:chExt cx="9144000" cy="6840760"/>
          </a:xfrm>
        </p:grpSpPr>
        <p:pic>
          <p:nvPicPr>
            <p:cNvPr id="3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13" y="1931243"/>
              <a:ext cx="8915400" cy="5703887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 flipV="1">
              <a:off x="5202238" y="2836118"/>
              <a:ext cx="0" cy="4391025"/>
            </a:xfrm>
            <a:prstGeom prst="line">
              <a:avLst/>
            </a:prstGeom>
            <a:ln w="28575">
              <a:solidFill>
                <a:srgbClr val="FC61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Стрелка вниз 4"/>
            <p:cNvSpPr/>
            <p:nvPr/>
          </p:nvSpPr>
          <p:spPr>
            <a:xfrm flipV="1">
              <a:off x="5472113" y="7590680"/>
              <a:ext cx="576262" cy="28892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Стрелка вниз 5"/>
            <p:cNvSpPr/>
            <p:nvPr/>
          </p:nvSpPr>
          <p:spPr>
            <a:xfrm flipV="1">
              <a:off x="6524625" y="7595443"/>
              <a:ext cx="576263" cy="28892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9550" y="6038105"/>
              <a:ext cx="1171575" cy="1552575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5"/>
            <p:cNvSpPr>
              <a:spLocks noChangeArrowheads="1"/>
            </p:cNvSpPr>
            <p:nvPr/>
          </p:nvSpPr>
          <p:spPr bwMode="auto">
            <a:xfrm>
              <a:off x="7534275" y="2836118"/>
              <a:ext cx="1411288" cy="9540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4B4F58"/>
                  </a:solidFill>
                  <a:latin typeface="-apple-system"/>
                </a:rPr>
                <a:t>Вебинар 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 b="1"/>
                <a:t>СПб АППО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rgbClr val="4B4F58"/>
                  </a:solidFill>
                  <a:latin typeface="-apple-system"/>
                </a:rPr>
                <a:t>«Итоги ГИА-11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solidFill>
                    <a:srgbClr val="4B4F58"/>
                  </a:solidFill>
                  <a:latin typeface="-apple-system"/>
                </a:rPr>
                <a:t>в 2023 году»</a:t>
              </a:r>
              <a:endParaRPr lang="ru-RU" altLang="ru-RU" sz="1400"/>
            </a:p>
          </p:txBody>
        </p:sp>
        <p:sp>
          <p:nvSpPr>
            <p:cNvPr id="9" name="Овал 8"/>
            <p:cNvSpPr/>
            <p:nvPr/>
          </p:nvSpPr>
          <p:spPr>
            <a:xfrm>
              <a:off x="5715000" y="6033343"/>
              <a:ext cx="144463" cy="1444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Прямоугольник 2"/>
            <p:cNvSpPr>
              <a:spLocks noChangeArrowheads="1"/>
            </p:cNvSpPr>
            <p:nvPr/>
          </p:nvSpPr>
          <p:spPr bwMode="auto">
            <a:xfrm>
              <a:off x="5580063" y="5114180"/>
              <a:ext cx="1668462" cy="646113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00B050"/>
                  </a:solidFill>
                </a:rPr>
                <a:t>Хотелось бы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solidFill>
                    <a:srgbClr val="00B050"/>
                  </a:solidFill>
                </a:rPr>
                <a:t>видеть тут</a:t>
              </a:r>
              <a:endParaRPr lang="ru-RU" altLang="ru-RU" sz="1800">
                <a:solidFill>
                  <a:srgbClr val="00B050"/>
                </a:solidFill>
              </a:endParaRPr>
            </a:p>
          </p:txBody>
        </p:sp>
        <p:sp>
          <p:nvSpPr>
            <p:cNvPr id="11" name="Стрелка вниз 10"/>
            <p:cNvSpPr/>
            <p:nvPr/>
          </p:nvSpPr>
          <p:spPr>
            <a:xfrm>
              <a:off x="5699125" y="5706318"/>
              <a:ext cx="160338" cy="257175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0" y="1043608"/>
              <a:ext cx="9144000" cy="760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ru-RU" sz="2800" b="1" kern="0" dirty="0">
                  <a:solidFill>
                    <a:schemeClr val="tx2"/>
                  </a:solidFill>
                </a:rPr>
                <a:t> </a:t>
              </a:r>
              <a:r>
                <a:rPr lang="ru-RU" sz="2800" b="1" dirty="0">
                  <a:solidFill>
                    <a:srgbClr val="C00000"/>
                  </a:solidFill>
                </a:rPr>
                <a:t>Процент решаемости заданий варианта ЕГЭ </a:t>
              </a:r>
              <a:r>
                <a:rPr lang="ru-RU" sz="2800" b="1" dirty="0" smtClean="0">
                  <a:solidFill>
                    <a:srgbClr val="C00000"/>
                  </a:solidFill>
                </a:rPr>
                <a:t>2023 </a:t>
              </a:r>
              <a:r>
                <a:rPr lang="ru-RU" sz="2800" b="1" dirty="0">
                  <a:solidFill>
                    <a:srgbClr val="C00000"/>
                  </a:solidFill>
                </a:rPr>
                <a:t>г по математике профильного уровня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89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-26457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Группа 18"/>
          <p:cNvGrpSpPr/>
          <p:nvPr/>
        </p:nvGrpSpPr>
        <p:grpSpPr>
          <a:xfrm>
            <a:off x="0" y="1043608"/>
            <a:ext cx="9144000" cy="6677751"/>
            <a:chOff x="0" y="1043608"/>
            <a:chExt cx="9144000" cy="6677751"/>
          </a:xfrm>
        </p:grpSpPr>
        <p:sp>
          <p:nvSpPr>
            <p:cNvPr id="5" name="Стрелка вниз 4"/>
            <p:cNvSpPr/>
            <p:nvPr/>
          </p:nvSpPr>
          <p:spPr>
            <a:xfrm flipV="1">
              <a:off x="5580236" y="7432434"/>
              <a:ext cx="576262" cy="28892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Стрелка вниз 5"/>
            <p:cNvSpPr/>
            <p:nvPr/>
          </p:nvSpPr>
          <p:spPr>
            <a:xfrm flipV="1">
              <a:off x="6660232" y="7427858"/>
              <a:ext cx="576263" cy="28892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0" y="1043608"/>
              <a:ext cx="9144000" cy="760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ru-RU" sz="2800" b="1" kern="0" dirty="0">
                  <a:solidFill>
                    <a:schemeClr val="tx2"/>
                  </a:solidFill>
                </a:rPr>
                <a:t> </a:t>
              </a:r>
              <a:r>
                <a:rPr lang="ru-RU" sz="2800" b="1" dirty="0">
                  <a:solidFill>
                    <a:srgbClr val="C00000"/>
                  </a:solidFill>
                </a:rPr>
                <a:t>Процент решаемости заданий варианта ЕГЭ </a:t>
              </a:r>
              <a:r>
                <a:rPr lang="ru-RU" sz="2800" b="1" dirty="0" smtClean="0">
                  <a:solidFill>
                    <a:srgbClr val="C00000"/>
                  </a:solidFill>
                </a:rPr>
                <a:t>2023 </a:t>
              </a:r>
              <a:r>
                <a:rPr lang="ru-RU" sz="2800" b="1" dirty="0">
                  <a:solidFill>
                    <a:srgbClr val="C00000"/>
                  </a:solidFill>
                </a:rPr>
                <a:t>г </a:t>
              </a:r>
              <a:r>
                <a:rPr lang="ru-RU" sz="2800" b="1" dirty="0" smtClean="0">
                  <a:solidFill>
                    <a:srgbClr val="C00000"/>
                  </a:solidFill>
                </a:rPr>
                <a:t>и 2024 г по </a:t>
              </a:r>
              <a:r>
                <a:rPr lang="ru-RU" sz="2800" b="1" dirty="0">
                  <a:solidFill>
                    <a:srgbClr val="C00000"/>
                  </a:solidFill>
                </a:rPr>
                <a:t>математике профильного уровня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504" y="2051720"/>
              <a:ext cx="8904313" cy="534183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20" name="Овал 19"/>
            <p:cNvSpPr/>
            <p:nvPr/>
          </p:nvSpPr>
          <p:spPr>
            <a:xfrm>
              <a:off x="5796136" y="5868144"/>
              <a:ext cx="144463" cy="14446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Прямоугольник 2"/>
            <p:cNvSpPr>
              <a:spLocks noChangeArrowheads="1"/>
            </p:cNvSpPr>
            <p:nvPr/>
          </p:nvSpPr>
          <p:spPr bwMode="auto">
            <a:xfrm>
              <a:off x="5653385" y="4648142"/>
              <a:ext cx="1668462" cy="6461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B050"/>
                  </a:solidFill>
                </a:rPr>
                <a:t>Хотелось бы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800" b="1" dirty="0">
                  <a:solidFill>
                    <a:srgbClr val="00B050"/>
                  </a:solidFill>
                </a:rPr>
                <a:t>видеть тут</a:t>
              </a:r>
              <a:endParaRPr lang="ru-RU" altLang="ru-RU" sz="1800" dirty="0">
                <a:solidFill>
                  <a:srgbClr val="00B050"/>
                </a:solidFill>
              </a:endParaRPr>
            </a:p>
          </p:txBody>
        </p:sp>
        <p:sp>
          <p:nvSpPr>
            <p:cNvPr id="22" name="Стрелка вниз 21"/>
            <p:cNvSpPr/>
            <p:nvPr/>
          </p:nvSpPr>
          <p:spPr>
            <a:xfrm>
              <a:off x="5780261" y="5546839"/>
              <a:ext cx="160338" cy="257175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3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5580112"/>
              <a:ext cx="1171575" cy="1552575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95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-38176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14"/>
          <p:cNvSpPr>
            <a:spLocks noChangeArrowheads="1"/>
          </p:cNvSpPr>
          <p:nvPr/>
        </p:nvSpPr>
        <p:spPr bwMode="auto">
          <a:xfrm>
            <a:off x="2668818" y="-13064"/>
            <a:ext cx="626469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моменты, на которые следует обратить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задания 13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478" y="1370325"/>
            <a:ext cx="8928992" cy="72019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Обоснованность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правильность равносильных переходов (наличие всех этапов решения) при решении уравнений и неравенств и при упрощении выражений.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Запись ответа в работе участника экзамена может отличаться от приведенной в критериях (содержать один целочисленный параметр n или несколько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Важно, чтобы в ответе были приведены все ответы для первого пункта задания (пункт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Если первый пункт не засчитан, то за второй пункт (пункт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даже при наличии в решении ответов, совпадающих с приведёнными в решениях для экспертов, выставляется 0 баллов. При наличии в решении первого пункта одной вычислительной ошибки и при этом имеющейся верной последовательности всех шагов решения обоих пунктов (пункт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пункт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ставится 1 балл.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решении второго пункта задания в работе должны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присутствовать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следы отбора корней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случае их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при наличии в ответе чисел,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совпадающих с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данными в решениях, выданных экспертам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разработчиками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вариантов, за решение пункта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выставлено 0 баллов.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25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8718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Прямоугольник 13"/>
          <p:cNvSpPr/>
          <p:nvPr/>
        </p:nvSpPr>
        <p:spPr>
          <a:xfrm>
            <a:off x="2771800" y="99649"/>
            <a:ext cx="60486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РАЗБОР НЕКОТОРЫХ ЗАДАНИЙ С РАЗВЁРНУТЫМ ОТВЕТОМ И УКАЗАНИЯ К ОФОРМЛЕНИЮ ИХ РЕШЕНИЙ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2124" y="656403"/>
            <a:ext cx="9060737" cy="7766627"/>
            <a:chOff x="72124" y="656403"/>
            <a:chExt cx="9060737" cy="776662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995936" y="656403"/>
              <a:ext cx="24753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Задание № 13 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349" y="1205672"/>
              <a:ext cx="8402835" cy="129728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286" y="2568512"/>
              <a:ext cx="8303261" cy="1355416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4515" y="4139952"/>
              <a:ext cx="8481941" cy="970299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24" y="5436095"/>
              <a:ext cx="9060737" cy="2986935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91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-32316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Группа 16"/>
          <p:cNvGrpSpPr/>
          <p:nvPr/>
        </p:nvGrpSpPr>
        <p:grpSpPr>
          <a:xfrm>
            <a:off x="108639" y="965062"/>
            <a:ext cx="8927857" cy="7408420"/>
            <a:chOff x="108639" y="965062"/>
            <a:chExt cx="8927857" cy="740842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270" y="965062"/>
              <a:ext cx="8906226" cy="70745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528" y="2993650"/>
              <a:ext cx="3406187" cy="2258034"/>
            </a:xfrm>
            <a:prstGeom prst="rect">
              <a:avLst/>
            </a:prstGeom>
            <a:ln w="9525">
              <a:solidFill>
                <a:srgbClr val="C00000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9375" y="2993650"/>
              <a:ext cx="2601850" cy="2258034"/>
            </a:xfrm>
            <a:prstGeom prst="rect">
              <a:avLst/>
            </a:prstGeom>
            <a:ln w="9525">
              <a:solidFill>
                <a:srgbClr val="C00000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837" y="1562203"/>
              <a:ext cx="5682172" cy="54223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520" y="2006458"/>
              <a:ext cx="4322296" cy="52989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639" y="2609478"/>
              <a:ext cx="5327558" cy="35879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36197" y="2647989"/>
              <a:ext cx="3528291" cy="330444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737" y="5569369"/>
              <a:ext cx="8861800" cy="449381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54792" y="6277723"/>
              <a:ext cx="7709696" cy="209575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04248" y="4716016"/>
              <a:ext cx="2070867" cy="587549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>
              <a:off x="137837" y="5436096"/>
              <a:ext cx="8898659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6660232"/>
              <a:ext cx="648072" cy="1524542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Прямоугольник 14"/>
          <p:cNvSpPr>
            <a:spLocks noChangeArrowheads="1"/>
          </p:cNvSpPr>
          <p:nvPr/>
        </p:nvSpPr>
        <p:spPr bwMode="auto">
          <a:xfrm>
            <a:off x="2699792" y="156066"/>
            <a:ext cx="637866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Нюансы выставления баллов за решение задания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000" dirty="0" smtClean="0"/>
              <a:t> </a:t>
            </a:r>
            <a:endParaRPr lang="ru-RU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2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32318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2699792" y="179516"/>
            <a:ext cx="637866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Нюансы выставления баллов за решение задания 15</a:t>
            </a:r>
            <a:r>
              <a:rPr lang="ru-RU" sz="2000" dirty="0"/>
              <a:t> </a:t>
            </a:r>
            <a:endParaRPr lang="ru-RU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8738" y="1114705"/>
            <a:ext cx="9063964" cy="7129703"/>
            <a:chOff x="48738" y="1114705"/>
            <a:chExt cx="9063964" cy="7129703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51520" y="1114705"/>
              <a:ext cx="8784976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случае записи ОДЗ неравенства обратим внимание на следующее. Неверно выписанная ОДЗ (не учтены все ограничения) или верно выписанная, но неверно найденная, приводит к выставлению 0 баллов за решение задания даже в случае, если полученный ответ совпадает с верным. </a:t>
              </a: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38" y="2924025"/>
              <a:ext cx="9063964" cy="1340768"/>
            </a:xfrm>
            <a:prstGeom prst="rect">
              <a:avLst/>
            </a:prstGeom>
          </p:spPr>
        </p:pic>
        <p:grpSp>
          <p:nvGrpSpPr>
            <p:cNvPr id="23" name="Группа 22"/>
            <p:cNvGrpSpPr/>
            <p:nvPr/>
          </p:nvGrpSpPr>
          <p:grpSpPr>
            <a:xfrm>
              <a:off x="2555777" y="5206581"/>
              <a:ext cx="723771" cy="55473"/>
              <a:chOff x="1475656" y="4005185"/>
              <a:chExt cx="723771" cy="55473"/>
            </a:xfrm>
          </p:grpSpPr>
          <p:sp>
            <p:nvSpPr>
              <p:cNvPr id="26" name="Овал 25"/>
              <p:cNvSpPr/>
              <p:nvPr/>
            </p:nvSpPr>
            <p:spPr>
              <a:xfrm>
                <a:off x="1475656" y="4011910"/>
                <a:ext cx="72008" cy="45719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1691680" y="4014939"/>
                <a:ext cx="72008" cy="45719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1907704" y="4012806"/>
                <a:ext cx="72008" cy="45719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2127419" y="4005185"/>
                <a:ext cx="72008" cy="45719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0152" y="7812360"/>
              <a:ext cx="2740419" cy="432048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8406" y="7120086"/>
              <a:ext cx="1762125" cy="476250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4943" y="4681964"/>
              <a:ext cx="2733675" cy="118110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4943" y="4463480"/>
              <a:ext cx="6227377" cy="2608943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105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91" y="36512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2699792" y="91616"/>
            <a:ext cx="6336704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Нюансы выставления баллов за решение задания 15</a:t>
            </a:r>
            <a:r>
              <a:rPr lang="ru-RU" sz="2400" dirty="0"/>
              <a:t> 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555777" y="5206581"/>
            <a:ext cx="723771" cy="55473"/>
            <a:chOff x="1475656" y="4005185"/>
            <a:chExt cx="723771" cy="55473"/>
          </a:xfrm>
        </p:grpSpPr>
        <p:sp>
          <p:nvSpPr>
            <p:cNvPr id="26" name="Овал 25"/>
            <p:cNvSpPr/>
            <p:nvPr/>
          </p:nvSpPr>
          <p:spPr>
            <a:xfrm>
              <a:off x="1475656" y="4011910"/>
              <a:ext cx="72008" cy="4571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1691680" y="4014939"/>
              <a:ext cx="72008" cy="4571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1907704" y="4012806"/>
              <a:ext cx="72008" cy="4571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127419" y="4005185"/>
              <a:ext cx="72008" cy="4571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4943" y="4681964"/>
            <a:ext cx="2733675" cy="118110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07504" y="1331640"/>
            <a:ext cx="8856984" cy="56477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ситуации, которую участники экзамена трактуют, как «описка», эксперт выставляет: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«описке», приведшей к изменению условия задачи (решается другая задача!);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на координатной прямой хотя бы одной из необходимых точек (в частности нули числителя и знаменателя) или появлении посторонних чисел, участвующих в определении искомых множеств, если использование координатной прямой является необходимым шагом решения;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расстановке на координатной прямой знаков значений выражения на промежутках, которые не входят в ОДЗ;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полностью верном решении, 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«описки» при записи ответа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неверного ответа не может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выставлен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балл!).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25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4522" y="-26452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323487" y="1120729"/>
            <a:ext cx="8713009" cy="7375293"/>
            <a:chOff x="323487" y="1120729"/>
            <a:chExt cx="8713009" cy="7375293"/>
          </a:xfrm>
        </p:grpSpPr>
        <p:pic>
          <p:nvPicPr>
            <p:cNvPr id="5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555776"/>
              <a:ext cx="8064896" cy="594024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7"/>
            <p:cNvSpPr>
              <a:spLocks noChangeArrowheads="1"/>
            </p:cNvSpPr>
            <p:nvPr/>
          </p:nvSpPr>
          <p:spPr bwMode="auto">
            <a:xfrm>
              <a:off x="323487" y="1120729"/>
              <a:ext cx="8713009" cy="1323439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Более подробно узнать о нюансах выставления баллов и технологии подготовки учащихся к сдаче ЕГЭ на профильном уровне можно на курсе повышения квалификации для учителей математики от издательства «Интеллект-Центр».</a:t>
              </a:r>
            </a:p>
          </p:txBody>
        </p:sp>
        <p:sp>
          <p:nvSpPr>
            <p:cNvPr id="7" name="Прямоугольник 8"/>
            <p:cNvSpPr>
              <a:spLocks noChangeArrowheads="1"/>
            </p:cNvSpPr>
            <p:nvPr/>
          </p:nvSpPr>
          <p:spPr bwMode="auto">
            <a:xfrm>
              <a:off x="2741800" y="2044058"/>
              <a:ext cx="610867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 dirty="0">
                  <a:hlinkClick r:id="rId4"/>
                </a:rPr>
                <a:t>https://edu.intellectcentre.ru/matematika/matematika</a:t>
              </a:r>
              <a:r>
                <a:rPr lang="ru-RU" altLang="ru-RU" sz="2000" dirty="0"/>
                <a:t> 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627784" y="-11953"/>
            <a:ext cx="6336704" cy="707886"/>
          </a:xfrm>
          <a:prstGeom prst="rect">
            <a:avLst/>
          </a:prstGeom>
          <a:solidFill>
            <a:schemeClr val="bg1"/>
          </a:solidFill>
          <a:ln>
            <a:solidFill>
              <a:srgbClr val="FC613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0070C0"/>
                </a:solidFill>
              </a:rPr>
              <a:t>КУРСЫ повышения квалификации для </a:t>
            </a:r>
            <a:r>
              <a:rPr lang="ru-RU" sz="2000" b="1" dirty="0" smtClean="0">
                <a:solidFill>
                  <a:srgbClr val="0070C0"/>
                </a:solidFill>
              </a:rPr>
              <a:t>учителей МАТЕМАТИКИ </a:t>
            </a:r>
            <a:r>
              <a:rPr lang="ru-RU" altLang="ru-RU" sz="2000" b="1" dirty="0">
                <a:solidFill>
                  <a:srgbClr val="0070C0"/>
                </a:solidFill>
              </a:rPr>
              <a:t>от </a:t>
            </a:r>
            <a:r>
              <a:rPr lang="ru-RU" altLang="ru-RU" sz="2000" b="1" dirty="0" smtClean="0">
                <a:solidFill>
                  <a:srgbClr val="0070C0"/>
                </a:solidFill>
              </a:rPr>
              <a:t>издательства </a:t>
            </a:r>
            <a:r>
              <a:rPr lang="ru-RU" sz="2000" b="1" dirty="0" smtClean="0">
                <a:solidFill>
                  <a:srgbClr val="0070C0"/>
                </a:solidFill>
              </a:rPr>
              <a:t>«</a:t>
            </a:r>
            <a:r>
              <a:rPr lang="ru-RU" sz="2000" b="1" dirty="0">
                <a:solidFill>
                  <a:srgbClr val="0070C0"/>
                </a:solidFill>
              </a:rPr>
              <a:t>ИНТЕЛЛЕКТ-ЦЕНТР»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379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994" y="-38176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82508" y="1043608"/>
            <a:ext cx="8953988" cy="7474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altLang="ru-RU" sz="2000" b="1" dirty="0">
                <a:solidFill>
                  <a:srgbClr val="000000"/>
                </a:solidFill>
                <a:latin typeface="Geometria"/>
              </a:rPr>
              <a:t>Содержание курса (основные модули):</a:t>
            </a:r>
          </a:p>
          <a:p>
            <a:pPr algn="just">
              <a:spcAft>
                <a:spcPts val="600"/>
              </a:spcAft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Geometria"/>
              </a:rPr>
              <a:t>Вводная лекция.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Основные структурные изменения и особенности проведения ЕГЭ 2024 на профильном уровне. Информация о подготовленных издательством «Интеллект-Центр» пособиях для подготовки учащихся к сдаче ОГЭ и ЕГЭ (базовый и профильный уровни) в 2025 году.</a:t>
            </a:r>
            <a:endParaRPr lang="ru-RU" altLang="ru-RU" sz="2000" dirty="0">
              <a:solidFill>
                <a:srgbClr val="FF0000"/>
              </a:solidFill>
            </a:endParaRPr>
          </a:p>
          <a:p>
            <a:pPr indent="457200" algn="just">
              <a:buFontTx/>
              <a:buAutoNum type="arabicPeriod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Geometria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Основные структурные изменения и особенности проведения ЕГЭ 2023 на профильном уровне и их соответствие программе профильного обучения в старших классах. Тестовая часть варианта государственной аттестации.</a:t>
            </a:r>
          </a:p>
          <a:p>
            <a:pPr indent="457200" algn="just">
              <a:buFontTx/>
              <a:buAutoNum type="arabicPeriod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Geometria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Технология подготовки учащихся к решению заданий 13 и 15 варианта государственной аттестации (в прошлом году это 12 и 14 номера).</a:t>
            </a:r>
            <a:endParaRPr lang="ru-RU" altLang="ru-RU" sz="2000" dirty="0"/>
          </a:p>
          <a:p>
            <a:pPr indent="457200" algn="just">
              <a:buFontTx/>
              <a:buAutoNum type="arabicPeriod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Geometria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Технология подготовки учащихся к решению задания 14 варианта государственной аттестации (в прошлом году это 13 номер).</a:t>
            </a:r>
          </a:p>
          <a:p>
            <a:pPr indent="457200" algn="just">
              <a:buFontTx/>
              <a:buAutoNum type="arabicPeriod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Geometria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Технология подготовки учащихся к решению заданий 16 варианта государственной аттестации (в прошлом году это 15 номер).</a:t>
            </a:r>
          </a:p>
          <a:p>
            <a:pPr indent="457200" algn="just">
              <a:buFontTx/>
              <a:buAutoNum type="arabicPeriod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Geometria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Технология подготовки учащихся к решению задания 17 варианта государственной </a:t>
            </a:r>
            <a:r>
              <a:rPr lang="ru-RU" altLang="ru-RU" sz="2000" dirty="0" smtClean="0">
                <a:solidFill>
                  <a:srgbClr val="000000"/>
                </a:solidFill>
                <a:latin typeface="Geometria"/>
              </a:rPr>
              <a:t>аттестации (в прошлом году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это 16 номер).</a:t>
            </a:r>
          </a:p>
          <a:p>
            <a:pPr indent="457200" algn="just">
              <a:buFontTx/>
              <a:buAutoNum type="arabicPeriod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Geometria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Технология подготовки учащихся к решению заданий 18 варианта государственной </a:t>
            </a:r>
            <a:r>
              <a:rPr lang="ru-RU" altLang="ru-RU" sz="2000" dirty="0" smtClean="0">
                <a:solidFill>
                  <a:srgbClr val="000000"/>
                </a:solidFill>
                <a:latin typeface="Geometria"/>
              </a:rPr>
              <a:t>аттестации </a:t>
            </a:r>
            <a:r>
              <a:rPr lang="ru-RU" altLang="ru-RU" sz="2000" dirty="0">
                <a:latin typeface="Geometria"/>
              </a:rPr>
              <a:t>(в прошлом году это </a:t>
            </a:r>
            <a:r>
              <a:rPr lang="ru-RU" altLang="ru-RU" sz="2000" dirty="0" smtClean="0">
                <a:latin typeface="Geometria"/>
              </a:rPr>
              <a:t>17 </a:t>
            </a:r>
            <a:r>
              <a:rPr lang="ru-RU" altLang="ru-RU" sz="2000" dirty="0" smtClean="0">
                <a:solidFill>
                  <a:srgbClr val="000000"/>
                </a:solidFill>
                <a:latin typeface="Geometria"/>
              </a:rPr>
              <a:t>номер).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(</a:t>
            </a:r>
            <a:r>
              <a:rPr lang="ru-RU" altLang="ru-RU" sz="2000" dirty="0">
                <a:solidFill>
                  <a:srgbClr val="000099"/>
                </a:solidFill>
                <a:latin typeface="Geometria"/>
              </a:rPr>
              <a:t>2 занятия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).</a:t>
            </a:r>
          </a:p>
          <a:p>
            <a:pPr indent="457200" algn="just">
              <a:buFontTx/>
              <a:buAutoNum type="arabicPeriod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Geometria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Geometria"/>
              </a:rPr>
              <a:t>Технология подготовки учащихся к решению задания 19 варианта государственной </a:t>
            </a:r>
            <a:r>
              <a:rPr lang="ru-RU" altLang="ru-RU" sz="2000" dirty="0" smtClean="0">
                <a:solidFill>
                  <a:srgbClr val="000000"/>
                </a:solidFill>
                <a:latin typeface="Geometria"/>
              </a:rPr>
              <a:t>аттестации </a:t>
            </a:r>
            <a:r>
              <a:rPr lang="ru-RU" altLang="ru-RU" sz="2000" dirty="0">
                <a:latin typeface="Geometria"/>
              </a:rPr>
              <a:t>(в прошлом году это 17 номер).</a:t>
            </a:r>
            <a:r>
              <a:rPr lang="ru-RU" altLang="ru-RU" sz="2000" dirty="0" smtClean="0">
                <a:solidFill>
                  <a:srgbClr val="000000"/>
                </a:solidFill>
                <a:latin typeface="Geometria"/>
              </a:rPr>
              <a:t>.</a:t>
            </a:r>
            <a:endParaRPr lang="ru-RU" alt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-82297"/>
            <a:ext cx="6336704" cy="707886"/>
          </a:xfrm>
          <a:prstGeom prst="rect">
            <a:avLst/>
          </a:prstGeom>
          <a:solidFill>
            <a:schemeClr val="bg1"/>
          </a:solidFill>
          <a:ln>
            <a:solidFill>
              <a:srgbClr val="FC613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0070C0"/>
                </a:solidFill>
              </a:rPr>
              <a:t>КУРСЫ повышения квалификации для </a:t>
            </a:r>
            <a:r>
              <a:rPr lang="ru-RU" sz="2000" b="1" dirty="0" smtClean="0">
                <a:solidFill>
                  <a:srgbClr val="0070C0"/>
                </a:solidFill>
              </a:rPr>
              <a:t>учителей МАТЕМАТИКИ </a:t>
            </a:r>
            <a:r>
              <a:rPr lang="ru-RU" altLang="ru-RU" sz="2000" b="1" dirty="0">
                <a:solidFill>
                  <a:srgbClr val="0070C0"/>
                </a:solidFill>
              </a:rPr>
              <a:t>от </a:t>
            </a:r>
            <a:r>
              <a:rPr lang="ru-RU" altLang="ru-RU" sz="2000" b="1" dirty="0" smtClean="0">
                <a:solidFill>
                  <a:srgbClr val="0070C0"/>
                </a:solidFill>
              </a:rPr>
              <a:t>издательства </a:t>
            </a:r>
            <a:r>
              <a:rPr lang="ru-RU" sz="2000" b="1" dirty="0" smtClean="0">
                <a:solidFill>
                  <a:srgbClr val="0070C0"/>
                </a:solidFill>
              </a:rPr>
              <a:t>«</a:t>
            </a:r>
            <a:r>
              <a:rPr lang="ru-RU" sz="2000" b="1" dirty="0">
                <a:solidFill>
                  <a:srgbClr val="0070C0"/>
                </a:solidFill>
              </a:rPr>
              <a:t>ИНТЕЛЛЕКТ-ЦЕНТР»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020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994" y="-1473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2627784" y="-229"/>
            <a:ext cx="6336704" cy="707886"/>
          </a:xfrm>
          <a:prstGeom prst="rect">
            <a:avLst/>
          </a:prstGeom>
          <a:solidFill>
            <a:schemeClr val="bg1"/>
          </a:solidFill>
          <a:ln>
            <a:solidFill>
              <a:srgbClr val="FC613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rgbClr val="0070C0"/>
                </a:solidFill>
              </a:rPr>
              <a:t>КУРСЫ повышения квалификации для </a:t>
            </a:r>
            <a:r>
              <a:rPr lang="ru-RU" sz="2000" b="1" dirty="0" smtClean="0">
                <a:solidFill>
                  <a:srgbClr val="0070C0"/>
                </a:solidFill>
              </a:rPr>
              <a:t>учителей МАТЕМАТИКИ </a:t>
            </a:r>
            <a:r>
              <a:rPr lang="ru-RU" altLang="ru-RU" sz="2000" b="1" dirty="0">
                <a:solidFill>
                  <a:srgbClr val="0070C0"/>
                </a:solidFill>
              </a:rPr>
              <a:t>от </a:t>
            </a:r>
            <a:r>
              <a:rPr lang="ru-RU" altLang="ru-RU" sz="2000" b="1" dirty="0" smtClean="0">
                <a:solidFill>
                  <a:srgbClr val="0070C0"/>
                </a:solidFill>
              </a:rPr>
              <a:t>издательства </a:t>
            </a:r>
            <a:r>
              <a:rPr lang="ru-RU" sz="2000" b="1" dirty="0" smtClean="0">
                <a:solidFill>
                  <a:srgbClr val="0070C0"/>
                </a:solidFill>
              </a:rPr>
              <a:t>«</a:t>
            </a:r>
            <a:r>
              <a:rPr lang="ru-RU" sz="2000" b="1" dirty="0">
                <a:solidFill>
                  <a:srgbClr val="0070C0"/>
                </a:solidFill>
              </a:rPr>
              <a:t>ИНТЕЛЛЕКТ-ЦЕНТР»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51520" y="1131603"/>
            <a:ext cx="8712968" cy="6720308"/>
            <a:chOff x="276962" y="-278519"/>
            <a:chExt cx="8712968" cy="6720308"/>
          </a:xfrm>
        </p:grpSpPr>
        <p:pic>
          <p:nvPicPr>
            <p:cNvPr id="5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62" y="3793926"/>
              <a:ext cx="3744416" cy="2647863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886" y="4025974"/>
              <a:ext cx="4669044" cy="2117438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409576" y="-278519"/>
              <a:ext cx="842486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Курсы повышения квалификации! Для</a:t>
              </a:r>
              <a:r>
                <a:rPr lang="en-US" altLang="ru-RU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ru-RU" altLang="ru-RU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учителей!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(лицензия № 0411759 от 27.10.2021 года)</a:t>
              </a:r>
              <a:endParaRPr lang="ru-RU" alt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just">
                <a:spcBef>
                  <a:spcPct val="0"/>
                </a:spcBef>
                <a:buFontTx/>
                <a:buNone/>
              </a:pPr>
              <a:endPara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390503" y="726917"/>
              <a:ext cx="8534400" cy="3057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ts val="450"/>
                </a:spcBef>
                <a:buFontTx/>
                <a:buNone/>
              </a:pPr>
              <a:r>
                <a:rPr lang="ru-RU" altLang="ru-RU" sz="2200" b="1" dirty="0">
                  <a:latin typeface="Times New Roman" panose="02020603050405020304" pitchFamily="18" charset="0"/>
                  <a:cs typeface="Calibri" panose="020F0502020204030204" pitchFamily="34" charset="0"/>
                </a:rPr>
                <a:t>Форма обучения: </a:t>
              </a:r>
              <a:r>
                <a:rPr lang="ru-RU" altLang="ru-RU" sz="22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заочная (дистанционная).</a:t>
              </a:r>
            </a:p>
            <a:p>
              <a:pPr algn="just">
                <a:spcBef>
                  <a:spcPts val="450"/>
                </a:spcBef>
                <a:buFontTx/>
                <a:buNone/>
              </a:pPr>
              <a:r>
                <a:rPr lang="ru-RU" altLang="ru-RU" sz="2200" b="1" dirty="0">
                  <a:latin typeface="Times New Roman" panose="02020603050405020304" pitchFamily="18" charset="0"/>
                  <a:cs typeface="Calibri" panose="020F0502020204030204" pitchFamily="34" charset="0"/>
                </a:rPr>
                <a:t>Расписание занятий: </a:t>
              </a:r>
              <a:r>
                <a:rPr lang="ru-RU" altLang="ru-RU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в любое удобное для вас время! Высылается видеозапись занятий.</a:t>
              </a:r>
            </a:p>
            <a:p>
              <a:pPr algn="just">
                <a:spcBef>
                  <a:spcPts val="450"/>
                </a:spcBef>
                <a:buFontTx/>
                <a:buNone/>
              </a:pPr>
              <a:r>
                <a:rPr lang="ru-RU" altLang="ru-RU" sz="2200" b="1" dirty="0">
                  <a:latin typeface="Times New Roman" panose="02020603050405020304" pitchFamily="18" charset="0"/>
                  <a:cs typeface="Calibri" panose="020F0502020204030204" pitchFamily="34" charset="0"/>
                </a:rPr>
                <a:t>Документ по окончании обучения: </a:t>
              </a:r>
              <a:r>
                <a:rPr lang="ru-RU" altLang="ru-RU" sz="22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удостоверение о повышении квалификации установленного образца.</a:t>
              </a:r>
              <a:endParaRPr lang="en-US" altLang="ru-RU" sz="2200" dirty="0">
                <a:latin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just">
                <a:spcBef>
                  <a:spcPts val="450"/>
                </a:spcBef>
                <a:buFontTx/>
                <a:buNone/>
              </a:pPr>
              <a:r>
                <a:rPr lang="ru-RU" altLang="ru-RU" sz="22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Подробнее о курсах можно узнать на сайте издательства: </a:t>
              </a:r>
              <a:r>
                <a:rPr lang="ru-RU" altLang="ru-RU" sz="22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www.intellectcentre.ru</a:t>
              </a:r>
              <a:endParaRPr lang="ru-RU" altLang="ru-RU" sz="2200" dirty="0">
                <a:latin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just">
                <a:spcBef>
                  <a:spcPts val="450"/>
                </a:spcBef>
                <a:buFontTx/>
                <a:buNone/>
              </a:pPr>
              <a:r>
                <a:rPr lang="ru-RU" altLang="ru-RU" sz="22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Записаться на курсы можно по почте: </a:t>
              </a:r>
              <a:r>
                <a:rPr lang="en-US" altLang="ru-RU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intellect@izentr.ru</a:t>
              </a:r>
              <a:r>
                <a:rPr lang="ru-RU" altLang="ru-RU" sz="2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39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87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68" y="2854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Группа 3"/>
          <p:cNvGrpSpPr/>
          <p:nvPr/>
        </p:nvGrpSpPr>
        <p:grpSpPr>
          <a:xfrm>
            <a:off x="35496" y="1123384"/>
            <a:ext cx="8931456" cy="7240803"/>
            <a:chOff x="35496" y="1123384"/>
            <a:chExt cx="8931456" cy="7240803"/>
          </a:xfrm>
        </p:grpSpPr>
        <p:grpSp>
          <p:nvGrpSpPr>
            <p:cNvPr id="11" name="Группа 1"/>
            <p:cNvGrpSpPr>
              <a:grpSpLocks/>
            </p:cNvGrpSpPr>
            <p:nvPr/>
          </p:nvGrpSpPr>
          <p:grpSpPr bwMode="auto">
            <a:xfrm>
              <a:off x="35496" y="1660921"/>
              <a:ext cx="8931456" cy="6703266"/>
              <a:chOff x="17282" y="476250"/>
              <a:chExt cx="8931456" cy="6703266"/>
            </a:xfrm>
          </p:grpSpPr>
          <p:pic>
            <p:nvPicPr>
              <p:cNvPr id="12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1698" y="5837237"/>
                <a:ext cx="5187040" cy="1342279"/>
              </a:xfrm>
              <a:prstGeom prst="rect">
                <a:avLst/>
              </a:prstGeom>
              <a:noFill/>
              <a:ln w="9525">
                <a:solidFill>
                  <a:srgbClr val="0000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Группа 13"/>
              <p:cNvGrpSpPr>
                <a:grpSpLocks/>
              </p:cNvGrpSpPr>
              <p:nvPr/>
            </p:nvGrpSpPr>
            <p:grpSpPr bwMode="auto">
              <a:xfrm>
                <a:off x="17282" y="476250"/>
                <a:ext cx="8931456" cy="5237948"/>
                <a:chOff x="-214156" y="692696"/>
                <a:chExt cx="8932706" cy="5237747"/>
              </a:xfrm>
            </p:grpSpPr>
            <p:pic>
              <p:nvPicPr>
                <p:cNvPr id="18" name="Рисунок 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14156" y="692696"/>
                  <a:ext cx="8932706" cy="5237747"/>
                </a:xfrm>
                <a:prstGeom prst="rect">
                  <a:avLst/>
                </a:prstGeom>
                <a:noFill/>
                <a:ln w="19050">
                  <a:solidFill>
                    <a:srgbClr val="C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Прямоугольник 20"/>
                <p:cNvSpPr/>
                <p:nvPr/>
              </p:nvSpPr>
              <p:spPr>
                <a:xfrm>
                  <a:off x="5508176" y="2492852"/>
                  <a:ext cx="1679810" cy="3698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ru-RU" b="1" kern="1000" dirty="0">
                      <a:solidFill>
                        <a:srgbClr val="FF0000"/>
                      </a:solidFill>
                    </a:rPr>
                    <a:t>ЗАПРЕТИЛИ!</a:t>
                  </a:r>
                  <a:endParaRPr lang="ru-RU" dirty="0"/>
                </a:p>
              </p:txBody>
            </p:sp>
            <p:cxnSp>
              <p:nvCxnSpPr>
                <p:cNvPr id="22" name="Прямая соединительная линия 21"/>
                <p:cNvCxnSpPr/>
                <p:nvPr/>
              </p:nvCxnSpPr>
              <p:spPr>
                <a:xfrm>
                  <a:off x="251227" y="2653184"/>
                  <a:ext cx="4032814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Прямоугольник 16"/>
              <p:cNvSpPr/>
              <p:nvPr/>
            </p:nvSpPr>
            <p:spPr>
              <a:xfrm>
                <a:off x="82127" y="6195641"/>
                <a:ext cx="378669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b="1" kern="1000" dirty="0">
                    <a:solidFill>
                      <a:srgbClr val="FF0000"/>
                    </a:solidFill>
                  </a:rPr>
                  <a:t>В итоге на ОГЭ 2024</a:t>
                </a:r>
                <a:endParaRPr lang="ru-RU" dirty="0"/>
              </a:p>
            </p:txBody>
          </p:sp>
        </p:grpSp>
        <p:sp>
          <p:nvSpPr>
            <p:cNvPr id="24" name="Прямоугольник 1"/>
            <p:cNvSpPr>
              <a:spLocks noChangeArrowheads="1"/>
            </p:cNvSpPr>
            <p:nvPr/>
          </p:nvSpPr>
          <p:spPr bwMode="auto">
            <a:xfrm>
              <a:off x="1115616" y="1123384"/>
              <a:ext cx="72880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400" b="1" dirty="0" smtClean="0">
                  <a:solidFill>
                    <a:srgbClr val="FF0000"/>
                  </a:solidFill>
                </a:rPr>
                <a:t>ПРЕДПОЛАГАЕМЫЕ ИЗМЕНЕНИЯ </a:t>
              </a:r>
              <a:r>
                <a:rPr lang="ru-RU" altLang="ru-RU" sz="2400" b="1" dirty="0">
                  <a:solidFill>
                    <a:srgbClr val="FF0000"/>
                  </a:solidFill>
                </a:rPr>
                <a:t>В ОГЭ </a:t>
              </a:r>
              <a:r>
                <a:rPr lang="ru-RU" altLang="ru-RU" sz="2400" b="1" dirty="0" smtClean="0">
                  <a:solidFill>
                    <a:srgbClr val="FF0000"/>
                  </a:solidFill>
                </a:rPr>
                <a:t>2024</a:t>
              </a:r>
              <a:endParaRPr lang="ru-RU" altLang="ru-RU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8748464" y="8637951"/>
            <a:ext cx="394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76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6" y="-2059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907704"/>
            <a:ext cx="3960440" cy="360039"/>
          </a:xfrm>
        </p:spPr>
        <p:txBody>
          <a:bodyPr>
            <a:noAutofit/>
          </a:bodyPr>
          <a:lstStyle/>
          <a:p>
            <a:pPr algn="l"/>
            <a:r>
              <a:rPr lang="ru-RU" altLang="ru-RU" sz="2800" dirty="0">
                <a:solidFill>
                  <a:srgbClr val="000099"/>
                </a:solidFill>
              </a:rPr>
              <a:t>Спасибо за внимание</a:t>
            </a:r>
            <a:r>
              <a:rPr lang="en-US" altLang="ru-RU" sz="2800" dirty="0">
                <a:solidFill>
                  <a:srgbClr val="000099"/>
                </a:solidFill>
              </a:rPr>
              <a:t>!</a:t>
            </a:r>
            <a:endParaRPr lang="ru-RU" altLang="ru-RU" sz="2800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 descr="D:\БЕГ\IMG_20190912_170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5416"/>
            <a:ext cx="3579166" cy="43828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427984" y="2339751"/>
            <a:ext cx="4608512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05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ru-RU" sz="2800" b="1" kern="0" dirty="0">
                <a:solidFill>
                  <a:srgbClr val="000099"/>
                </a:solidFill>
                <a:cs typeface="Arial" charset="0"/>
              </a:rPr>
              <a:t>А.А. Прокофьев</a:t>
            </a: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2800" b="1" kern="0" dirty="0">
                <a:solidFill>
                  <a:srgbClr val="000099"/>
                </a:solidFill>
                <a:cs typeface="Arial" charset="0"/>
              </a:rPr>
              <a:t>E-mail: aaprokof@yandex.ru</a:t>
            </a:r>
          </a:p>
        </p:txBody>
      </p:sp>
      <p:pic>
        <p:nvPicPr>
          <p:cNvPr id="16" name="Picture 5" descr="LogoMI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07904"/>
            <a:ext cx="1259948" cy="128072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335" y="5599882"/>
            <a:ext cx="1729645" cy="1412169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533293" y="8604448"/>
            <a:ext cx="610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40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7164288"/>
            <a:ext cx="6120680" cy="1063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>
              <a:lnSpc>
                <a:spcPct val="105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ru-RU" sz="1800" b="1" dirty="0" smtClean="0">
                <a:solidFill>
                  <a:srgbClr val="000099"/>
                </a:solidFill>
                <a:cs typeface="Arial" charset="0"/>
              </a:rPr>
              <a:t>Издательство «Интеллект-Центр»</a:t>
            </a:r>
          </a:p>
          <a:p>
            <a:pPr algn="r" eaLnBrk="0">
              <a:lnSpc>
                <a:spcPct val="105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1800" b="1" dirty="0" smtClean="0">
                <a:solidFill>
                  <a:srgbClr val="000099"/>
                </a:solidFill>
                <a:cs typeface="Arial" charset="0"/>
              </a:rPr>
              <a:t>E-mail: </a:t>
            </a:r>
            <a:r>
              <a:rPr lang="en-US" sz="1800" b="1" dirty="0" smtClean="0">
                <a:solidFill>
                  <a:srgbClr val="000099"/>
                </a:solidFill>
                <a:cs typeface="Arial" charset="0"/>
                <a:hlinkClick r:id="rId6"/>
              </a:rPr>
              <a:t>intellect@izents.ru</a:t>
            </a:r>
            <a:endParaRPr lang="en-US" sz="1800" b="1" dirty="0" smtClean="0">
              <a:solidFill>
                <a:srgbClr val="000099"/>
              </a:solidFill>
              <a:cs typeface="Arial" charset="0"/>
            </a:endParaRPr>
          </a:p>
          <a:p>
            <a:pPr algn="r" eaLnBrk="0">
              <a:lnSpc>
                <a:spcPct val="105000"/>
              </a:lnSpc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1800" b="1" dirty="0" smtClean="0">
                <a:solidFill>
                  <a:srgbClr val="000099"/>
                </a:solidFill>
                <a:cs typeface="Arial" charset="0"/>
              </a:rPr>
              <a:t>www.intellectcentre.ru</a:t>
            </a:r>
            <a:endParaRPr lang="en-US" sz="1800" b="1" dirty="0">
              <a:solidFill>
                <a:srgbClr val="0000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95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Группа 12"/>
          <p:cNvGrpSpPr/>
          <p:nvPr/>
        </p:nvGrpSpPr>
        <p:grpSpPr>
          <a:xfrm>
            <a:off x="61466" y="846459"/>
            <a:ext cx="8931639" cy="7725076"/>
            <a:chOff x="61466" y="846459"/>
            <a:chExt cx="8931639" cy="7725076"/>
          </a:xfrm>
        </p:grpSpPr>
        <p:pic>
          <p:nvPicPr>
            <p:cNvPr id="4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628055"/>
              <a:ext cx="8152457" cy="4926568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948265"/>
              <a:ext cx="8058018" cy="1623270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22"/>
            <p:cNvSpPr>
              <a:spLocks noChangeArrowheads="1"/>
            </p:cNvSpPr>
            <p:nvPr/>
          </p:nvSpPr>
          <p:spPr bwMode="auto">
            <a:xfrm>
              <a:off x="899592" y="1634806"/>
              <a:ext cx="23439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В демо варианте</a:t>
              </a:r>
              <a:endParaRPr lang="ru-RU" altLang="ru-RU" sz="20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 25"/>
            <p:cNvSpPr>
              <a:spLocks noChangeArrowheads="1"/>
            </p:cNvSpPr>
            <p:nvPr/>
          </p:nvSpPr>
          <p:spPr bwMode="auto">
            <a:xfrm>
              <a:off x="61466" y="6538753"/>
              <a:ext cx="228620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В банке заданий</a:t>
              </a:r>
              <a:endParaRPr lang="ru-RU" altLang="ru-RU" sz="20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 bwMode="auto">
            <a:xfrm flipV="1">
              <a:off x="5796136" y="8460432"/>
              <a:ext cx="1943100" cy="190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auto">
            <a:xfrm flipV="1">
              <a:off x="2627784" y="6500446"/>
              <a:ext cx="3093078" cy="4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Выгнутая влево стрелка 9"/>
            <p:cNvSpPr/>
            <p:nvPr/>
          </p:nvSpPr>
          <p:spPr bwMode="auto">
            <a:xfrm flipH="1" flipV="1">
              <a:off x="8316414" y="6228182"/>
              <a:ext cx="676691" cy="2095919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Прямоугольник 1"/>
            <p:cNvSpPr>
              <a:spLocks noChangeArrowheads="1"/>
            </p:cNvSpPr>
            <p:nvPr/>
          </p:nvSpPr>
          <p:spPr bwMode="auto">
            <a:xfrm>
              <a:off x="1835696" y="846459"/>
              <a:ext cx="706683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b="1" dirty="0">
                  <a:solidFill>
                    <a:srgbClr val="FF0000"/>
                  </a:solidFill>
                </a:rPr>
                <a:t>ИЗМЕНЕНИЯ В ОГЭ 2025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8748464" y="8637951"/>
            <a:ext cx="394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93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994" y="8720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" name="Группа 19"/>
          <p:cNvGrpSpPr/>
          <p:nvPr/>
        </p:nvGrpSpPr>
        <p:grpSpPr>
          <a:xfrm>
            <a:off x="48048" y="1082703"/>
            <a:ext cx="8988753" cy="6943543"/>
            <a:chOff x="48048" y="1082703"/>
            <a:chExt cx="8988753" cy="6943543"/>
          </a:xfrm>
        </p:grpSpPr>
        <p:pic>
          <p:nvPicPr>
            <p:cNvPr id="4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90" y="1082703"/>
              <a:ext cx="5359582" cy="4690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698" y="1715087"/>
              <a:ext cx="2170578" cy="3694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4" y="2194872"/>
              <a:ext cx="4563118" cy="3743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11" y="6172702"/>
              <a:ext cx="4316006" cy="1853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462" y="2097735"/>
              <a:ext cx="4230506" cy="126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753" y="3406361"/>
              <a:ext cx="4251048" cy="2609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958" y="6548165"/>
              <a:ext cx="3781142" cy="147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Овал 10"/>
            <p:cNvSpPr/>
            <p:nvPr/>
          </p:nvSpPr>
          <p:spPr bwMode="auto">
            <a:xfrm>
              <a:off x="56314" y="2051997"/>
              <a:ext cx="144462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Овал 11"/>
            <p:cNvSpPr/>
            <p:nvPr/>
          </p:nvSpPr>
          <p:spPr bwMode="auto">
            <a:xfrm>
              <a:off x="48048" y="6101264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2"/>
            <p:cNvSpPr/>
            <p:nvPr/>
          </p:nvSpPr>
          <p:spPr bwMode="auto">
            <a:xfrm>
              <a:off x="4707689" y="3479527"/>
              <a:ext cx="144462" cy="1444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 bwMode="auto">
            <a:xfrm>
              <a:off x="4714039" y="6403702"/>
              <a:ext cx="144462" cy="1444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 bwMode="auto">
            <a:xfrm>
              <a:off x="4628245" y="2247828"/>
              <a:ext cx="12452" cy="570854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3564186" y="112349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748464" y="8637951"/>
            <a:ext cx="394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72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2700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3564186" y="118216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242986" y="1270809"/>
            <a:ext cx="8645170" cy="6623954"/>
            <a:chOff x="242986" y="1270809"/>
            <a:chExt cx="8645170" cy="6623954"/>
          </a:xfrm>
        </p:grpSpPr>
        <p:pic>
          <p:nvPicPr>
            <p:cNvPr id="4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83" y="1270809"/>
              <a:ext cx="5318720" cy="714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93" y="2053807"/>
              <a:ext cx="6298079" cy="436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496660"/>
              <a:ext cx="5715522" cy="347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861" y="2902834"/>
              <a:ext cx="5178127" cy="147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357" y="4249858"/>
              <a:ext cx="5927617" cy="86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5108591"/>
              <a:ext cx="6166672" cy="385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87" y="5529666"/>
              <a:ext cx="4833070" cy="1427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45" y="6992707"/>
              <a:ext cx="5740831" cy="50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7495770"/>
              <a:ext cx="4460172" cy="398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Овал 18"/>
            <p:cNvSpPr/>
            <p:nvPr/>
          </p:nvSpPr>
          <p:spPr>
            <a:xfrm>
              <a:off x="277161" y="7221495"/>
              <a:ext cx="142875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258130" y="5643940"/>
              <a:ext cx="144463" cy="1444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42986" y="2992266"/>
              <a:ext cx="142875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242986" y="3687189"/>
              <a:ext cx="142875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47263" y="6957049"/>
              <a:ext cx="4886325" cy="209550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8748464" y="8637951"/>
            <a:ext cx="394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69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4522" y="14579"/>
            <a:ext cx="9144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323527" y="787115"/>
            <a:ext cx="8702563" cy="7685908"/>
            <a:chOff x="323527" y="787115"/>
            <a:chExt cx="8702563" cy="7685908"/>
          </a:xfrm>
        </p:grpSpPr>
        <p:pic>
          <p:nvPicPr>
            <p:cNvPr id="13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895" y="787115"/>
              <a:ext cx="5731123" cy="239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Рисунок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3235414"/>
              <a:ext cx="3049081" cy="4850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946" y="3781314"/>
              <a:ext cx="4320480" cy="261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552" y="6362197"/>
              <a:ext cx="4667434" cy="749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664" y="7055277"/>
              <a:ext cx="6603708" cy="39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Рисунок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7446520"/>
              <a:ext cx="7118386" cy="1026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Овал 20"/>
            <p:cNvSpPr/>
            <p:nvPr/>
          </p:nvSpPr>
          <p:spPr>
            <a:xfrm>
              <a:off x="1251527" y="7154050"/>
              <a:ext cx="144462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1245158" y="4547633"/>
              <a:ext cx="142875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1262743" y="3906416"/>
              <a:ext cx="144463" cy="1444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1245157" y="6481706"/>
              <a:ext cx="142875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1251526" y="5825179"/>
              <a:ext cx="144463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1261071" y="5188466"/>
              <a:ext cx="142875" cy="1444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3564186" y="129935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48464" y="8637951"/>
            <a:ext cx="394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84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2855"/>
            <a:ext cx="9144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3564186" y="118213"/>
            <a:ext cx="403215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Содержание пособия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-53404" y="1038141"/>
            <a:ext cx="9113119" cy="7324563"/>
            <a:chOff x="-53404" y="1038141"/>
            <a:chExt cx="9113119" cy="7324563"/>
          </a:xfrm>
        </p:grpSpPr>
        <p:sp>
          <p:nvSpPr>
            <p:cNvPr id="5" name="Прямоугольник 1"/>
            <p:cNvSpPr>
              <a:spLocks noChangeArrowheads="1"/>
            </p:cNvSpPr>
            <p:nvPr/>
          </p:nvSpPr>
          <p:spPr bwMode="auto">
            <a:xfrm>
              <a:off x="-53404" y="2927090"/>
              <a:ext cx="90730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000" b="1" dirty="0">
                  <a:solidFill>
                    <a:srgbClr val="FF0000"/>
                  </a:solidFill>
                </a:rPr>
                <a:t>Таблица соответствия параграфов пособия и заданий </a:t>
              </a:r>
              <a:r>
                <a:rPr lang="ru-RU" altLang="ru-RU" sz="2000" b="1" dirty="0" smtClean="0">
                  <a:solidFill>
                    <a:srgbClr val="FF0000"/>
                  </a:solidFill>
                </a:rPr>
                <a:t/>
              </a:r>
              <a:br>
                <a:rPr lang="ru-RU" altLang="ru-RU" sz="2000" b="1" dirty="0" smtClean="0">
                  <a:solidFill>
                    <a:srgbClr val="FF0000"/>
                  </a:solidFill>
                </a:rPr>
              </a:br>
              <a:r>
                <a:rPr lang="ru-RU" altLang="ru-RU" sz="2000" b="1" dirty="0" smtClean="0">
                  <a:solidFill>
                    <a:srgbClr val="FF0000"/>
                  </a:solidFill>
                </a:rPr>
                <a:t>вариантов </a:t>
              </a:r>
              <a:r>
                <a:rPr lang="ru-RU" altLang="ru-RU" sz="2000" b="1" dirty="0">
                  <a:solidFill>
                    <a:srgbClr val="FF0000"/>
                  </a:solidFill>
                </a:rPr>
                <a:t>ОГЭ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85" y="3689587"/>
              <a:ext cx="8975430" cy="467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6"/>
            <p:cNvSpPr>
              <a:spLocks noChangeArrowheads="1"/>
            </p:cNvSpPr>
            <p:nvPr/>
          </p:nvSpPr>
          <p:spPr bwMode="auto">
            <a:xfrm>
              <a:off x="353376" y="1038141"/>
              <a:ext cx="4495141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2200" dirty="0">
                  <a:latin typeface="Times New Roman" panose="02020603050405020304" pitchFamily="18" charset="0"/>
                  <a:cs typeface="Calibri" panose="020F0502020204030204" pitchFamily="34" charset="0"/>
                </a:rPr>
                <a:t>Тренировочные варианты №1-№30 </a:t>
              </a:r>
              <a:endParaRPr lang="ru-RU" altLang="ru-RU" sz="2200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137504" y="2597115"/>
              <a:ext cx="142875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119580" y="2052819"/>
              <a:ext cx="142875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123180" y="1744686"/>
              <a:ext cx="142875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107950" y="1187383"/>
              <a:ext cx="142875" cy="14446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730" y="1619672"/>
              <a:ext cx="7194606" cy="670018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3653" y="2250009"/>
              <a:ext cx="3428268" cy="347106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3376" y="2552780"/>
              <a:ext cx="1305865" cy="381111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8748464" y="8637951"/>
            <a:ext cx="394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55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1969</Words>
  <Application>Microsoft Office PowerPoint</Application>
  <PresentationFormat>Произвольный</PresentationFormat>
  <Paragraphs>203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Дмитрос Чернаков</cp:lastModifiedBy>
  <cp:revision>58</cp:revision>
  <dcterms:modified xsi:type="dcterms:W3CDTF">2024-09-16T14:37:21Z</dcterms:modified>
</cp:coreProperties>
</file>