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62" r:id="rId3"/>
    <p:sldId id="265" r:id="rId4"/>
    <p:sldId id="264" r:id="rId5"/>
    <p:sldId id="271" r:id="rId6"/>
    <p:sldId id="273" r:id="rId7"/>
    <p:sldId id="263" r:id="rId8"/>
    <p:sldId id="272" r:id="rId9"/>
    <p:sldId id="274" r:id="rId10"/>
    <p:sldId id="260" r:id="rId11"/>
    <p:sldId id="259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45" d="100"/>
          <a:sy n="145" d="100"/>
        </p:scale>
        <p:origin x="-654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3213E-0395-E247-967F-7B27D777EB47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0768A-FF00-5348-A34A-ABDC4E96D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016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0768A-FF00-5348-A34A-ABDC4E96D9D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506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5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4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8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6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2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00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2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2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3D4C2-34CD-465A-A8A2-174F961BA0E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fant-asia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urok.1sept.ru/" TargetMode="External"/><Relationship Id="rId13" Type="http://schemas.openxmlformats.org/officeDocument/2006/relationships/image" Target="../media/image20.emf"/><Relationship Id="rId18" Type="http://schemas.openxmlformats.org/officeDocument/2006/relationships/hyperlink" Target="https://www.instagram.com/pervoes/" TargetMode="External"/><Relationship Id="rId3" Type="http://schemas.openxmlformats.org/officeDocument/2006/relationships/image" Target="../media/image15.emf"/><Relationship Id="rId21" Type="http://schemas.openxmlformats.org/officeDocument/2006/relationships/image" Target="../media/image24.emf"/><Relationship Id="rId7" Type="http://schemas.openxmlformats.org/officeDocument/2006/relationships/image" Target="../media/image17.emf"/><Relationship Id="rId12" Type="http://schemas.openxmlformats.org/officeDocument/2006/relationships/hyperlink" Target="https://ok.ru/digital.september" TargetMode="External"/><Relationship Id="rId17" Type="http://schemas.openxmlformats.org/officeDocument/2006/relationships/image" Target="../media/image22.emf"/><Relationship Id="rId2" Type="http://schemas.openxmlformats.org/officeDocument/2006/relationships/hyperlink" Target="https://edu.1sept.ru/" TargetMode="External"/><Relationship Id="rId16" Type="http://schemas.openxmlformats.org/officeDocument/2006/relationships/hyperlink" Target="https://vk.com/digital.september" TargetMode="External"/><Relationship Id="rId20" Type="http://schemas.openxmlformats.org/officeDocument/2006/relationships/hyperlink" Target="https://www.youtube.com/user/PervoeSentyabr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1sept.ru/" TargetMode="External"/><Relationship Id="rId11" Type="http://schemas.openxmlformats.org/officeDocument/2006/relationships/image" Target="../media/image19.emf"/><Relationship Id="rId5" Type="http://schemas.openxmlformats.org/officeDocument/2006/relationships/image" Target="../media/image16.emf"/><Relationship Id="rId15" Type="http://schemas.openxmlformats.org/officeDocument/2006/relationships/image" Target="../media/image21.emf"/><Relationship Id="rId10" Type="http://schemas.openxmlformats.org/officeDocument/2006/relationships/hyperlink" Target="https://ds.1sept.ru/" TargetMode="External"/><Relationship Id="rId19" Type="http://schemas.openxmlformats.org/officeDocument/2006/relationships/image" Target="../media/image23.emf"/><Relationship Id="rId4" Type="http://schemas.openxmlformats.org/officeDocument/2006/relationships/hyperlink" Target="https://video.1sept.ru/" TargetMode="External"/><Relationship Id="rId9" Type="http://schemas.openxmlformats.org/officeDocument/2006/relationships/image" Target="../media/image18.emf"/><Relationship Id="rId14" Type="http://schemas.openxmlformats.org/officeDocument/2006/relationships/hyperlink" Target="https://www.facebook.com/digital.septembe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70F03B-7651-7C48-8D28-5245DF3E3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131590"/>
            <a:ext cx="8229600" cy="857250"/>
          </a:xfrm>
        </p:spPr>
        <p:txBody>
          <a:bodyPr/>
          <a:lstStyle/>
          <a:p>
            <a:r>
              <a:rPr lang="ru-RU" dirty="0"/>
              <a:t>Особенности детской литературы</a:t>
            </a:r>
          </a:p>
        </p:txBody>
      </p:sp>
    </p:spTree>
    <p:extLst>
      <p:ext uri="{BB962C8B-B14F-4D97-AF65-F5344CB8AC3E}">
        <p14:creationId xmlns:p14="http://schemas.microsoft.com/office/powerpoint/2010/main" val="3774607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D5F59A-05DB-2F4A-AE10-D23CE8372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483518"/>
            <a:ext cx="8229600" cy="857250"/>
          </a:xfrm>
        </p:spPr>
        <p:txBody>
          <a:bodyPr/>
          <a:lstStyle/>
          <a:p>
            <a:r>
              <a:rPr lang="ru-RU" dirty="0"/>
              <a:t>Как связаться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9CBD96-F7BE-EA45-9FC0-860779E03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872" y="1563638"/>
            <a:ext cx="5554960" cy="3394472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Cambria" panose="02040503050406030204" pitchFamily="18" charset="0"/>
              </a:rPr>
              <a:t>Сайт </a:t>
            </a:r>
            <a:r>
              <a:rPr lang="en-US" sz="2200" dirty="0">
                <a:latin typeface="Cambria" panose="02040503050406030204" pitchFamily="18" charset="0"/>
                <a:hlinkClick r:id="rId2"/>
              </a:rPr>
              <a:t>www.fant-asia.ru</a:t>
            </a:r>
            <a:endParaRPr lang="en-US" sz="2200" dirty="0">
              <a:latin typeface="Cambria" panose="02040503050406030204" pitchFamily="18" charset="0"/>
            </a:endParaRPr>
          </a:p>
          <a:p>
            <a:r>
              <a:rPr lang="en-US" sz="2200" dirty="0">
                <a:latin typeface="Cambria" panose="02040503050406030204" pitchFamily="18" charset="0"/>
              </a:rPr>
              <a:t>@</a:t>
            </a:r>
            <a:r>
              <a:rPr lang="en-US" sz="2200" dirty="0" err="1">
                <a:latin typeface="Cambria" panose="02040503050406030204" pitchFamily="18" charset="0"/>
              </a:rPr>
              <a:t>tamara.kryukova.writer</a:t>
            </a:r>
            <a:r>
              <a:rPr lang="ru-RU" sz="2200" dirty="0">
                <a:latin typeface="Cambria" panose="02040503050406030204" pitchFamily="18" charset="0"/>
              </a:rPr>
              <a:t> – </a:t>
            </a:r>
            <a:r>
              <a:rPr lang="ru-RU" sz="2200" dirty="0" err="1">
                <a:latin typeface="Cambria" panose="02040503050406030204" pitchFamily="18" charset="0"/>
              </a:rPr>
              <a:t>Инстаграм</a:t>
            </a:r>
            <a:endParaRPr lang="en-US" sz="2200" dirty="0">
              <a:latin typeface="Cambria" panose="02040503050406030204" pitchFamily="18" charset="0"/>
            </a:endParaRPr>
          </a:p>
          <a:p>
            <a:r>
              <a:rPr lang="en-US" sz="2200" dirty="0">
                <a:latin typeface="Cambria" panose="02040503050406030204" pitchFamily="18" charset="0"/>
              </a:rPr>
              <a:t>@</a:t>
            </a:r>
            <a:r>
              <a:rPr lang="en-US" sz="2200" dirty="0" err="1">
                <a:latin typeface="Cambria" panose="02040503050406030204" pitchFamily="18" charset="0"/>
              </a:rPr>
              <a:t>kryukova.writer</a:t>
            </a:r>
            <a:r>
              <a:rPr lang="ru-RU" sz="2200" dirty="0">
                <a:latin typeface="Cambria" panose="02040503050406030204" pitchFamily="18" charset="0"/>
              </a:rPr>
              <a:t> – </a:t>
            </a:r>
            <a:r>
              <a:rPr lang="ru-RU" sz="2200" dirty="0" err="1">
                <a:latin typeface="Cambria" panose="02040503050406030204" pitchFamily="18" charset="0"/>
              </a:rPr>
              <a:t>ТикТок</a:t>
            </a:r>
            <a:endParaRPr lang="ru-RU" sz="2200" dirty="0">
              <a:latin typeface="Cambria" panose="02040503050406030204" pitchFamily="18" charset="0"/>
            </a:endParaRPr>
          </a:p>
          <a:p>
            <a:r>
              <a:rPr lang="ru-RU" sz="2200" dirty="0" err="1">
                <a:latin typeface="Cambria" panose="02040503050406030204" pitchFamily="18" charset="0"/>
              </a:rPr>
              <a:t>Вконтакте</a:t>
            </a:r>
            <a:r>
              <a:rPr lang="ru-RU" sz="2200" dirty="0">
                <a:latin typeface="Cambria" panose="02040503050406030204" pitchFamily="18" charset="0"/>
              </a:rPr>
              <a:t>. </a:t>
            </a:r>
            <a:r>
              <a:rPr lang="en-US" sz="2200" dirty="0">
                <a:latin typeface="Cambria" panose="02040503050406030204" pitchFamily="18" charset="0"/>
              </a:rPr>
              <a:t>https://</a:t>
            </a:r>
            <a:r>
              <a:rPr lang="en-US" sz="2200" dirty="0" err="1">
                <a:latin typeface="Cambria" panose="02040503050406030204" pitchFamily="18" charset="0"/>
              </a:rPr>
              <a:t>m.vk.com</a:t>
            </a:r>
            <a:r>
              <a:rPr lang="en-US" sz="2200" dirty="0">
                <a:latin typeface="Cambria" panose="02040503050406030204" pitchFamily="18" charset="0"/>
              </a:rPr>
              <a:t>/fantasia1</a:t>
            </a:r>
            <a:endParaRPr lang="ru-RU" sz="2200" dirty="0">
              <a:latin typeface="Cambria" panose="02040503050406030204" pitchFamily="18" charset="0"/>
            </a:endParaRPr>
          </a:p>
          <a:p>
            <a:r>
              <a:rPr lang="en-US" sz="2200" dirty="0">
                <a:latin typeface="Cambria" panose="02040503050406030204" pitchFamily="18" charset="0"/>
              </a:rPr>
              <a:t>E-mail</a:t>
            </a:r>
            <a:r>
              <a:rPr lang="ru-RU" sz="2200" dirty="0">
                <a:latin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</a:rPr>
              <a:t>tamara.kr@mail.ru</a:t>
            </a:r>
            <a:endParaRPr lang="en-US" sz="2200" dirty="0">
              <a:latin typeface="Cambria" panose="020405030504060302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A1C4134-BE49-A64B-8204-FEE3ACAD5D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19849"/>
            <a:ext cx="2746648" cy="366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339752" y="3147814"/>
            <a:ext cx="3960440" cy="36004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CE4A1F"/>
                </a:solidFill>
                <a:latin typeface="Roboto Black"/>
                <a:cs typeface="Roboto Black"/>
              </a:rPr>
              <a:t>Наши социальные сети</a:t>
            </a:r>
          </a:p>
        </p:txBody>
      </p:sp>
      <p:pic>
        <p:nvPicPr>
          <p:cNvPr id="5" name="Изображение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290230"/>
            <a:ext cx="1872208" cy="417424"/>
          </a:xfrm>
          <a:prstGeom prst="rect">
            <a:avLst/>
          </a:prstGeom>
        </p:spPr>
      </p:pic>
      <p:pic>
        <p:nvPicPr>
          <p:cNvPr id="6" name="Изображение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1290230"/>
            <a:ext cx="1872208" cy="417424"/>
          </a:xfrm>
          <a:prstGeom prst="rect">
            <a:avLst/>
          </a:prstGeom>
        </p:spPr>
      </p:pic>
      <p:pic>
        <p:nvPicPr>
          <p:cNvPr id="8" name="Изображение 7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104" y="1290230"/>
            <a:ext cx="1872208" cy="417424"/>
          </a:xfrm>
          <a:prstGeom prst="rect">
            <a:avLst/>
          </a:prstGeom>
        </p:spPr>
      </p:pic>
      <p:pic>
        <p:nvPicPr>
          <p:cNvPr id="9" name="Изображение 8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1760" y="2010310"/>
            <a:ext cx="1872208" cy="417424"/>
          </a:xfrm>
          <a:prstGeom prst="rect">
            <a:avLst/>
          </a:prstGeom>
        </p:spPr>
      </p:pic>
      <p:pic>
        <p:nvPicPr>
          <p:cNvPr id="10" name="Изображение 9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8024" y="2010310"/>
            <a:ext cx="1872208" cy="417424"/>
          </a:xfrm>
          <a:prstGeom prst="rect">
            <a:avLst/>
          </a:prstGeom>
        </p:spPr>
      </p:pic>
      <p:pic>
        <p:nvPicPr>
          <p:cNvPr id="11" name="Изображение 10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27784" y="3723878"/>
            <a:ext cx="504056" cy="504056"/>
          </a:xfrm>
          <a:prstGeom prst="rect">
            <a:avLst/>
          </a:prstGeom>
        </p:spPr>
      </p:pic>
      <p:pic>
        <p:nvPicPr>
          <p:cNvPr id="12" name="Изображение 11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03948" y="3723878"/>
            <a:ext cx="504056" cy="504056"/>
          </a:xfrm>
          <a:prstGeom prst="rect">
            <a:avLst/>
          </a:prstGeom>
        </p:spPr>
      </p:pic>
      <p:pic>
        <p:nvPicPr>
          <p:cNvPr id="13" name="Изображение 12">
            <a:hlinkClick r:id="rId16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65866" y="3723878"/>
            <a:ext cx="504056" cy="504056"/>
          </a:xfrm>
          <a:prstGeom prst="rect">
            <a:avLst/>
          </a:prstGeom>
        </p:spPr>
      </p:pic>
      <p:pic>
        <p:nvPicPr>
          <p:cNvPr id="14" name="Изображение 13">
            <a:hlinkClick r:id="rId18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42030" y="3723878"/>
            <a:ext cx="504056" cy="504056"/>
          </a:xfrm>
          <a:prstGeom prst="rect">
            <a:avLst/>
          </a:prstGeom>
        </p:spPr>
      </p:pic>
      <p:pic>
        <p:nvPicPr>
          <p:cNvPr id="15" name="Изображение 14">
            <a:hlinkClick r:id="rId20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80112" y="3723878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71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878F93-F968-8A48-82C5-A75B447BA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31" y="306142"/>
            <a:ext cx="8229600" cy="857250"/>
          </a:xfrm>
        </p:spPr>
        <p:txBody>
          <a:bodyPr>
            <a:normAutofit/>
          </a:bodyPr>
          <a:lstStyle/>
          <a:p>
            <a:r>
              <a:rPr lang="ru-RU" sz="3200" dirty="0"/>
              <a:t>Особенности детской литературы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95C958-82AB-F54E-AB05-B873AB994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4545" y="1082846"/>
            <a:ext cx="4273297" cy="3754512"/>
          </a:xfrm>
        </p:spPr>
        <p:txBody>
          <a:bodyPr>
            <a:normAutofit/>
          </a:bodyPr>
          <a:lstStyle/>
          <a:p>
            <a:r>
              <a:rPr lang="ru-RU" sz="1800" dirty="0"/>
              <a:t>Детская литература более массовая</a:t>
            </a:r>
          </a:p>
          <a:p>
            <a:r>
              <a:rPr lang="ru-RU" sz="1800" dirty="0"/>
              <a:t>Она живет дольше, мода меняется гораздо реже</a:t>
            </a:r>
          </a:p>
          <a:p>
            <a:r>
              <a:rPr lang="ru-RU" sz="1800" dirty="0"/>
              <a:t>Читатели более открытые,  искренние и непосредственные</a:t>
            </a:r>
          </a:p>
          <a:p>
            <a:r>
              <a:rPr lang="ru-RU" sz="1800" dirty="0"/>
              <a:t>Книги пишутся в состоянии душевного покоя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07EFA89-8239-C641-B3B8-E2C109FEF2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7" y="1268760"/>
            <a:ext cx="475252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36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904C26-86C5-894D-AB67-4F6E79DC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4097"/>
            <a:ext cx="8229600" cy="857250"/>
          </a:xfrm>
        </p:spPr>
        <p:txBody>
          <a:bodyPr>
            <a:normAutofit/>
          </a:bodyPr>
          <a:lstStyle/>
          <a:p>
            <a:r>
              <a:rPr lang="ru-RU" sz="3200" dirty="0"/>
              <a:t>Ошибки писателей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9AD888-80DF-0344-8502-070D25610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47614"/>
            <a:ext cx="5148064" cy="3322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Нельзя считать, что:</a:t>
            </a:r>
          </a:p>
          <a:p>
            <a:pPr>
              <a:buAutoNum type="arabicPeriod"/>
            </a:pPr>
            <a:r>
              <a:rPr lang="ru-RU" sz="1800" dirty="0"/>
              <a:t>… детская литература примитивна. </a:t>
            </a:r>
          </a:p>
          <a:p>
            <a:pPr>
              <a:buAutoNum type="arabicPeriod"/>
            </a:pPr>
            <a:r>
              <a:rPr lang="ru-RU" sz="1800" dirty="0"/>
              <a:t>… писать детские книги может каждый.</a:t>
            </a:r>
          </a:p>
          <a:p>
            <a:pPr>
              <a:buAutoNum type="arabicPeriod"/>
            </a:pPr>
            <a:r>
              <a:rPr lang="ru-RU" sz="1800" dirty="0"/>
              <a:t>… главное наворотить приключений.</a:t>
            </a:r>
          </a:p>
          <a:p>
            <a:pPr>
              <a:buAutoNum type="arabicPeriod"/>
            </a:pPr>
            <a:r>
              <a:rPr lang="ru-RU" sz="1800" dirty="0"/>
              <a:t>… книга станет детской, если герой ребенок.</a:t>
            </a:r>
          </a:p>
          <a:p>
            <a:pPr>
              <a:buAutoNum type="arabicPeriod"/>
            </a:pPr>
            <a:r>
              <a:rPr lang="ru-RU" sz="1800" dirty="0"/>
              <a:t>… чтобы книгу читали взрослые, она должна быть злободневной.</a:t>
            </a:r>
          </a:p>
          <a:p>
            <a:pPr>
              <a:buAutoNum type="arabicPeriod"/>
            </a:pPr>
            <a:r>
              <a:rPr lang="ru-RU" sz="1800" dirty="0"/>
              <a:t>… я читаю своим детям, им нравится (Это ошибка начинающих писателей)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3CB0D67-2B5A-5E4B-BAF5-C5806C4DF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059582"/>
            <a:ext cx="3384376" cy="206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80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BD3165-7C66-8444-A1D5-296C3D8FC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64" y="360067"/>
            <a:ext cx="8229600" cy="857250"/>
          </a:xfrm>
        </p:spPr>
        <p:txBody>
          <a:bodyPr>
            <a:normAutofit/>
          </a:bodyPr>
          <a:lstStyle/>
          <a:p>
            <a:r>
              <a:rPr lang="ru-RU" sz="3200" dirty="0"/>
              <a:t>Мир глазами ребенка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B40298E-25C5-DF46-AACB-A24BDA3AD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7317"/>
            <a:ext cx="4594276" cy="337730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600" dirty="0"/>
              <a:t>Дети смотрят на мир иначе:</a:t>
            </a:r>
          </a:p>
          <a:p>
            <a:pPr marL="514350" indent="-514350">
              <a:buAutoNum type="arabicPeriod"/>
            </a:pPr>
            <a:r>
              <a:rPr lang="ru-RU" sz="2600" dirty="0"/>
              <a:t>Они оценивают многие вещи буквально</a:t>
            </a:r>
          </a:p>
          <a:p>
            <a:pPr marL="514350" indent="-514350">
              <a:buAutoNum type="arabicPeriod"/>
            </a:pPr>
            <a:r>
              <a:rPr lang="ru-RU" sz="2600" dirty="0"/>
              <a:t>Дети живут здесь и сейчас. Они не заглядывают в перспективу и ничего не планируют</a:t>
            </a:r>
          </a:p>
          <a:p>
            <a:pPr marL="514350" indent="-514350">
              <a:buAutoNum type="arabicPeriod"/>
            </a:pPr>
            <a:r>
              <a:rPr lang="ru-RU" sz="2600" dirty="0"/>
              <a:t>У детей другое понятие вечности</a:t>
            </a:r>
          </a:p>
          <a:p>
            <a:pPr marL="514350" indent="-514350">
              <a:buAutoNum type="arabicPeriod"/>
            </a:pPr>
            <a:r>
              <a:rPr lang="ru-RU" sz="2600" dirty="0"/>
              <a:t>Дети быстро забывают об огорчениях. Настроение у них быстро меняется.</a:t>
            </a:r>
          </a:p>
          <a:p>
            <a:pPr marL="514350" indent="-514350">
              <a:buAutoNum type="arabicPeriod"/>
            </a:pPr>
            <a:r>
              <a:rPr lang="ru-RU" sz="2600" dirty="0"/>
              <a:t>Дети не помнят зла и не обижаются надолго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0CF10AA-16CA-1840-B32A-7430F74C9F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059582"/>
            <a:ext cx="3677605" cy="24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74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A7989C-3031-A540-858C-4007B2236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9502"/>
            <a:ext cx="8229600" cy="857250"/>
          </a:xfrm>
        </p:spPr>
        <p:txBody>
          <a:bodyPr>
            <a:normAutofit/>
          </a:bodyPr>
          <a:lstStyle/>
          <a:p>
            <a:r>
              <a:rPr lang="ru-RU" sz="3200" dirty="0"/>
              <a:t>Экономика глазами детей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2EEB10C-10EB-9D47-BFB4-33EFDD707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317" y="1196752"/>
            <a:ext cx="5002012" cy="2918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Философ из Аргентины </a:t>
            </a:r>
            <a:r>
              <a:rPr lang="ru-RU" sz="2000" dirty="0" err="1"/>
              <a:t>Густаво</a:t>
            </a:r>
            <a:r>
              <a:rPr lang="ru-RU" sz="2000" dirty="0"/>
              <a:t> </a:t>
            </a:r>
            <a:r>
              <a:rPr lang="ru-RU" sz="2000" dirty="0" err="1"/>
              <a:t>Файгенбаум</a:t>
            </a:r>
            <a:r>
              <a:rPr lang="ru-RU" sz="2000" dirty="0"/>
              <a:t> и американский психолог Филипп </a:t>
            </a:r>
            <a:r>
              <a:rPr lang="ru-RU" sz="2000" dirty="0" err="1"/>
              <a:t>Роша</a:t>
            </a:r>
            <a:r>
              <a:rPr lang="ru-RU" sz="2000" dirty="0"/>
              <a:t> исследовали, каким образом у детей формируется концепция владения и распределения собственности. Они назвали это «социологией детской площадки»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45782E1-55F4-0746-9040-F5156620F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30" y="1095466"/>
            <a:ext cx="2837057" cy="35762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CD3DF06-A440-BF41-86E6-DAE7DA540FCA}"/>
              </a:ext>
            </a:extLst>
          </p:cNvPr>
          <p:cNvSpPr txBox="1"/>
          <p:nvPr/>
        </p:nvSpPr>
        <p:spPr>
          <a:xfrm>
            <a:off x="3563888" y="4366141"/>
            <a:ext cx="1499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/>
              <a:t>Густаво</a:t>
            </a:r>
            <a:r>
              <a:rPr lang="ru-RU" sz="1200" dirty="0"/>
              <a:t> </a:t>
            </a:r>
            <a:r>
              <a:rPr lang="ru-RU" sz="1200" dirty="0" err="1"/>
              <a:t>Файгенбаум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718482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67CC5C-A661-3644-B754-28BAC6609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9502"/>
            <a:ext cx="7859216" cy="720080"/>
          </a:xfrm>
        </p:spPr>
        <p:txBody>
          <a:bodyPr>
            <a:normAutofit/>
          </a:bodyPr>
          <a:lstStyle/>
          <a:p>
            <a:r>
              <a:rPr lang="ru-RU" sz="3200" dirty="0"/>
              <a:t>Возможности и ограничения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DA37D1-C7A8-714D-94FD-C696FDF64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219" y="1131590"/>
            <a:ext cx="5256584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В сказочную форму можно облечь серьёзные мысли, но для того, чтобы они не потерялись, нужно придерживаться правил. </a:t>
            </a:r>
          </a:p>
          <a:p>
            <a:pPr marL="0" indent="0">
              <a:buNone/>
            </a:pPr>
            <a:r>
              <a:rPr lang="ru-RU" sz="1800" dirty="0"/>
              <a:t>Можно создавать новые миры, но, создав, нельзя менять законы, как заблагорассудится.</a:t>
            </a:r>
          </a:p>
          <a:p>
            <a:pPr marL="0" indent="0">
              <a:buNone/>
            </a:pPr>
            <a:r>
              <a:rPr lang="ru-RU" sz="1800" dirty="0"/>
              <a:t>Можно придумывать невероятные повороты сюжета, но нельзя прибегать к волшебной кнопке.</a:t>
            </a:r>
          </a:p>
          <a:p>
            <a:pPr marL="0" indent="0">
              <a:buNone/>
            </a:pPr>
            <a:r>
              <a:rPr lang="ru-RU" sz="1800" dirty="0"/>
              <a:t>Можно играть словами, но помните, ваш читатель еще недостаточно сведущ в грамматике. Убедитесь, чтобы ребенок не принял намеренно сделанную орфографическую ошибку за правило. </a:t>
            </a:r>
          </a:p>
          <a:p>
            <a:endParaRPr lang="ru-RU" sz="21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03929AE-CF4C-B04B-A138-A4DA205DB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874" y="987574"/>
            <a:ext cx="3361369" cy="22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7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5991133-90FC-4D4C-8F36-1C0A5D972855}"/>
              </a:ext>
            </a:extLst>
          </p:cNvPr>
          <p:cNvSpPr txBox="1"/>
          <p:nvPr/>
        </p:nvSpPr>
        <p:spPr>
          <a:xfrm>
            <a:off x="5073712" y="885735"/>
            <a:ext cx="45815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Отличительные черты научно-художественной литературы: </a:t>
            </a:r>
          </a:p>
          <a:p>
            <a:endParaRPr lang="ru-RU" dirty="0"/>
          </a:p>
          <a:p>
            <a:pPr>
              <a:buAutoNum type="arabicPeriod"/>
            </a:pPr>
            <a:r>
              <a:rPr lang="ru-RU" dirty="0"/>
              <a:t>Герой вторичен. Главное – научные факты</a:t>
            </a:r>
          </a:p>
          <a:p>
            <a:pPr>
              <a:buAutoNum type="arabicPeriod"/>
            </a:pPr>
            <a:r>
              <a:rPr lang="ru-RU" dirty="0"/>
              <a:t>Пейзаж работает не на раскрытие героя, а    дает познавательные сведения.</a:t>
            </a:r>
          </a:p>
          <a:p>
            <a:pPr>
              <a:buAutoNum type="arabicPeriod"/>
            </a:pPr>
            <a:r>
              <a:rPr lang="ru-RU" dirty="0"/>
              <a:t> Основное содержание: исследования, открытие, сообщение знаний.</a:t>
            </a:r>
          </a:p>
          <a:p>
            <a:endParaRPr lang="ru-RU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47F1CBC8-7D9C-864D-9A6C-300A40669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76" y="337211"/>
            <a:ext cx="7739592" cy="722371"/>
          </a:xfrm>
        </p:spPr>
        <p:txBody>
          <a:bodyPr>
            <a:normAutofit/>
          </a:bodyPr>
          <a:lstStyle/>
          <a:p>
            <a:r>
              <a:rPr lang="ru-RU" sz="3200" dirty="0"/>
              <a:t>Познавательность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5BFF733-3E78-7B4B-8D9D-2AEFA4880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192" y="371087"/>
            <a:ext cx="905892" cy="90589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A0D9575-16B7-DB46-9265-BF0830FBB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942" y="2332575"/>
            <a:ext cx="1226106" cy="198349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5D563A3-8D34-7A43-8351-71235F01D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052" y="2669367"/>
            <a:ext cx="1243338" cy="198349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43FADDD-F0EF-C444-BFAA-0424E3C0CD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4136" y="2577210"/>
            <a:ext cx="1190094" cy="198349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DBA8686-648E-9F44-BFF8-5022483590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6" y="2392894"/>
            <a:ext cx="1520564" cy="23521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2042058-9339-8A46-A51E-7297013824FE}"/>
              </a:ext>
            </a:extLst>
          </p:cNvPr>
          <p:cNvSpPr txBox="1"/>
          <p:nvPr/>
        </p:nvSpPr>
        <p:spPr>
          <a:xfrm>
            <a:off x="310360" y="915565"/>
            <a:ext cx="45319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Познавательная литература делится на собственно познавательную,  энциклопедическую и научно-художественную, которая призвана разбудить любознательность.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904779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750768-E71D-D14F-BE59-94CF75599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36" y="363505"/>
            <a:ext cx="8867328" cy="857250"/>
          </a:xfrm>
        </p:spPr>
        <p:txBody>
          <a:bodyPr>
            <a:normAutofit/>
          </a:bodyPr>
          <a:lstStyle/>
          <a:p>
            <a:r>
              <a:rPr lang="ru-RU" sz="3200" dirty="0"/>
              <a:t>Познавательная история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BDACA7F-8AFF-4F4A-9E1A-17DE28824465}"/>
              </a:ext>
            </a:extLst>
          </p:cNvPr>
          <p:cNvSpPr txBox="1"/>
          <p:nvPr/>
        </p:nvSpPr>
        <p:spPr>
          <a:xfrm>
            <a:off x="4860032" y="1153287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Иногда для того, чтобы привлечь юного читателя, авторы показывают события глазами вымышленного героя. Не путать с альтернативной историей, которая не имеет ничего общего с познавательной литературой.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EDCAAA62-93BB-4641-9A77-D9C8B5E4C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83" y="1103586"/>
            <a:ext cx="4104456" cy="251411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CE249B9-9AD2-E44B-A577-B0415BB1A4EF}"/>
              </a:ext>
            </a:extLst>
          </p:cNvPr>
          <p:cNvSpPr txBox="1"/>
          <p:nvPr/>
        </p:nvSpPr>
        <p:spPr>
          <a:xfrm>
            <a:off x="251520" y="3723878"/>
            <a:ext cx="4734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Познавательно-историческая литература повествует о реальных исторических фактах. Это исторические повести и романы. </a:t>
            </a:r>
          </a:p>
        </p:txBody>
      </p:sp>
    </p:spTree>
    <p:extLst>
      <p:ext uri="{BB962C8B-B14F-4D97-AF65-F5344CB8AC3E}">
        <p14:creationId xmlns:p14="http://schemas.microsoft.com/office/powerpoint/2010/main" val="1520022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9A24AE-30CA-364F-BE11-A0E305C7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654" y="342901"/>
            <a:ext cx="8229600" cy="857250"/>
          </a:xfrm>
        </p:spPr>
        <p:txBody>
          <a:bodyPr>
            <a:normAutofit/>
          </a:bodyPr>
          <a:lstStyle/>
          <a:p>
            <a:r>
              <a:rPr lang="ru-RU" sz="3200" dirty="0"/>
              <a:t>Назидательность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AD9DB107-65EA-F046-8CEB-049A008A6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040" y="1131590"/>
            <a:ext cx="396044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Назидательность – это суть и смысл детской литературы. Книга для ребенка – учебник жизни. Если она ничему не учит, то это пустышка. Но при этом неприкрытые нравоучения не воспитывают, а вызывают отторжение.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B657E4E-44D0-214F-9FFC-ABDD917EF7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51" y="1037172"/>
            <a:ext cx="4463397" cy="365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643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9488</TotalTime>
  <Words>421</Words>
  <Application>Microsoft Office PowerPoint</Application>
  <PresentationFormat>Экран (16:9)</PresentationFormat>
  <Paragraphs>51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Особенности детской литературы</vt:lpstr>
      <vt:lpstr>Особенности детской литературы</vt:lpstr>
      <vt:lpstr>Ошибки писателей</vt:lpstr>
      <vt:lpstr>Мир глазами ребенка</vt:lpstr>
      <vt:lpstr>Экономика глазами детей</vt:lpstr>
      <vt:lpstr>Возможности и ограничения</vt:lpstr>
      <vt:lpstr>Познавательность</vt:lpstr>
      <vt:lpstr>Познавательная история</vt:lpstr>
      <vt:lpstr>Назидательность</vt:lpstr>
      <vt:lpstr>Как связаться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Черепнева</dc:creator>
  <cp:lastModifiedBy>Арсений Соловейчик</cp:lastModifiedBy>
  <cp:revision>22</cp:revision>
  <dcterms:created xsi:type="dcterms:W3CDTF">2019-11-08T08:59:02Z</dcterms:created>
  <dcterms:modified xsi:type="dcterms:W3CDTF">2022-01-28T09:22:52Z</dcterms:modified>
</cp:coreProperties>
</file>