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0" r:id="rId3"/>
    <p:sldId id="257" r:id="rId4"/>
    <p:sldId id="261" r:id="rId5"/>
    <p:sldId id="262" r:id="rId6"/>
    <p:sldId id="263" r:id="rId7"/>
    <p:sldId id="264" r:id="rId8"/>
    <p:sldId id="265" r:id="rId9"/>
    <p:sldId id="266" r:id="rId10"/>
    <p:sldId id="268" r:id="rId11"/>
    <p:sldId id="269" r:id="rId12"/>
    <p:sldId id="273" r:id="rId13"/>
    <p:sldId id="270" r:id="rId14"/>
    <p:sldId id="271" r:id="rId15"/>
    <p:sldId id="274" r:id="rId16"/>
    <p:sldId id="275" r:id="rId17"/>
    <p:sldId id="276" r:id="rId18"/>
    <p:sldId id="277" r:id="rId19"/>
    <p:sldId id="278" r:id="rId20"/>
    <p:sldId id="279" r:id="rId21"/>
    <p:sldId id="280" r:id="rId22"/>
    <p:sldId id="286" r:id="rId23"/>
    <p:sldId id="281" r:id="rId24"/>
    <p:sldId id="282" r:id="rId25"/>
    <p:sldId id="287" r:id="rId26"/>
    <p:sldId id="285" r:id="rId27"/>
    <p:sldId id="288" r:id="rId28"/>
    <p:sldId id="283" r:id="rId29"/>
    <p:sldId id="284" r:id="rId30"/>
    <p:sldId id="289" r:id="rId31"/>
    <p:sldId id="291" r:id="rId32"/>
    <p:sldId id="292" r:id="rId33"/>
    <p:sldId id="294" r:id="rId34"/>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19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CE315-F0DD-49BD-A643-5C6B890610E5}" type="datetimeFigureOut">
              <a:rPr lang="ru-RU" smtClean="0"/>
              <a:t>03.12.2020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5520C-6607-4B97-A3B0-4016839C3AC0}" type="slidenum">
              <a:rPr lang="ru-RU" smtClean="0"/>
              <a:t>‹#›</a:t>
            </a:fld>
            <a:endParaRPr lang="ru-RU"/>
          </a:p>
        </p:txBody>
      </p:sp>
    </p:spTree>
    <p:extLst>
      <p:ext uri="{BB962C8B-B14F-4D97-AF65-F5344CB8AC3E}">
        <p14:creationId xmlns:p14="http://schemas.microsoft.com/office/powerpoint/2010/main" val="2991407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The Common European Framework of Reference for Languages (CEFR) is </a:t>
            </a:r>
            <a:r>
              <a:rPr lang="en-GB" dirty="0" smtClean="0"/>
              <a:t>the standard used</a:t>
            </a:r>
            <a:r>
              <a:rPr lang="en-GB" baseline="0" dirty="0" smtClean="0"/>
              <a:t> around the world</a:t>
            </a:r>
            <a:r>
              <a:rPr lang="en-GB" dirty="0" smtClean="0"/>
              <a:t> to benchmark language ability. </a:t>
            </a:r>
            <a:r>
              <a:rPr lang="en-GB" sz="1200" b="0" i="0" kern="1200" dirty="0" smtClean="0">
                <a:solidFill>
                  <a:schemeClr val="tx1"/>
                </a:solidFill>
                <a:effectLst/>
                <a:latin typeface="+mn-lt"/>
                <a:ea typeface="+mn-ea"/>
                <a:cs typeface="+mn-cs"/>
              </a:rPr>
              <a:t>It makes it easier for teachers, learners and parents to understand the levels of different qualifications. </a:t>
            </a:r>
            <a:r>
              <a:rPr lang="en-US" sz="1200" b="0" i="0" kern="1200" dirty="0" smtClean="0">
                <a:solidFill>
                  <a:schemeClr val="tx1"/>
                </a:solidFill>
                <a:effectLst/>
                <a:latin typeface="+mn-lt"/>
                <a:ea typeface="+mn-ea"/>
                <a:cs typeface="+mn-cs"/>
              </a:rPr>
              <a:t>It has a six-point scale, from A1 for beginners, up to C2 for those who have mastered a language.</a:t>
            </a:r>
            <a:r>
              <a:rPr lang="en-US"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The CEFR describes the things that a language learner </a:t>
            </a:r>
            <a:r>
              <a:rPr lang="en-GB" sz="1200" b="1" i="0" kern="1200" dirty="0" smtClean="0">
                <a:solidFill>
                  <a:schemeClr val="tx1"/>
                </a:solidFill>
                <a:effectLst/>
                <a:latin typeface="+mn-lt"/>
                <a:ea typeface="+mn-ea"/>
                <a:cs typeface="+mn-cs"/>
              </a:rPr>
              <a:t>can do</a:t>
            </a:r>
            <a:r>
              <a:rPr lang="en-GB" sz="1200" b="0" i="0" kern="1200" dirty="0" smtClean="0">
                <a:solidFill>
                  <a:schemeClr val="tx1"/>
                </a:solidFill>
                <a:effectLst/>
                <a:latin typeface="+mn-lt"/>
                <a:ea typeface="+mn-ea"/>
                <a:cs typeface="+mn-cs"/>
              </a:rPr>
              <a:t> at each of these six levels. </a:t>
            </a:r>
            <a:r>
              <a:rPr lang="en-GB" dirty="0" smtClean="0"/>
              <a:t>Cambridge Assessment English has been continuously involved in the research and development of the CEFR since the 1970s  - </a:t>
            </a:r>
            <a:r>
              <a:rPr lang="en-GB" i="0" baseline="0" dirty="0" smtClean="0"/>
              <a:t>B2 First and C2 Proficiency </a:t>
            </a:r>
            <a:r>
              <a:rPr lang="en-GB" dirty="0" smtClean="0"/>
              <a:t>informed the original development of the CEFR.</a:t>
            </a:r>
          </a:p>
          <a:p>
            <a:endParaRPr lang="en-GB" dirty="0" smtClean="0"/>
          </a:p>
          <a:p>
            <a:pPr marL="0" marR="0" lvl="1" indent="0" algn="l" defTabSz="914400" rtl="0" eaLnBrk="1" fontAlgn="auto" latinLnBrk="0" hangingPunct="1">
              <a:lnSpc>
                <a:spcPct val="100000"/>
              </a:lnSpc>
              <a:spcBef>
                <a:spcPts val="0"/>
              </a:spcBef>
              <a:spcAft>
                <a:spcPts val="0"/>
              </a:spcAft>
              <a:buClrTx/>
              <a:buSzTx/>
              <a:buFont typeface="Arial" charset="0"/>
              <a:buNone/>
              <a:tabLst/>
              <a:defRPr/>
            </a:pPr>
            <a:r>
              <a:rPr lang="en-US" dirty="0" smtClean="0">
                <a:solidFill>
                  <a:schemeClr val="tx1"/>
                </a:solidFill>
              </a:rPr>
              <a:t>While</a:t>
            </a:r>
            <a:r>
              <a:rPr lang="en-US" baseline="0" dirty="0" smtClean="0">
                <a:solidFill>
                  <a:schemeClr val="tx1"/>
                </a:solidFill>
              </a:rPr>
              <a:t> the CEFR describes ability at 6 stages, the </a:t>
            </a:r>
            <a:r>
              <a:rPr lang="en-US" dirty="0" smtClean="0">
                <a:solidFill>
                  <a:schemeClr val="tx1"/>
                </a:solidFill>
              </a:rPr>
              <a:t>Cambridge</a:t>
            </a:r>
            <a:r>
              <a:rPr lang="en-US" baseline="0" dirty="0" smtClean="0">
                <a:solidFill>
                  <a:schemeClr val="tx1"/>
                </a:solidFill>
              </a:rPr>
              <a:t> English Scale is designed to provide</a:t>
            </a:r>
            <a:r>
              <a:rPr lang="en-US" dirty="0" smtClean="0">
                <a:solidFill>
                  <a:schemeClr val="tx1"/>
                </a:solidFill>
              </a:rPr>
              <a:t> </a:t>
            </a:r>
            <a:r>
              <a:rPr lang="en-US" b="0" dirty="0" smtClean="0">
                <a:solidFill>
                  <a:schemeClr val="tx1"/>
                </a:solidFill>
              </a:rPr>
              <a:t>detailed results so that learners, teachers</a:t>
            </a:r>
            <a:r>
              <a:rPr lang="en-US" b="0" baseline="0" dirty="0" smtClean="0">
                <a:solidFill>
                  <a:schemeClr val="tx1"/>
                </a:solidFill>
              </a:rPr>
              <a:t> and parents can see exactly how they have performed within a CEFR level, and from one exam to the next. </a:t>
            </a:r>
            <a:r>
              <a:rPr lang="en-US" dirty="0" smtClean="0">
                <a:solidFill>
                  <a:schemeClr val="tx1"/>
                </a:solidFill>
              </a:rPr>
              <a:t>The</a:t>
            </a:r>
            <a:r>
              <a:rPr lang="en-US" baseline="0" dirty="0" smtClean="0">
                <a:solidFill>
                  <a:schemeClr val="tx1"/>
                </a:solidFill>
              </a:rPr>
              <a:t> Cambridge English Scale </a:t>
            </a:r>
            <a:r>
              <a:rPr lang="en-US" dirty="0" smtClean="0">
                <a:solidFill>
                  <a:schemeClr val="tx1"/>
                </a:solidFill>
              </a:rPr>
              <a:t>is built on years of research and adds granularity</a:t>
            </a:r>
            <a:r>
              <a:rPr lang="en-US" baseline="0" dirty="0" smtClean="0">
                <a:solidFill>
                  <a:schemeClr val="tx1"/>
                </a:solidFill>
              </a:rPr>
              <a:t> to the CEFR</a:t>
            </a:r>
            <a:r>
              <a:rPr lang="en-US" dirty="0" smtClean="0">
                <a:solidFill>
                  <a:schemeClr val="tx1"/>
                </a:solidFill>
              </a:rPr>
              <a:t>. </a:t>
            </a:r>
            <a:r>
              <a:rPr lang="en-GB" sz="1200" b="0" i="0" u="none" strike="noStrike" kern="1200" baseline="0" dirty="0" smtClean="0">
                <a:solidFill>
                  <a:schemeClr val="tx1"/>
                </a:solidFill>
                <a:latin typeface="+mn-lt"/>
                <a:ea typeface="+mn-ea"/>
                <a:cs typeface="+mn-cs"/>
              </a:rPr>
              <a:t>This information enables learners (and their teachers) to take action on problem areas, set new goals, and monitor their progress, which is essential for successful learning. In this way, learners can become more actively involved in their own learning and gain linguistic self-confidence as they move to the next level. </a:t>
            </a:r>
            <a:r>
              <a:rPr lang="en-GB" dirty="0" smtClean="0"/>
              <a:t>Extensive research over many years means that we can be confident that candidates who achieve the same Cambridge English Scale score in different exams show a comparable level of ability. </a:t>
            </a:r>
          </a:p>
          <a:p>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pPr/>
              <a:t>7</a:t>
            </a:fld>
            <a:endParaRPr lang="en-GB"/>
          </a:p>
        </p:txBody>
      </p:sp>
    </p:spTree>
    <p:extLst>
      <p:ext uri="{BB962C8B-B14F-4D97-AF65-F5344CB8AC3E}">
        <p14:creationId xmlns:p14="http://schemas.microsoft.com/office/powerpoint/2010/main" val="1684722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D93D81F-298F-40E2-B630-E34D6D83A06E}" type="slidenum">
              <a:rPr lang="en-GB" altLang="en-US">
                <a:solidFill>
                  <a:srgbClr val="000000"/>
                </a:solidFill>
              </a:rPr>
              <a:pPr eaLnBrk="1" hangingPunct="1">
                <a:spcBef>
                  <a:spcPct val="0"/>
                </a:spcBef>
              </a:pPr>
              <a:t>9</a:t>
            </a:fld>
            <a:endParaRPr lang="en-GB" altLang="en-US">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685800" y="2987675"/>
            <a:ext cx="5486400" cy="5470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Our authors also use English Vocabulary Profile vocabulary to inform their work.</a:t>
            </a:r>
          </a:p>
          <a:p>
            <a:pPr eaLnBrk="1" hangingPunct="1"/>
            <a:endParaRPr lang="en-GB" altLang="en-US" smtClean="0">
              <a:latin typeface="Arial" panose="020B0604020202020204" pitchFamily="34" charset="0"/>
            </a:endParaRPr>
          </a:p>
          <a:p>
            <a:pPr eaLnBrk="1" hangingPunct="1"/>
            <a:r>
              <a:rPr lang="en-GB" altLang="en-US" smtClean="0">
                <a:latin typeface="Arial" panose="020B0604020202020204" pitchFamily="34" charset="0"/>
              </a:rPr>
              <a:t>English Vocabulary Profile provides a complete searchable listing of the words and phrases in English that are considered to be within the levels of the CEFR.</a:t>
            </a:r>
          </a:p>
          <a:p>
            <a:pPr eaLnBrk="1" hangingPunct="1"/>
            <a:endParaRPr lang="en-GB" altLang="en-US" smtClean="0">
              <a:latin typeface="Arial" panose="020B0604020202020204" pitchFamily="34" charset="0"/>
            </a:endParaRPr>
          </a:p>
          <a:p>
            <a:pPr eaLnBrk="1" hangingPunct="1"/>
            <a:r>
              <a:rPr lang="en-GB" altLang="en-US" smtClean="0">
                <a:latin typeface="Arial" panose="020B0604020202020204" pitchFamily="34" charset="0"/>
              </a:rPr>
              <a:t>Now you can use it too.</a:t>
            </a:r>
          </a:p>
          <a:p>
            <a:pPr eaLnBrk="1" hangingPunct="1"/>
            <a:endParaRPr lang="en-GB" altLang="en-US" smtClean="0">
              <a:latin typeface="Arial" panose="020B0604020202020204" pitchFamily="34" charset="0"/>
            </a:endParaRPr>
          </a:p>
          <a:p>
            <a:pPr eaLnBrk="1" hangingPunct="1"/>
            <a:r>
              <a:rPr lang="en-GB" altLang="en-US" smtClean="0">
                <a:latin typeface="Arial" panose="020B0604020202020204" pitchFamily="34" charset="0"/>
              </a:rPr>
              <a:t>Go to English Profile dot org and register for your free subscription.</a:t>
            </a:r>
          </a:p>
          <a:p>
            <a:pPr eaLnBrk="1" hangingPunct="1"/>
            <a:endParaRPr lang="en-GB" altLang="en-US" smtClean="0">
              <a:latin typeface="Arial" panose="020B0604020202020204" pitchFamily="34" charset="0"/>
            </a:endParaRPr>
          </a:p>
        </p:txBody>
      </p:sp>
      <p:sp>
        <p:nvSpPr>
          <p:cNvPr id="23557" name="Slide Number Placeholder 1"/>
          <p:cNvSpPr txBox="1">
            <a:spLocks noGrp="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1" tIns="45501" rIns="91001" bIns="45501"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169F164-AFED-42E6-A9FA-846AB4B1BD5A}" type="slidenum">
              <a:rPr lang="en-GB" altLang="en-US">
                <a:solidFill>
                  <a:srgbClr val="000000"/>
                </a:solidFill>
              </a:rPr>
              <a:pPr algn="r" eaLnBrk="1" hangingPunct="1">
                <a:spcBef>
                  <a:spcPct val="0"/>
                </a:spcBef>
              </a:pPr>
              <a:t>9</a:t>
            </a:fld>
            <a:endParaRPr lang="en-GB" altLang="en-US">
              <a:solidFill>
                <a:srgbClr val="000000"/>
              </a:solidFill>
            </a:endParaRPr>
          </a:p>
        </p:txBody>
      </p:sp>
    </p:spTree>
    <p:extLst>
      <p:ext uri="{BB962C8B-B14F-4D97-AF65-F5344CB8AC3E}">
        <p14:creationId xmlns:p14="http://schemas.microsoft.com/office/powerpoint/2010/main" val="152683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exams cover all 4 language skills (Reading, Listening , Writing and Speaking). This has a positive impact on teaching and learning as it </a:t>
            </a:r>
            <a:r>
              <a:rPr lang="en-GB" sz="1200" kern="1200" dirty="0" smtClean="0">
                <a:solidFill>
                  <a:schemeClr val="tx1"/>
                </a:solidFill>
                <a:effectLst/>
                <a:latin typeface="+mn-lt"/>
                <a:ea typeface="+mn-ea"/>
                <a:cs typeface="+mn-cs"/>
              </a:rPr>
              <a:t> ensures that</a:t>
            </a:r>
            <a:r>
              <a:rPr lang="en-GB" sz="1200" kern="1200" baseline="0" dirty="0" smtClean="0">
                <a:solidFill>
                  <a:schemeClr val="tx1"/>
                </a:solidFill>
                <a:effectLst/>
                <a:latin typeface="+mn-lt"/>
                <a:ea typeface="+mn-ea"/>
                <a:cs typeface="+mn-cs"/>
              </a:rPr>
              <a:t> teachers practise all the skills in lessons, including communicative activities, and </a:t>
            </a:r>
            <a:r>
              <a:rPr lang="en-GB" sz="1200" kern="1200" dirty="0" smtClean="0">
                <a:solidFill>
                  <a:schemeClr val="tx1"/>
                </a:solidFill>
                <a:effectLst/>
                <a:latin typeface="+mn-lt"/>
                <a:ea typeface="+mn-ea"/>
                <a:cs typeface="+mn-cs"/>
              </a:rPr>
              <a:t>learners develop the skills needed to use English effectively in the real world. In research projects</a:t>
            </a:r>
            <a:r>
              <a:rPr lang="en-GB" sz="1200" kern="1200" baseline="0" dirty="0" smtClean="0">
                <a:solidFill>
                  <a:schemeClr val="tx1"/>
                </a:solidFill>
                <a:effectLst/>
                <a:latin typeface="+mn-lt"/>
                <a:ea typeface="+mn-ea"/>
                <a:cs typeface="+mn-cs"/>
              </a:rPr>
              <a:t> carried out by Cambridge English, teachers report introducing more communicative activities in class since starting to prepare students for the exams.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8C689B-36FC-4528-9D48-16C9417A5831}" type="slidenum">
              <a:rPr lang="en-GB" smtClean="0"/>
              <a:pPr/>
              <a:t>17</a:t>
            </a:fld>
            <a:endParaRPr lang="en-GB"/>
          </a:p>
        </p:txBody>
      </p:sp>
    </p:spTree>
    <p:extLst>
      <p:ext uri="{BB962C8B-B14F-4D97-AF65-F5344CB8AC3E}">
        <p14:creationId xmlns:p14="http://schemas.microsoft.com/office/powerpoint/2010/main" val="169094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92F42D-1908-425B-9D78-233E2F7DBE9D}" type="slidenum">
              <a:rPr lang="en-GB" smtClean="0"/>
              <a:t>19</a:t>
            </a:fld>
            <a:endParaRPr lang="en-GB"/>
          </a:p>
        </p:txBody>
      </p:sp>
    </p:spTree>
    <p:extLst>
      <p:ext uri="{BB962C8B-B14F-4D97-AF65-F5344CB8AC3E}">
        <p14:creationId xmlns:p14="http://schemas.microsoft.com/office/powerpoint/2010/main" val="377544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92F42D-1908-425B-9D78-233E2F7DBE9D}"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573499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92F42D-1908-425B-9D78-233E2F7DBE9D}" type="slidenum">
              <a:rPr lang="en-GB" smtClean="0"/>
              <a:t>23</a:t>
            </a:fld>
            <a:endParaRPr lang="en-GB"/>
          </a:p>
        </p:txBody>
      </p:sp>
    </p:spTree>
    <p:extLst>
      <p:ext uri="{BB962C8B-B14F-4D97-AF65-F5344CB8AC3E}">
        <p14:creationId xmlns:p14="http://schemas.microsoft.com/office/powerpoint/2010/main" val="3630273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92F42D-1908-425B-9D78-233E2F7DBE9D}" type="slidenum">
              <a:rPr lang="en-GB" smtClean="0"/>
              <a:t>24</a:t>
            </a:fld>
            <a:endParaRPr lang="en-GB"/>
          </a:p>
        </p:txBody>
      </p:sp>
    </p:spTree>
    <p:extLst>
      <p:ext uri="{BB962C8B-B14F-4D97-AF65-F5344CB8AC3E}">
        <p14:creationId xmlns:p14="http://schemas.microsoft.com/office/powerpoint/2010/main" val="2509298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r>
              <a:rPr lang="en-GB" dirty="0" smtClean="0"/>
              <a:t>Cambridge Assessment</a:t>
            </a:r>
            <a:r>
              <a:rPr lang="en-GB" baseline="0" dirty="0" smtClean="0"/>
              <a:t> </a:t>
            </a:r>
            <a:r>
              <a:rPr lang="en-GB" dirty="0" smtClean="0"/>
              <a:t>English offers a wide</a:t>
            </a:r>
            <a:r>
              <a:rPr lang="en-GB" baseline="0" dirty="0" smtClean="0"/>
              <a:t> range of qualifications and tests to meet the needs of learners at different stages of their learning journey and in different contexts – e.g. at school, applying for, studying at and graduating from university, and applying for jobs or in the workplace. Our exams for schools (click to highlight the exams in purple on the diagram) are designed to reflect the type of learning that goes on in schools. There are 8 exams, each targeted at a specific level of the Common European Framework of Reference for Language (CEFR). The exams act as milestones as learners progress through school. The content of each exam is designed to reflect the target age and ability, with each exam gradually building on the one before, so that taking C1 Advanced, for example, builds on what has been covered in B2 First for Schools. High achievers, who want to show they have achieved the highest level in English, may choose to go on to do C2 Proficiency. </a:t>
            </a:r>
          </a:p>
          <a:p>
            <a:endParaRPr lang="en-GB" baseline="0" dirty="0" smtClean="0"/>
          </a:p>
          <a:p>
            <a:r>
              <a:rPr lang="en-GB" dirty="0" smtClean="0"/>
              <a:t>(Click to show the box around A2 Key for Schools/A2 Key, B1 Preliminary</a:t>
            </a:r>
            <a:r>
              <a:rPr lang="en-GB" baseline="0" dirty="0" smtClean="0"/>
              <a:t> for Schools/B1 Preliminary, B2 First for Schools/B2 First.) As you can see from this table, there are different versions of A2 Key, B1 Preliminary and B2 First – one with content aimed specifically at school-aged learners and one for older learners. We are sometimes asked why there is no C1 Advanced for Schools (click to show box around C1 Advanced and C2 Proficiency). C1 Advanced is designed to support the transition from school into higher education and the workplace and to demonstrate that learners have the language skills required to succeed in these contexts. Universities and employers around the world recognise C1 Advanced on this basis and, for this reason, there is no C1 Advanced for Schools, but the topics and tasks in the exam are designed to be of interest and relevance both to students in upper-secondary school as well as older learners.</a:t>
            </a:r>
            <a:endParaRPr lang="en-GB" dirty="0" smtClean="0"/>
          </a:p>
          <a:p>
            <a:endParaRPr lang="en-GB" dirty="0"/>
          </a:p>
        </p:txBody>
      </p:sp>
      <p:sp>
        <p:nvSpPr>
          <p:cNvPr id="4" name="Slide Number Placeholder 3"/>
          <p:cNvSpPr>
            <a:spLocks noGrp="1"/>
          </p:cNvSpPr>
          <p:nvPr>
            <p:ph type="sldNum" sz="quarter" idx="10"/>
          </p:nvPr>
        </p:nvSpPr>
        <p:spPr/>
        <p:txBody>
          <a:bodyPr/>
          <a:lstStyle/>
          <a:p>
            <a:fld id="{248C689B-36FC-4528-9D48-16C9417A5831}" type="slidenum">
              <a:rPr lang="en-GB" smtClean="0"/>
              <a:t>31</a:t>
            </a:fld>
            <a:endParaRPr lang="en-GB"/>
          </a:p>
        </p:txBody>
      </p:sp>
    </p:spTree>
    <p:extLst>
      <p:ext uri="{BB962C8B-B14F-4D97-AF65-F5344CB8AC3E}">
        <p14:creationId xmlns:p14="http://schemas.microsoft.com/office/powerpoint/2010/main" val="3255471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a:t>
            </a:r>
            <a:r>
              <a:rPr lang="en-GB" baseline="0" dirty="0" smtClean="0"/>
              <a:t> you have questions</a:t>
            </a:r>
            <a:r>
              <a:rPr lang="en-GB" dirty="0" smtClean="0"/>
              <a:t>?</a:t>
            </a:r>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pPr/>
              <a:t>32</a:t>
            </a:fld>
            <a:endParaRPr lang="en-GB"/>
          </a:p>
        </p:txBody>
      </p:sp>
    </p:spTree>
    <p:extLst>
      <p:ext uri="{BB962C8B-B14F-4D97-AF65-F5344CB8AC3E}">
        <p14:creationId xmlns:p14="http://schemas.microsoft.com/office/powerpoint/2010/main" val="2307266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026" name="Picture 2" descr="G:\Вебинары\Internal-selected-assets\Cambridge Assessment English - Primary, white\CE_Master_Logo_White_RGB_Primar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48264" y="51470"/>
            <a:ext cx="208610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25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Пустой">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A3A702A-CAAB-4032-B3BF-27B10CE41D97}"/>
              </a:ext>
            </a:extLst>
          </p:cNvPr>
          <p:cNvSpPr/>
          <p:nvPr userDrawn="1"/>
        </p:nvSpPr>
        <p:spPr>
          <a:xfrm>
            <a:off x="2" y="600075"/>
            <a:ext cx="9144001" cy="1229916"/>
          </a:xfrm>
          <a:prstGeom prst="rect">
            <a:avLst/>
          </a:prstGeom>
          <a:solidFill>
            <a:srgbClr val="F2F1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lnSpc>
                <a:spcPct val="90000"/>
              </a:lnSpc>
              <a:spcAft>
                <a:spcPts val="338"/>
              </a:spcAft>
            </a:pPr>
            <a:endParaRPr lang="en-GB" sz="900" dirty="0"/>
          </a:p>
        </p:txBody>
      </p:sp>
      <p:sp>
        <p:nvSpPr>
          <p:cNvPr id="17" name="Text Placeholder 8">
            <a:extLst>
              <a:ext uri="{FF2B5EF4-FFF2-40B4-BE49-F238E27FC236}">
                <a16:creationId xmlns:a16="http://schemas.microsoft.com/office/drawing/2014/main" xmlns="" id="{A0C7575D-A4B1-45EA-9D40-614E60E0F7B5}"/>
              </a:ext>
            </a:extLst>
          </p:cNvPr>
          <p:cNvSpPr>
            <a:spLocks noGrp="1"/>
          </p:cNvSpPr>
          <p:nvPr>
            <p:ph type="body" sz="quarter" idx="18" hasCustomPrompt="1"/>
          </p:nvPr>
        </p:nvSpPr>
        <p:spPr>
          <a:xfrm>
            <a:off x="245271" y="747712"/>
            <a:ext cx="2550319" cy="27000"/>
          </a:xfrm>
          <a:solidFill>
            <a:schemeClr val="accent2"/>
          </a:solidFill>
        </p:spPr>
        <p:txBody>
          <a:bodyPr/>
          <a:lstStyle>
            <a:lvl1pPr>
              <a:defRPr/>
            </a:lvl1pPr>
          </a:lstStyle>
          <a:p>
            <a:pPr lvl="0"/>
            <a:r>
              <a:rPr lang="en-US" dirty="0"/>
              <a:t>    </a:t>
            </a:r>
            <a:endParaRPr lang="en-GB" dirty="0"/>
          </a:p>
        </p:txBody>
      </p:sp>
      <p:sp>
        <p:nvSpPr>
          <p:cNvPr id="9" name="Title 4">
            <a:extLst>
              <a:ext uri="{FF2B5EF4-FFF2-40B4-BE49-F238E27FC236}">
                <a16:creationId xmlns:a16="http://schemas.microsoft.com/office/drawing/2014/main" xmlns="" id="{A6926BCC-0C7B-4C28-B4A8-3CF4DBD38BFA}"/>
              </a:ext>
            </a:extLst>
          </p:cNvPr>
          <p:cNvSpPr>
            <a:spLocks noGrp="1"/>
          </p:cNvSpPr>
          <p:nvPr>
            <p:ph type="title" hasCustomPrompt="1"/>
          </p:nvPr>
        </p:nvSpPr>
        <p:spPr>
          <a:xfrm>
            <a:off x="162165" y="817128"/>
            <a:ext cx="8897747" cy="365165"/>
          </a:xfrm>
        </p:spPr>
        <p:txBody>
          <a:bodyPr/>
          <a:lstStyle>
            <a:lvl1pPr>
              <a:defRPr/>
            </a:lvl1pPr>
          </a:lstStyle>
          <a:p>
            <a:r>
              <a:rPr lang="en-US" dirty="0"/>
              <a:t>Click to here to insert title</a:t>
            </a:r>
            <a:endParaRPr lang="en-GB" dirty="0"/>
          </a:p>
        </p:txBody>
      </p:sp>
      <p:sp>
        <p:nvSpPr>
          <p:cNvPr id="10" name="Sub Title Placeholder">
            <a:extLst>
              <a:ext uri="{FF2B5EF4-FFF2-40B4-BE49-F238E27FC236}">
                <a16:creationId xmlns:a16="http://schemas.microsoft.com/office/drawing/2014/main" xmlns="" id="{7FEB8111-43E5-4E2E-A653-A4CF1B5CEBA0}"/>
              </a:ext>
            </a:extLst>
          </p:cNvPr>
          <p:cNvSpPr>
            <a:spLocks noGrp="1"/>
          </p:cNvSpPr>
          <p:nvPr>
            <p:ph type="subTitle" sz="quarter" idx="17" hasCustomPrompt="1"/>
          </p:nvPr>
        </p:nvSpPr>
        <p:spPr>
          <a:xfrm>
            <a:off x="162165" y="1192720"/>
            <a:ext cx="8897747" cy="519351"/>
          </a:xfrm>
          <a:prstGeom prst="rect">
            <a:avLst/>
          </a:prstGeom>
        </p:spPr>
        <p:txBody>
          <a:bodyPr vert="horz" lIns="91440" tIns="45720" rIns="91440" bIns="45720" rtlCol="0" anchor="t">
            <a:noAutofit/>
          </a:bodyPr>
          <a:lstStyle>
            <a:lvl1pPr>
              <a:defRPr lang="en-GB" sz="1350" b="0">
                <a:latin typeface="+mj-lt"/>
                <a:ea typeface="+mj-ea"/>
                <a:cs typeface="+mj-cs"/>
              </a:defRPr>
            </a:lvl1pPr>
          </a:lstStyle>
          <a:p>
            <a:pPr lvl="0"/>
            <a:r>
              <a:rPr lang="en-US" dirty="0"/>
              <a:t>Click to enter subtitle</a:t>
            </a:r>
            <a:endParaRPr lang="en-GB" dirty="0"/>
          </a:p>
        </p:txBody>
      </p:sp>
      <p:sp>
        <p:nvSpPr>
          <p:cNvPr id="4" name="Date Placeholder 3">
            <a:extLst>
              <a:ext uri="{FF2B5EF4-FFF2-40B4-BE49-F238E27FC236}">
                <a16:creationId xmlns:a16="http://schemas.microsoft.com/office/drawing/2014/main" xmlns="" id="{7C8DF92C-D1A6-4FCD-8FCF-DD6009674677}"/>
              </a:ext>
            </a:extLst>
          </p:cNvPr>
          <p:cNvSpPr>
            <a:spLocks noGrp="1"/>
          </p:cNvSpPr>
          <p:nvPr>
            <p:ph type="dt" sz="half" idx="55"/>
          </p:nvPr>
        </p:nvSpPr>
        <p:spPr/>
        <p:txBody>
          <a:bodyPr/>
          <a:lstStyle/>
          <a:p>
            <a:fld id="{75BD3072-2A1B-486D-9638-782C12897BC2}" type="datetime1">
              <a:rPr lang="en-GB" smtClean="0"/>
              <a:t>03/12/2020</a:t>
            </a:fld>
            <a:endParaRPr lang="en-GB" dirty="0"/>
          </a:p>
        </p:txBody>
      </p:sp>
      <p:sp>
        <p:nvSpPr>
          <p:cNvPr id="6" name="Footer Placeholder 5">
            <a:extLst>
              <a:ext uri="{FF2B5EF4-FFF2-40B4-BE49-F238E27FC236}">
                <a16:creationId xmlns:a16="http://schemas.microsoft.com/office/drawing/2014/main" xmlns="" id="{35F91B52-5018-46D2-9CCB-9EBA2438FCF8}"/>
              </a:ext>
            </a:extLst>
          </p:cNvPr>
          <p:cNvSpPr>
            <a:spLocks noGrp="1"/>
          </p:cNvSpPr>
          <p:nvPr>
            <p:ph type="ftr" sz="quarter" idx="56"/>
          </p:nvPr>
        </p:nvSpPr>
        <p:spPr/>
        <p:txBody>
          <a:bodyPr/>
          <a:lstStyle/>
          <a:p>
            <a:endParaRPr lang="en-GB" dirty="0"/>
          </a:p>
        </p:txBody>
      </p:sp>
      <p:grpSp>
        <p:nvGrpSpPr>
          <p:cNvPr id="19" name="Group 18">
            <a:extLst>
              <a:ext uri="{FF2B5EF4-FFF2-40B4-BE49-F238E27FC236}">
                <a16:creationId xmlns:a16="http://schemas.microsoft.com/office/drawing/2014/main" xmlns="" id="{8E2D297F-8A85-4F59-8C83-8DB457FE2B40}"/>
              </a:ext>
            </a:extLst>
          </p:cNvPr>
          <p:cNvGrpSpPr/>
          <p:nvPr userDrawn="1"/>
        </p:nvGrpSpPr>
        <p:grpSpPr>
          <a:xfrm>
            <a:off x="-2716036" y="-2382"/>
            <a:ext cx="2666976" cy="1893094"/>
            <a:chOff x="-2716036" y="-3176"/>
            <a:chExt cx="2666976" cy="2524125"/>
          </a:xfrm>
        </p:grpSpPr>
        <p:grpSp>
          <p:nvGrpSpPr>
            <p:cNvPr id="21" name="Group 20">
              <a:extLst>
                <a:ext uri="{FF2B5EF4-FFF2-40B4-BE49-F238E27FC236}">
                  <a16:creationId xmlns:a16="http://schemas.microsoft.com/office/drawing/2014/main" xmlns="" id="{B8F02910-D100-46EE-A137-ABDA9781E16B}"/>
                </a:ext>
              </a:extLst>
            </p:cNvPr>
            <p:cNvGrpSpPr/>
            <p:nvPr userDrawn="1"/>
          </p:nvGrpSpPr>
          <p:grpSpPr>
            <a:xfrm>
              <a:off x="-2716036" y="-3176"/>
              <a:ext cx="2666976" cy="2524125"/>
              <a:chOff x="789790" y="1150069"/>
              <a:chExt cx="3555967" cy="2524125"/>
            </a:xfrm>
          </p:grpSpPr>
          <p:sp>
            <p:nvSpPr>
              <p:cNvPr id="24" name="Rectangle 23">
                <a:extLst>
                  <a:ext uri="{FF2B5EF4-FFF2-40B4-BE49-F238E27FC236}">
                    <a16:creationId xmlns:a16="http://schemas.microsoft.com/office/drawing/2014/main" xmlns="" id="{9DD28161-4C79-4C89-B4C4-7B4C19FCC03A}"/>
                  </a:ext>
                </a:extLst>
              </p:cNvPr>
              <p:cNvSpPr/>
              <p:nvPr/>
            </p:nvSpPr>
            <p:spPr>
              <a:xfrm>
                <a:off x="838201" y="1150069"/>
                <a:ext cx="3507556" cy="252412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rgbClr val="333333"/>
                  </a:solidFill>
                </a:endParaRPr>
              </a:p>
            </p:txBody>
          </p:sp>
          <p:sp>
            <p:nvSpPr>
              <p:cNvPr id="26" name="Rectangle 25">
                <a:extLst>
                  <a:ext uri="{FF2B5EF4-FFF2-40B4-BE49-F238E27FC236}">
                    <a16:creationId xmlns:a16="http://schemas.microsoft.com/office/drawing/2014/main" xmlns="" id="{B846DA99-4945-4B22-9604-3C35506F7F3C}"/>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333333"/>
                  </a:solidFill>
                </a:endParaRPr>
              </a:p>
            </p:txBody>
          </p:sp>
          <p:sp>
            <p:nvSpPr>
              <p:cNvPr id="33" name="TextBox 32">
                <a:extLst>
                  <a:ext uri="{FF2B5EF4-FFF2-40B4-BE49-F238E27FC236}">
                    <a16:creationId xmlns:a16="http://schemas.microsoft.com/office/drawing/2014/main" xmlns="" id="{85BB0632-1F6B-4667-9489-F2E6685F0CA0}"/>
                  </a:ext>
                </a:extLst>
              </p:cNvPr>
              <p:cNvSpPr txBox="1"/>
              <p:nvPr/>
            </p:nvSpPr>
            <p:spPr>
              <a:xfrm>
                <a:off x="838201" y="1790613"/>
                <a:ext cx="3410736" cy="276999"/>
              </a:xfrm>
              <a:prstGeom prst="rect">
                <a:avLst/>
              </a:prstGeom>
              <a:noFill/>
            </p:spPr>
            <p:txBody>
              <a:bodyPr wrap="square" rtlCol="0">
                <a:spAutoFit/>
              </a:bodyPr>
              <a:lstStyle/>
              <a:p>
                <a:r>
                  <a:rPr lang="en-GB" sz="750" b="1" dirty="0">
                    <a:solidFill>
                      <a:srgbClr val="333333"/>
                    </a:solidFill>
                  </a:rPr>
                  <a:t>1. </a:t>
                </a:r>
                <a:r>
                  <a:rPr lang="en-GB" sz="750" dirty="0">
                    <a:solidFill>
                      <a:srgbClr val="333333"/>
                    </a:solidFill>
                  </a:rPr>
                  <a:t>Click on the line and click the </a:t>
                </a:r>
                <a:r>
                  <a:rPr lang="en-GB" sz="750" b="1" dirty="0">
                    <a:solidFill>
                      <a:srgbClr val="333333"/>
                    </a:solidFill>
                  </a:rPr>
                  <a:t>Format tab </a:t>
                </a:r>
                <a:r>
                  <a:rPr lang="en-GB" sz="750" dirty="0">
                    <a:solidFill>
                      <a:srgbClr val="333333"/>
                    </a:solidFill>
                  </a:rPr>
                  <a:t>in the ribbon.</a:t>
                </a:r>
              </a:p>
            </p:txBody>
          </p:sp>
          <p:sp>
            <p:nvSpPr>
              <p:cNvPr id="34" name="TextBox 33">
                <a:extLst>
                  <a:ext uri="{FF2B5EF4-FFF2-40B4-BE49-F238E27FC236}">
                    <a16:creationId xmlns:a16="http://schemas.microsoft.com/office/drawing/2014/main" xmlns="" id="{10CE0E49-BB9F-412F-8FD1-91F8E1182382}"/>
                  </a:ext>
                </a:extLst>
              </p:cNvPr>
              <p:cNvSpPr txBox="1"/>
              <p:nvPr/>
            </p:nvSpPr>
            <p:spPr>
              <a:xfrm>
                <a:off x="789790" y="2248841"/>
                <a:ext cx="3507556" cy="276999"/>
              </a:xfrm>
              <a:prstGeom prst="rect">
                <a:avLst/>
              </a:prstGeom>
              <a:noFill/>
            </p:spPr>
            <p:txBody>
              <a:bodyPr wrap="square" rtlCol="0">
                <a:spAutoFit/>
              </a:bodyPr>
              <a:lstStyle/>
              <a:p>
                <a:r>
                  <a:rPr lang="en-GB" sz="750" b="1" dirty="0">
                    <a:solidFill>
                      <a:srgbClr val="333333"/>
                    </a:solidFill>
                  </a:rPr>
                  <a:t>2. </a:t>
                </a:r>
                <a:r>
                  <a:rPr lang="en-GB" sz="750" dirty="0">
                    <a:solidFill>
                      <a:srgbClr val="333333"/>
                    </a:solidFill>
                  </a:rPr>
                  <a:t>Go to the </a:t>
                </a:r>
                <a:r>
                  <a:rPr lang="en-GB" sz="750" b="1" dirty="0">
                    <a:solidFill>
                      <a:srgbClr val="333333"/>
                    </a:solidFill>
                  </a:rPr>
                  <a:t>Size</a:t>
                </a:r>
                <a:r>
                  <a:rPr lang="en-GB" sz="750" dirty="0">
                    <a:solidFill>
                      <a:srgbClr val="333333"/>
                    </a:solidFill>
                  </a:rPr>
                  <a:t> section in the ribbon.</a:t>
                </a:r>
              </a:p>
            </p:txBody>
          </p:sp>
          <p:sp>
            <p:nvSpPr>
              <p:cNvPr id="35" name="TextBox 34">
                <a:extLst>
                  <a:ext uri="{FF2B5EF4-FFF2-40B4-BE49-F238E27FC236}">
                    <a16:creationId xmlns:a16="http://schemas.microsoft.com/office/drawing/2014/main" xmlns="" id="{AB8090FC-3B06-46AE-B8EC-E1BFC8290E59}"/>
                  </a:ext>
                </a:extLst>
              </p:cNvPr>
              <p:cNvSpPr txBox="1"/>
              <p:nvPr/>
            </p:nvSpPr>
            <p:spPr>
              <a:xfrm>
                <a:off x="838199" y="2539675"/>
                <a:ext cx="3507556" cy="430887"/>
              </a:xfrm>
              <a:prstGeom prst="rect">
                <a:avLst/>
              </a:prstGeom>
              <a:noFill/>
            </p:spPr>
            <p:txBody>
              <a:bodyPr wrap="square" rtlCol="0">
                <a:spAutoFit/>
              </a:bodyPr>
              <a:lstStyle/>
              <a:p>
                <a:r>
                  <a:rPr lang="en-GB" sz="750" b="1" dirty="0">
                    <a:solidFill>
                      <a:srgbClr val="333333"/>
                    </a:solidFill>
                  </a:rPr>
                  <a:t>3. </a:t>
                </a:r>
                <a:r>
                  <a:rPr lang="en-GB" sz="750" dirty="0">
                    <a:solidFill>
                      <a:srgbClr val="333333"/>
                    </a:solidFill>
                  </a:rPr>
                  <a:t>Use the width </a:t>
                </a:r>
                <a:r>
                  <a:rPr lang="en-GB" sz="750" b="1" dirty="0">
                    <a:solidFill>
                      <a:srgbClr val="333333"/>
                    </a:solidFill>
                  </a:rPr>
                  <a:t>Arrow Buttons </a:t>
                </a:r>
                <a:r>
                  <a:rPr lang="en-GB" sz="750" dirty="0">
                    <a:solidFill>
                      <a:srgbClr val="333333"/>
                    </a:solidFill>
                  </a:rPr>
                  <a:t>to increase or decrease the size of your line.</a:t>
                </a:r>
              </a:p>
            </p:txBody>
          </p:sp>
          <p:sp>
            <p:nvSpPr>
              <p:cNvPr id="36" name="TextBox 35">
                <a:extLst>
                  <a:ext uri="{FF2B5EF4-FFF2-40B4-BE49-F238E27FC236}">
                    <a16:creationId xmlns:a16="http://schemas.microsoft.com/office/drawing/2014/main" xmlns="" id="{EC959801-9B54-4211-AE57-1E10D76E9E07}"/>
                  </a:ext>
                </a:extLst>
              </p:cNvPr>
              <p:cNvSpPr txBox="1"/>
              <p:nvPr/>
            </p:nvSpPr>
            <p:spPr>
              <a:xfrm>
                <a:off x="838199" y="2975325"/>
                <a:ext cx="3507556" cy="276999"/>
              </a:xfrm>
              <a:prstGeom prst="rect">
                <a:avLst/>
              </a:prstGeom>
              <a:noFill/>
            </p:spPr>
            <p:txBody>
              <a:bodyPr wrap="square" rtlCol="0">
                <a:spAutoFit/>
              </a:bodyPr>
              <a:lstStyle/>
              <a:p>
                <a:r>
                  <a:rPr lang="en-GB" sz="750" b="1" dirty="0">
                    <a:solidFill>
                      <a:srgbClr val="333333"/>
                    </a:solidFill>
                  </a:rPr>
                  <a:t>4. </a:t>
                </a:r>
                <a:r>
                  <a:rPr lang="en-GB" sz="750" dirty="0">
                    <a:solidFill>
                      <a:srgbClr val="333333"/>
                    </a:solidFill>
                  </a:rPr>
                  <a:t>Align the line with the size of your text.</a:t>
                </a:r>
              </a:p>
            </p:txBody>
          </p:sp>
          <p:sp>
            <p:nvSpPr>
              <p:cNvPr id="37" name="TextBox 36">
                <a:extLst>
                  <a:ext uri="{FF2B5EF4-FFF2-40B4-BE49-F238E27FC236}">
                    <a16:creationId xmlns:a16="http://schemas.microsoft.com/office/drawing/2014/main" xmlns="" id="{218E3287-701F-4763-8213-81C1CE88A0CA}"/>
                  </a:ext>
                </a:extLst>
              </p:cNvPr>
              <p:cNvSpPr txBox="1"/>
              <p:nvPr userDrawn="1"/>
            </p:nvSpPr>
            <p:spPr>
              <a:xfrm>
                <a:off x="838199" y="3229241"/>
                <a:ext cx="3507556" cy="430887"/>
              </a:xfrm>
              <a:prstGeom prst="rect">
                <a:avLst/>
              </a:prstGeom>
              <a:noFill/>
            </p:spPr>
            <p:txBody>
              <a:bodyPr wrap="square" rtlCol="0">
                <a:spAutoFit/>
              </a:bodyPr>
              <a:lstStyle/>
              <a:p>
                <a:r>
                  <a:rPr lang="en-GB" sz="750" b="1" dirty="0">
                    <a:solidFill>
                      <a:srgbClr val="333333"/>
                    </a:solidFill>
                  </a:rPr>
                  <a:t>5. </a:t>
                </a:r>
                <a:r>
                  <a:rPr lang="en-GB" sz="750" dirty="0">
                    <a:solidFill>
                      <a:srgbClr val="333333"/>
                    </a:solidFill>
                  </a:rPr>
                  <a:t>Click on the line to select it for a </a:t>
                </a:r>
                <a:r>
                  <a:rPr lang="en-GB" sz="750" b="1" dirty="0">
                    <a:solidFill>
                      <a:srgbClr val="333333"/>
                    </a:solidFill>
                  </a:rPr>
                  <a:t>colour change. </a:t>
                </a:r>
                <a:r>
                  <a:rPr lang="en-GB" sz="750" b="0" dirty="0">
                    <a:solidFill>
                      <a:srgbClr val="333333"/>
                    </a:solidFill>
                  </a:rPr>
                  <a:t>Use the </a:t>
                </a:r>
                <a:r>
                  <a:rPr lang="en-GB" sz="750" b="1" dirty="0">
                    <a:solidFill>
                      <a:srgbClr val="333333"/>
                    </a:solidFill>
                  </a:rPr>
                  <a:t>Shape Fill </a:t>
                </a:r>
                <a:r>
                  <a:rPr lang="en-GB" sz="750" b="0" dirty="0">
                    <a:solidFill>
                      <a:srgbClr val="333333"/>
                    </a:solidFill>
                  </a:rPr>
                  <a:t>button.</a:t>
                </a:r>
                <a:endParaRPr lang="en-GB" sz="750" b="1" dirty="0">
                  <a:solidFill>
                    <a:srgbClr val="333333"/>
                  </a:solidFill>
                </a:endParaRPr>
              </a:p>
            </p:txBody>
          </p:sp>
        </p:grpSp>
        <p:sp>
          <p:nvSpPr>
            <p:cNvPr id="23" name="TextBox 22">
              <a:extLst>
                <a:ext uri="{FF2B5EF4-FFF2-40B4-BE49-F238E27FC236}">
                  <a16:creationId xmlns:a16="http://schemas.microsoft.com/office/drawing/2014/main" xmlns="" id="{0BFB2580-5E88-4385-AD4E-9AE9AEDBC246}"/>
                </a:ext>
              </a:extLst>
            </p:cNvPr>
            <p:cNvSpPr txBox="1"/>
            <p:nvPr userDrawn="1"/>
          </p:nvSpPr>
          <p:spPr>
            <a:xfrm>
              <a:off x="-2679728" y="20931"/>
              <a:ext cx="2630668" cy="492443"/>
            </a:xfrm>
            <a:prstGeom prst="rect">
              <a:avLst/>
            </a:prstGeom>
            <a:noFill/>
          </p:spPr>
          <p:txBody>
            <a:bodyPr wrap="square" rtlCol="0">
              <a:spAutoFit/>
            </a:bodyPr>
            <a:lstStyle/>
            <a:p>
              <a:pPr algn="ctr"/>
              <a:r>
                <a:rPr lang="en-GB" sz="900" b="1" dirty="0">
                  <a:solidFill>
                    <a:srgbClr val="333333"/>
                  </a:solidFill>
                </a:rPr>
                <a:t>How to edit the size and </a:t>
              </a:r>
              <a:br>
                <a:rPr lang="en-GB" sz="900" b="1" dirty="0">
                  <a:solidFill>
                    <a:srgbClr val="333333"/>
                  </a:solidFill>
                </a:rPr>
              </a:br>
              <a:r>
                <a:rPr lang="en-GB" sz="900" b="1" dirty="0">
                  <a:solidFill>
                    <a:srgbClr val="333333"/>
                  </a:solidFill>
                </a:rPr>
                <a:t>colour of a line</a:t>
              </a:r>
            </a:p>
          </p:txBody>
        </p:sp>
      </p:grpSp>
    </p:spTree>
    <p:extLst>
      <p:ext uri="{BB962C8B-B14F-4D97-AF65-F5344CB8AC3E}">
        <p14:creationId xmlns:p14="http://schemas.microsoft.com/office/powerpoint/2010/main" val="379032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15:guide id="1"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40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8108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A3A702A-CAAB-4032-B3BF-27B10CE41D97}"/>
              </a:ext>
            </a:extLst>
          </p:cNvPr>
          <p:cNvSpPr/>
          <p:nvPr userDrawn="1"/>
        </p:nvSpPr>
        <p:spPr>
          <a:xfrm>
            <a:off x="2" y="600075"/>
            <a:ext cx="9144001" cy="1229916"/>
          </a:xfrm>
          <a:prstGeom prst="rect">
            <a:avLst/>
          </a:prstGeom>
          <a:solidFill>
            <a:srgbClr val="F2F1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lnSpc>
                <a:spcPct val="90000"/>
              </a:lnSpc>
              <a:spcAft>
                <a:spcPts val="338"/>
              </a:spcAft>
            </a:pPr>
            <a:endParaRPr lang="en-GB" sz="900" dirty="0"/>
          </a:p>
        </p:txBody>
      </p:sp>
      <p:sp>
        <p:nvSpPr>
          <p:cNvPr id="17" name="Text Placeholder 8">
            <a:extLst>
              <a:ext uri="{FF2B5EF4-FFF2-40B4-BE49-F238E27FC236}">
                <a16:creationId xmlns:a16="http://schemas.microsoft.com/office/drawing/2014/main" xmlns="" id="{A0C7575D-A4B1-45EA-9D40-614E60E0F7B5}"/>
              </a:ext>
            </a:extLst>
          </p:cNvPr>
          <p:cNvSpPr>
            <a:spLocks noGrp="1"/>
          </p:cNvSpPr>
          <p:nvPr>
            <p:ph type="body" sz="quarter" idx="18" hasCustomPrompt="1"/>
          </p:nvPr>
        </p:nvSpPr>
        <p:spPr>
          <a:xfrm>
            <a:off x="245271" y="747712"/>
            <a:ext cx="2550319" cy="27000"/>
          </a:xfrm>
          <a:solidFill>
            <a:schemeClr val="accent2"/>
          </a:solidFill>
        </p:spPr>
        <p:txBody>
          <a:bodyPr/>
          <a:lstStyle>
            <a:lvl1pPr>
              <a:defRPr/>
            </a:lvl1pPr>
          </a:lstStyle>
          <a:p>
            <a:pPr lvl="0"/>
            <a:r>
              <a:rPr lang="en-US" dirty="0"/>
              <a:t>    </a:t>
            </a:r>
            <a:endParaRPr lang="en-GB" dirty="0"/>
          </a:p>
        </p:txBody>
      </p:sp>
      <p:sp>
        <p:nvSpPr>
          <p:cNvPr id="9" name="Title 4">
            <a:extLst>
              <a:ext uri="{FF2B5EF4-FFF2-40B4-BE49-F238E27FC236}">
                <a16:creationId xmlns:a16="http://schemas.microsoft.com/office/drawing/2014/main" xmlns="" id="{A6926BCC-0C7B-4C28-B4A8-3CF4DBD38BFA}"/>
              </a:ext>
            </a:extLst>
          </p:cNvPr>
          <p:cNvSpPr>
            <a:spLocks noGrp="1"/>
          </p:cNvSpPr>
          <p:nvPr>
            <p:ph type="title" hasCustomPrompt="1"/>
          </p:nvPr>
        </p:nvSpPr>
        <p:spPr>
          <a:xfrm>
            <a:off x="162165" y="817128"/>
            <a:ext cx="8897747" cy="365165"/>
          </a:xfrm>
        </p:spPr>
        <p:txBody>
          <a:bodyPr/>
          <a:lstStyle>
            <a:lvl1pPr>
              <a:defRPr/>
            </a:lvl1pPr>
          </a:lstStyle>
          <a:p>
            <a:r>
              <a:rPr lang="en-US" dirty="0"/>
              <a:t>Click to here to insert title</a:t>
            </a:r>
            <a:endParaRPr lang="en-GB" dirty="0"/>
          </a:p>
        </p:txBody>
      </p:sp>
      <p:sp>
        <p:nvSpPr>
          <p:cNvPr id="10" name="Sub Title Placeholder">
            <a:extLst>
              <a:ext uri="{FF2B5EF4-FFF2-40B4-BE49-F238E27FC236}">
                <a16:creationId xmlns:a16="http://schemas.microsoft.com/office/drawing/2014/main" xmlns="" id="{7FEB8111-43E5-4E2E-A653-A4CF1B5CEBA0}"/>
              </a:ext>
            </a:extLst>
          </p:cNvPr>
          <p:cNvSpPr>
            <a:spLocks noGrp="1"/>
          </p:cNvSpPr>
          <p:nvPr>
            <p:ph type="subTitle" sz="quarter" idx="17" hasCustomPrompt="1"/>
          </p:nvPr>
        </p:nvSpPr>
        <p:spPr>
          <a:xfrm>
            <a:off x="162165" y="1192720"/>
            <a:ext cx="8897747" cy="519351"/>
          </a:xfrm>
          <a:prstGeom prst="rect">
            <a:avLst/>
          </a:prstGeom>
        </p:spPr>
        <p:txBody>
          <a:bodyPr vert="horz" lIns="91440" tIns="45720" rIns="91440" bIns="45720" rtlCol="0" anchor="t">
            <a:noAutofit/>
          </a:bodyPr>
          <a:lstStyle>
            <a:lvl1pPr>
              <a:defRPr lang="en-GB" sz="1350" b="0">
                <a:latin typeface="+mj-lt"/>
                <a:ea typeface="+mj-ea"/>
                <a:cs typeface="+mj-cs"/>
              </a:defRPr>
            </a:lvl1pPr>
          </a:lstStyle>
          <a:p>
            <a:pPr lvl="0"/>
            <a:r>
              <a:rPr lang="en-US" dirty="0"/>
              <a:t>Click to enter subtitle</a:t>
            </a:r>
            <a:endParaRPr lang="en-GB" dirty="0"/>
          </a:p>
        </p:txBody>
      </p:sp>
      <p:sp>
        <p:nvSpPr>
          <p:cNvPr id="4" name="Date Placeholder 3">
            <a:extLst>
              <a:ext uri="{FF2B5EF4-FFF2-40B4-BE49-F238E27FC236}">
                <a16:creationId xmlns:a16="http://schemas.microsoft.com/office/drawing/2014/main" xmlns="" id="{7C8DF92C-D1A6-4FCD-8FCF-DD6009674677}"/>
              </a:ext>
            </a:extLst>
          </p:cNvPr>
          <p:cNvSpPr>
            <a:spLocks noGrp="1"/>
          </p:cNvSpPr>
          <p:nvPr>
            <p:ph type="dt" sz="half" idx="55"/>
          </p:nvPr>
        </p:nvSpPr>
        <p:spPr/>
        <p:txBody>
          <a:bodyPr/>
          <a:lstStyle/>
          <a:p>
            <a:fld id="{75BD3072-2A1B-486D-9638-782C12897BC2}" type="datetime1">
              <a:rPr lang="en-GB" smtClean="0"/>
              <a:t>03/12/2020</a:t>
            </a:fld>
            <a:endParaRPr lang="en-GB" dirty="0"/>
          </a:p>
        </p:txBody>
      </p:sp>
      <p:sp>
        <p:nvSpPr>
          <p:cNvPr id="6" name="Footer Placeholder 5">
            <a:extLst>
              <a:ext uri="{FF2B5EF4-FFF2-40B4-BE49-F238E27FC236}">
                <a16:creationId xmlns:a16="http://schemas.microsoft.com/office/drawing/2014/main" xmlns="" id="{35F91B52-5018-46D2-9CCB-9EBA2438FCF8}"/>
              </a:ext>
            </a:extLst>
          </p:cNvPr>
          <p:cNvSpPr>
            <a:spLocks noGrp="1"/>
          </p:cNvSpPr>
          <p:nvPr>
            <p:ph type="ftr" sz="quarter" idx="56"/>
          </p:nvPr>
        </p:nvSpPr>
        <p:spPr/>
        <p:txBody>
          <a:bodyPr/>
          <a:lstStyle/>
          <a:p>
            <a:endParaRPr lang="en-GB" dirty="0"/>
          </a:p>
        </p:txBody>
      </p:sp>
      <p:grpSp>
        <p:nvGrpSpPr>
          <p:cNvPr id="19" name="Group 18">
            <a:extLst>
              <a:ext uri="{FF2B5EF4-FFF2-40B4-BE49-F238E27FC236}">
                <a16:creationId xmlns:a16="http://schemas.microsoft.com/office/drawing/2014/main" xmlns="" id="{8E2D297F-8A85-4F59-8C83-8DB457FE2B40}"/>
              </a:ext>
            </a:extLst>
          </p:cNvPr>
          <p:cNvGrpSpPr/>
          <p:nvPr userDrawn="1"/>
        </p:nvGrpSpPr>
        <p:grpSpPr>
          <a:xfrm>
            <a:off x="-2716036" y="-2382"/>
            <a:ext cx="2666976" cy="1893094"/>
            <a:chOff x="-2716036" y="-3176"/>
            <a:chExt cx="2666976" cy="2524125"/>
          </a:xfrm>
        </p:grpSpPr>
        <p:grpSp>
          <p:nvGrpSpPr>
            <p:cNvPr id="21" name="Group 20">
              <a:extLst>
                <a:ext uri="{FF2B5EF4-FFF2-40B4-BE49-F238E27FC236}">
                  <a16:creationId xmlns:a16="http://schemas.microsoft.com/office/drawing/2014/main" xmlns="" id="{B8F02910-D100-46EE-A137-ABDA9781E16B}"/>
                </a:ext>
              </a:extLst>
            </p:cNvPr>
            <p:cNvGrpSpPr/>
            <p:nvPr userDrawn="1"/>
          </p:nvGrpSpPr>
          <p:grpSpPr>
            <a:xfrm>
              <a:off x="-2716036" y="-3176"/>
              <a:ext cx="2666976" cy="2524125"/>
              <a:chOff x="789790" y="1150069"/>
              <a:chExt cx="3555967" cy="2524125"/>
            </a:xfrm>
          </p:grpSpPr>
          <p:sp>
            <p:nvSpPr>
              <p:cNvPr id="24" name="Rectangle 23">
                <a:extLst>
                  <a:ext uri="{FF2B5EF4-FFF2-40B4-BE49-F238E27FC236}">
                    <a16:creationId xmlns:a16="http://schemas.microsoft.com/office/drawing/2014/main" xmlns="" id="{9DD28161-4C79-4C89-B4C4-7B4C19FCC03A}"/>
                  </a:ext>
                </a:extLst>
              </p:cNvPr>
              <p:cNvSpPr/>
              <p:nvPr/>
            </p:nvSpPr>
            <p:spPr>
              <a:xfrm>
                <a:off x="838201" y="1150069"/>
                <a:ext cx="3507556" cy="252412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rgbClr val="333333"/>
                  </a:solidFill>
                </a:endParaRPr>
              </a:p>
            </p:txBody>
          </p:sp>
          <p:sp>
            <p:nvSpPr>
              <p:cNvPr id="26" name="Rectangle 25">
                <a:extLst>
                  <a:ext uri="{FF2B5EF4-FFF2-40B4-BE49-F238E27FC236}">
                    <a16:creationId xmlns:a16="http://schemas.microsoft.com/office/drawing/2014/main" xmlns="" id="{B846DA99-4945-4B22-9604-3C35506F7F3C}"/>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333333"/>
                  </a:solidFill>
                </a:endParaRPr>
              </a:p>
            </p:txBody>
          </p:sp>
          <p:sp>
            <p:nvSpPr>
              <p:cNvPr id="33" name="TextBox 32">
                <a:extLst>
                  <a:ext uri="{FF2B5EF4-FFF2-40B4-BE49-F238E27FC236}">
                    <a16:creationId xmlns:a16="http://schemas.microsoft.com/office/drawing/2014/main" xmlns="" id="{85BB0632-1F6B-4667-9489-F2E6685F0CA0}"/>
                  </a:ext>
                </a:extLst>
              </p:cNvPr>
              <p:cNvSpPr txBox="1"/>
              <p:nvPr/>
            </p:nvSpPr>
            <p:spPr>
              <a:xfrm>
                <a:off x="838201" y="1790613"/>
                <a:ext cx="3410736" cy="276999"/>
              </a:xfrm>
              <a:prstGeom prst="rect">
                <a:avLst/>
              </a:prstGeom>
              <a:noFill/>
            </p:spPr>
            <p:txBody>
              <a:bodyPr wrap="square" rtlCol="0">
                <a:spAutoFit/>
              </a:bodyPr>
              <a:lstStyle/>
              <a:p>
                <a:r>
                  <a:rPr lang="en-GB" sz="750" b="1" dirty="0">
                    <a:solidFill>
                      <a:srgbClr val="333333"/>
                    </a:solidFill>
                  </a:rPr>
                  <a:t>1. </a:t>
                </a:r>
                <a:r>
                  <a:rPr lang="en-GB" sz="750" dirty="0">
                    <a:solidFill>
                      <a:srgbClr val="333333"/>
                    </a:solidFill>
                  </a:rPr>
                  <a:t>Click on the line and click the </a:t>
                </a:r>
                <a:r>
                  <a:rPr lang="en-GB" sz="750" b="1" dirty="0">
                    <a:solidFill>
                      <a:srgbClr val="333333"/>
                    </a:solidFill>
                  </a:rPr>
                  <a:t>Format tab </a:t>
                </a:r>
                <a:r>
                  <a:rPr lang="en-GB" sz="750" dirty="0">
                    <a:solidFill>
                      <a:srgbClr val="333333"/>
                    </a:solidFill>
                  </a:rPr>
                  <a:t>in the ribbon.</a:t>
                </a:r>
              </a:p>
            </p:txBody>
          </p:sp>
          <p:sp>
            <p:nvSpPr>
              <p:cNvPr id="34" name="TextBox 33">
                <a:extLst>
                  <a:ext uri="{FF2B5EF4-FFF2-40B4-BE49-F238E27FC236}">
                    <a16:creationId xmlns:a16="http://schemas.microsoft.com/office/drawing/2014/main" xmlns="" id="{10CE0E49-BB9F-412F-8FD1-91F8E1182382}"/>
                  </a:ext>
                </a:extLst>
              </p:cNvPr>
              <p:cNvSpPr txBox="1"/>
              <p:nvPr/>
            </p:nvSpPr>
            <p:spPr>
              <a:xfrm>
                <a:off x="789790" y="2248841"/>
                <a:ext cx="3507556" cy="276999"/>
              </a:xfrm>
              <a:prstGeom prst="rect">
                <a:avLst/>
              </a:prstGeom>
              <a:noFill/>
            </p:spPr>
            <p:txBody>
              <a:bodyPr wrap="square" rtlCol="0">
                <a:spAutoFit/>
              </a:bodyPr>
              <a:lstStyle/>
              <a:p>
                <a:r>
                  <a:rPr lang="en-GB" sz="750" b="1" dirty="0">
                    <a:solidFill>
                      <a:srgbClr val="333333"/>
                    </a:solidFill>
                  </a:rPr>
                  <a:t>2. </a:t>
                </a:r>
                <a:r>
                  <a:rPr lang="en-GB" sz="750" dirty="0">
                    <a:solidFill>
                      <a:srgbClr val="333333"/>
                    </a:solidFill>
                  </a:rPr>
                  <a:t>Go to the </a:t>
                </a:r>
                <a:r>
                  <a:rPr lang="en-GB" sz="750" b="1" dirty="0">
                    <a:solidFill>
                      <a:srgbClr val="333333"/>
                    </a:solidFill>
                  </a:rPr>
                  <a:t>Size</a:t>
                </a:r>
                <a:r>
                  <a:rPr lang="en-GB" sz="750" dirty="0">
                    <a:solidFill>
                      <a:srgbClr val="333333"/>
                    </a:solidFill>
                  </a:rPr>
                  <a:t> section in the ribbon.</a:t>
                </a:r>
              </a:p>
            </p:txBody>
          </p:sp>
          <p:sp>
            <p:nvSpPr>
              <p:cNvPr id="35" name="TextBox 34">
                <a:extLst>
                  <a:ext uri="{FF2B5EF4-FFF2-40B4-BE49-F238E27FC236}">
                    <a16:creationId xmlns:a16="http://schemas.microsoft.com/office/drawing/2014/main" xmlns="" id="{AB8090FC-3B06-46AE-B8EC-E1BFC8290E59}"/>
                  </a:ext>
                </a:extLst>
              </p:cNvPr>
              <p:cNvSpPr txBox="1"/>
              <p:nvPr/>
            </p:nvSpPr>
            <p:spPr>
              <a:xfrm>
                <a:off x="838199" y="2539675"/>
                <a:ext cx="3507556" cy="430887"/>
              </a:xfrm>
              <a:prstGeom prst="rect">
                <a:avLst/>
              </a:prstGeom>
              <a:noFill/>
            </p:spPr>
            <p:txBody>
              <a:bodyPr wrap="square" rtlCol="0">
                <a:spAutoFit/>
              </a:bodyPr>
              <a:lstStyle/>
              <a:p>
                <a:r>
                  <a:rPr lang="en-GB" sz="750" b="1" dirty="0">
                    <a:solidFill>
                      <a:srgbClr val="333333"/>
                    </a:solidFill>
                  </a:rPr>
                  <a:t>3. </a:t>
                </a:r>
                <a:r>
                  <a:rPr lang="en-GB" sz="750" dirty="0">
                    <a:solidFill>
                      <a:srgbClr val="333333"/>
                    </a:solidFill>
                  </a:rPr>
                  <a:t>Use the width </a:t>
                </a:r>
                <a:r>
                  <a:rPr lang="en-GB" sz="750" b="1" dirty="0">
                    <a:solidFill>
                      <a:srgbClr val="333333"/>
                    </a:solidFill>
                  </a:rPr>
                  <a:t>Arrow Buttons </a:t>
                </a:r>
                <a:r>
                  <a:rPr lang="en-GB" sz="750" dirty="0">
                    <a:solidFill>
                      <a:srgbClr val="333333"/>
                    </a:solidFill>
                  </a:rPr>
                  <a:t>to increase or decrease the size of your line.</a:t>
                </a:r>
              </a:p>
            </p:txBody>
          </p:sp>
          <p:sp>
            <p:nvSpPr>
              <p:cNvPr id="36" name="TextBox 35">
                <a:extLst>
                  <a:ext uri="{FF2B5EF4-FFF2-40B4-BE49-F238E27FC236}">
                    <a16:creationId xmlns:a16="http://schemas.microsoft.com/office/drawing/2014/main" xmlns="" id="{EC959801-9B54-4211-AE57-1E10D76E9E07}"/>
                  </a:ext>
                </a:extLst>
              </p:cNvPr>
              <p:cNvSpPr txBox="1"/>
              <p:nvPr/>
            </p:nvSpPr>
            <p:spPr>
              <a:xfrm>
                <a:off x="838199" y="2975325"/>
                <a:ext cx="3507556" cy="276999"/>
              </a:xfrm>
              <a:prstGeom prst="rect">
                <a:avLst/>
              </a:prstGeom>
              <a:noFill/>
            </p:spPr>
            <p:txBody>
              <a:bodyPr wrap="square" rtlCol="0">
                <a:spAutoFit/>
              </a:bodyPr>
              <a:lstStyle/>
              <a:p>
                <a:r>
                  <a:rPr lang="en-GB" sz="750" b="1" dirty="0">
                    <a:solidFill>
                      <a:srgbClr val="333333"/>
                    </a:solidFill>
                  </a:rPr>
                  <a:t>4. </a:t>
                </a:r>
                <a:r>
                  <a:rPr lang="en-GB" sz="750" dirty="0">
                    <a:solidFill>
                      <a:srgbClr val="333333"/>
                    </a:solidFill>
                  </a:rPr>
                  <a:t>Align the line with the size of your text.</a:t>
                </a:r>
              </a:p>
            </p:txBody>
          </p:sp>
          <p:sp>
            <p:nvSpPr>
              <p:cNvPr id="37" name="TextBox 36">
                <a:extLst>
                  <a:ext uri="{FF2B5EF4-FFF2-40B4-BE49-F238E27FC236}">
                    <a16:creationId xmlns:a16="http://schemas.microsoft.com/office/drawing/2014/main" xmlns="" id="{218E3287-701F-4763-8213-81C1CE88A0CA}"/>
                  </a:ext>
                </a:extLst>
              </p:cNvPr>
              <p:cNvSpPr txBox="1"/>
              <p:nvPr userDrawn="1"/>
            </p:nvSpPr>
            <p:spPr>
              <a:xfrm>
                <a:off x="838199" y="3229241"/>
                <a:ext cx="3507556" cy="430887"/>
              </a:xfrm>
              <a:prstGeom prst="rect">
                <a:avLst/>
              </a:prstGeom>
              <a:noFill/>
            </p:spPr>
            <p:txBody>
              <a:bodyPr wrap="square" rtlCol="0">
                <a:spAutoFit/>
              </a:bodyPr>
              <a:lstStyle/>
              <a:p>
                <a:r>
                  <a:rPr lang="en-GB" sz="750" b="1" dirty="0">
                    <a:solidFill>
                      <a:srgbClr val="333333"/>
                    </a:solidFill>
                  </a:rPr>
                  <a:t>5. </a:t>
                </a:r>
                <a:r>
                  <a:rPr lang="en-GB" sz="750" dirty="0">
                    <a:solidFill>
                      <a:srgbClr val="333333"/>
                    </a:solidFill>
                  </a:rPr>
                  <a:t>Click on the line to select it for a </a:t>
                </a:r>
                <a:r>
                  <a:rPr lang="en-GB" sz="750" b="1" dirty="0">
                    <a:solidFill>
                      <a:srgbClr val="333333"/>
                    </a:solidFill>
                  </a:rPr>
                  <a:t>colour change. </a:t>
                </a:r>
                <a:r>
                  <a:rPr lang="en-GB" sz="750" b="0" dirty="0">
                    <a:solidFill>
                      <a:srgbClr val="333333"/>
                    </a:solidFill>
                  </a:rPr>
                  <a:t>Use the </a:t>
                </a:r>
                <a:r>
                  <a:rPr lang="en-GB" sz="750" b="1" dirty="0">
                    <a:solidFill>
                      <a:srgbClr val="333333"/>
                    </a:solidFill>
                  </a:rPr>
                  <a:t>Shape Fill </a:t>
                </a:r>
                <a:r>
                  <a:rPr lang="en-GB" sz="750" b="0" dirty="0">
                    <a:solidFill>
                      <a:srgbClr val="333333"/>
                    </a:solidFill>
                  </a:rPr>
                  <a:t>button.</a:t>
                </a:r>
                <a:endParaRPr lang="en-GB" sz="750" b="1" dirty="0">
                  <a:solidFill>
                    <a:srgbClr val="333333"/>
                  </a:solidFill>
                </a:endParaRPr>
              </a:p>
            </p:txBody>
          </p:sp>
        </p:grpSp>
        <p:sp>
          <p:nvSpPr>
            <p:cNvPr id="23" name="TextBox 22">
              <a:extLst>
                <a:ext uri="{FF2B5EF4-FFF2-40B4-BE49-F238E27FC236}">
                  <a16:creationId xmlns:a16="http://schemas.microsoft.com/office/drawing/2014/main" xmlns="" id="{0BFB2580-5E88-4385-AD4E-9AE9AEDBC246}"/>
                </a:ext>
              </a:extLst>
            </p:cNvPr>
            <p:cNvSpPr txBox="1"/>
            <p:nvPr userDrawn="1"/>
          </p:nvSpPr>
          <p:spPr>
            <a:xfrm>
              <a:off x="-2679728" y="20931"/>
              <a:ext cx="2630668" cy="492443"/>
            </a:xfrm>
            <a:prstGeom prst="rect">
              <a:avLst/>
            </a:prstGeom>
            <a:noFill/>
          </p:spPr>
          <p:txBody>
            <a:bodyPr wrap="square" rtlCol="0">
              <a:spAutoFit/>
            </a:bodyPr>
            <a:lstStyle/>
            <a:p>
              <a:pPr algn="ctr"/>
              <a:r>
                <a:rPr lang="en-GB" sz="900" b="1" dirty="0">
                  <a:solidFill>
                    <a:srgbClr val="333333"/>
                  </a:solidFill>
                </a:rPr>
                <a:t>How to edit the size and </a:t>
              </a:r>
              <a:br>
                <a:rPr lang="en-GB" sz="900" b="1" dirty="0">
                  <a:solidFill>
                    <a:srgbClr val="333333"/>
                  </a:solidFill>
                </a:rPr>
              </a:br>
              <a:r>
                <a:rPr lang="en-GB" sz="900" b="1" dirty="0">
                  <a:solidFill>
                    <a:srgbClr val="333333"/>
                  </a:solidFill>
                </a:rPr>
                <a:t>colour of a line</a:t>
              </a:r>
            </a:p>
          </p:txBody>
        </p:sp>
      </p:grpSp>
    </p:spTree>
    <p:extLst>
      <p:ext uri="{BB962C8B-B14F-4D97-AF65-F5344CB8AC3E}">
        <p14:creationId xmlns:p14="http://schemas.microsoft.com/office/powerpoint/2010/main" val="244267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15:guide id="1"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3D5A179F-DC66-483A-8B09-CEDD9CCBCA00}"/>
              </a:ext>
            </a:extLst>
          </p:cNvPr>
          <p:cNvSpPr/>
          <p:nvPr userDrawn="1"/>
        </p:nvSpPr>
        <p:spPr>
          <a:xfrm>
            <a:off x="2" y="600075"/>
            <a:ext cx="9144001" cy="1229916"/>
          </a:xfrm>
          <a:prstGeom prst="rect">
            <a:avLst/>
          </a:prstGeom>
          <a:solidFill>
            <a:srgbClr val="F2F1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lnSpc>
                <a:spcPct val="90000"/>
              </a:lnSpc>
              <a:spcAft>
                <a:spcPts val="338"/>
              </a:spcAft>
            </a:pPr>
            <a:endParaRPr lang="en-GB" sz="900" dirty="0"/>
          </a:p>
        </p:txBody>
      </p:sp>
      <p:sp>
        <p:nvSpPr>
          <p:cNvPr id="17" name="Text Placeholder 8">
            <a:extLst>
              <a:ext uri="{FF2B5EF4-FFF2-40B4-BE49-F238E27FC236}">
                <a16:creationId xmlns:a16="http://schemas.microsoft.com/office/drawing/2014/main" xmlns="" id="{A0C7575D-A4B1-45EA-9D40-614E60E0F7B5}"/>
              </a:ext>
            </a:extLst>
          </p:cNvPr>
          <p:cNvSpPr>
            <a:spLocks noGrp="1"/>
          </p:cNvSpPr>
          <p:nvPr>
            <p:ph type="body" sz="quarter" idx="18" hasCustomPrompt="1"/>
          </p:nvPr>
        </p:nvSpPr>
        <p:spPr>
          <a:xfrm>
            <a:off x="245271" y="747712"/>
            <a:ext cx="2550319" cy="27000"/>
          </a:xfrm>
          <a:solidFill>
            <a:schemeClr val="accent2"/>
          </a:solidFill>
        </p:spPr>
        <p:txBody>
          <a:bodyPr/>
          <a:lstStyle>
            <a:lvl1pPr>
              <a:defRPr/>
            </a:lvl1pPr>
          </a:lstStyle>
          <a:p>
            <a:pPr lvl="0"/>
            <a:r>
              <a:rPr lang="en-US" dirty="0"/>
              <a:t>    </a:t>
            </a:r>
            <a:endParaRPr lang="en-GB" dirty="0"/>
          </a:p>
        </p:txBody>
      </p:sp>
      <p:sp>
        <p:nvSpPr>
          <p:cNvPr id="21" name="Text Placeholder 20">
            <a:extLst>
              <a:ext uri="{FF2B5EF4-FFF2-40B4-BE49-F238E27FC236}">
                <a16:creationId xmlns:a16="http://schemas.microsoft.com/office/drawing/2014/main" xmlns="" id="{F085ED93-889F-43C0-9426-3AF41B56E68D}"/>
              </a:ext>
            </a:extLst>
          </p:cNvPr>
          <p:cNvSpPr>
            <a:spLocks noGrp="1"/>
          </p:cNvSpPr>
          <p:nvPr>
            <p:ph type="body" sz="quarter" idx="19"/>
          </p:nvPr>
        </p:nvSpPr>
        <p:spPr>
          <a:xfrm>
            <a:off x="161927" y="2006801"/>
            <a:ext cx="8803481" cy="2965252"/>
          </a:xfrm>
        </p:spPr>
        <p:txBody>
          <a:bodyPr numCol="1" spcCol="360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itle 4">
            <a:extLst>
              <a:ext uri="{FF2B5EF4-FFF2-40B4-BE49-F238E27FC236}">
                <a16:creationId xmlns:a16="http://schemas.microsoft.com/office/drawing/2014/main" xmlns="" id="{7D7E97B4-4105-4F45-B006-AA663DFA8D0C}"/>
              </a:ext>
            </a:extLst>
          </p:cNvPr>
          <p:cNvSpPr>
            <a:spLocks noGrp="1"/>
          </p:cNvSpPr>
          <p:nvPr>
            <p:ph type="title" hasCustomPrompt="1"/>
          </p:nvPr>
        </p:nvSpPr>
        <p:spPr>
          <a:xfrm>
            <a:off x="162165" y="817128"/>
            <a:ext cx="5852873" cy="365165"/>
          </a:xfrm>
        </p:spPr>
        <p:txBody>
          <a:bodyPr/>
          <a:lstStyle>
            <a:lvl1pPr>
              <a:defRPr/>
            </a:lvl1pPr>
          </a:lstStyle>
          <a:p>
            <a:r>
              <a:rPr lang="en-US" dirty="0"/>
              <a:t>Click to here to insert title</a:t>
            </a:r>
            <a:endParaRPr lang="en-GB" dirty="0"/>
          </a:p>
        </p:txBody>
      </p:sp>
      <p:sp>
        <p:nvSpPr>
          <p:cNvPr id="12" name="Sub Title Placeholder">
            <a:extLst>
              <a:ext uri="{FF2B5EF4-FFF2-40B4-BE49-F238E27FC236}">
                <a16:creationId xmlns:a16="http://schemas.microsoft.com/office/drawing/2014/main" xmlns="" id="{EB74D199-447D-4E7A-801F-6146CE92B79F}"/>
              </a:ext>
            </a:extLst>
          </p:cNvPr>
          <p:cNvSpPr>
            <a:spLocks noGrp="1"/>
          </p:cNvSpPr>
          <p:nvPr>
            <p:ph type="subTitle" sz="quarter" idx="17" hasCustomPrompt="1"/>
          </p:nvPr>
        </p:nvSpPr>
        <p:spPr>
          <a:xfrm>
            <a:off x="162165" y="1192720"/>
            <a:ext cx="5852873" cy="519351"/>
          </a:xfrm>
          <a:prstGeom prst="rect">
            <a:avLst/>
          </a:prstGeom>
        </p:spPr>
        <p:txBody>
          <a:bodyPr vert="horz" lIns="91440" tIns="45720" rIns="91440" bIns="45720" rtlCol="0" anchor="t">
            <a:noAutofit/>
          </a:bodyPr>
          <a:lstStyle>
            <a:lvl1pPr>
              <a:defRPr lang="en-GB" sz="1350" b="0">
                <a:latin typeface="+mj-lt"/>
                <a:ea typeface="+mj-ea"/>
                <a:cs typeface="+mj-cs"/>
              </a:defRPr>
            </a:lvl1pPr>
          </a:lstStyle>
          <a:p>
            <a:pPr lvl="0"/>
            <a:r>
              <a:rPr lang="en-US" dirty="0"/>
              <a:t>Click to enter subtitle</a:t>
            </a:r>
            <a:endParaRPr lang="en-GB" dirty="0"/>
          </a:p>
        </p:txBody>
      </p:sp>
      <p:sp>
        <p:nvSpPr>
          <p:cNvPr id="35" name="TextBox 34">
            <a:extLst>
              <a:ext uri="{FF2B5EF4-FFF2-40B4-BE49-F238E27FC236}">
                <a16:creationId xmlns:a16="http://schemas.microsoft.com/office/drawing/2014/main" xmlns="" id="{D1F57033-DFE1-4DC8-8DF9-5D6442FF3C56}"/>
              </a:ext>
            </a:extLst>
          </p:cNvPr>
          <p:cNvSpPr txBox="1"/>
          <p:nvPr userDrawn="1"/>
        </p:nvSpPr>
        <p:spPr>
          <a:xfrm>
            <a:off x="-2679728" y="88251"/>
            <a:ext cx="2630668" cy="230832"/>
          </a:xfrm>
          <a:prstGeom prst="rect">
            <a:avLst/>
          </a:prstGeom>
          <a:noFill/>
        </p:spPr>
        <p:txBody>
          <a:bodyPr wrap="square" rtlCol="0">
            <a:spAutoFit/>
          </a:bodyPr>
          <a:lstStyle/>
          <a:p>
            <a:pPr algn="ctr"/>
            <a:r>
              <a:rPr lang="en-GB" sz="900" b="1" dirty="0">
                <a:solidFill>
                  <a:srgbClr val="333333"/>
                </a:solidFill>
              </a:rPr>
              <a:t>How to edit the size of a line</a:t>
            </a:r>
          </a:p>
        </p:txBody>
      </p:sp>
      <p:sp>
        <p:nvSpPr>
          <p:cNvPr id="4" name="Date Placeholder 3">
            <a:extLst>
              <a:ext uri="{FF2B5EF4-FFF2-40B4-BE49-F238E27FC236}">
                <a16:creationId xmlns:a16="http://schemas.microsoft.com/office/drawing/2014/main" xmlns="" id="{992BC0A5-673B-41B6-9A0B-F3C870D2EF8F}"/>
              </a:ext>
            </a:extLst>
          </p:cNvPr>
          <p:cNvSpPr>
            <a:spLocks noGrp="1"/>
          </p:cNvSpPr>
          <p:nvPr>
            <p:ph type="dt" sz="half" idx="55"/>
          </p:nvPr>
        </p:nvSpPr>
        <p:spPr/>
        <p:txBody>
          <a:bodyPr/>
          <a:lstStyle/>
          <a:p>
            <a:fld id="{75BD3072-2A1B-486D-9638-782C12897BC2}" type="datetime1">
              <a:rPr lang="en-GB" smtClean="0"/>
              <a:t>03/12/2020</a:t>
            </a:fld>
            <a:endParaRPr lang="en-GB" dirty="0"/>
          </a:p>
        </p:txBody>
      </p:sp>
      <p:sp>
        <p:nvSpPr>
          <p:cNvPr id="7" name="Footer Placeholder 6">
            <a:extLst>
              <a:ext uri="{FF2B5EF4-FFF2-40B4-BE49-F238E27FC236}">
                <a16:creationId xmlns:a16="http://schemas.microsoft.com/office/drawing/2014/main" xmlns="" id="{D6DDA649-B5B0-4310-8BFD-1FFA7D2A8FF3}"/>
              </a:ext>
            </a:extLst>
          </p:cNvPr>
          <p:cNvSpPr>
            <a:spLocks noGrp="1"/>
          </p:cNvSpPr>
          <p:nvPr>
            <p:ph type="ftr" sz="quarter" idx="56"/>
          </p:nvPr>
        </p:nvSpPr>
        <p:spPr/>
        <p:txBody>
          <a:bodyPr/>
          <a:lstStyle/>
          <a:p>
            <a:endParaRPr lang="en-GB" dirty="0"/>
          </a:p>
        </p:txBody>
      </p:sp>
      <p:grpSp>
        <p:nvGrpSpPr>
          <p:cNvPr id="26" name="Group 25">
            <a:extLst>
              <a:ext uri="{FF2B5EF4-FFF2-40B4-BE49-F238E27FC236}">
                <a16:creationId xmlns:a16="http://schemas.microsoft.com/office/drawing/2014/main" xmlns="" id="{78AF5147-5F30-42FB-9D7B-C6EC2D76E590}"/>
              </a:ext>
            </a:extLst>
          </p:cNvPr>
          <p:cNvGrpSpPr/>
          <p:nvPr userDrawn="1"/>
        </p:nvGrpSpPr>
        <p:grpSpPr>
          <a:xfrm>
            <a:off x="-2716036" y="-2382"/>
            <a:ext cx="2666976" cy="1893094"/>
            <a:chOff x="-2716036" y="-3176"/>
            <a:chExt cx="2666976" cy="2524125"/>
          </a:xfrm>
        </p:grpSpPr>
        <p:grpSp>
          <p:nvGrpSpPr>
            <p:cNvPr id="27" name="Group 26">
              <a:extLst>
                <a:ext uri="{FF2B5EF4-FFF2-40B4-BE49-F238E27FC236}">
                  <a16:creationId xmlns:a16="http://schemas.microsoft.com/office/drawing/2014/main" xmlns="" id="{8BF47BCF-8570-4318-9DEF-79CA710B3DC5}"/>
                </a:ext>
              </a:extLst>
            </p:cNvPr>
            <p:cNvGrpSpPr/>
            <p:nvPr userDrawn="1"/>
          </p:nvGrpSpPr>
          <p:grpSpPr>
            <a:xfrm>
              <a:off x="-2716036" y="-3176"/>
              <a:ext cx="2666976" cy="2524125"/>
              <a:chOff x="789790" y="1150069"/>
              <a:chExt cx="3555967" cy="2524125"/>
            </a:xfrm>
          </p:grpSpPr>
          <p:sp>
            <p:nvSpPr>
              <p:cNvPr id="30" name="Rectangle 29">
                <a:extLst>
                  <a:ext uri="{FF2B5EF4-FFF2-40B4-BE49-F238E27FC236}">
                    <a16:creationId xmlns:a16="http://schemas.microsoft.com/office/drawing/2014/main" xmlns="" id="{FEDF516F-8B77-4523-BA4E-2892BBBBDE6E}"/>
                  </a:ext>
                </a:extLst>
              </p:cNvPr>
              <p:cNvSpPr/>
              <p:nvPr/>
            </p:nvSpPr>
            <p:spPr>
              <a:xfrm>
                <a:off x="838201" y="1150069"/>
                <a:ext cx="3507556" cy="252412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rgbClr val="333333"/>
                  </a:solidFill>
                </a:endParaRPr>
              </a:p>
            </p:txBody>
          </p:sp>
          <p:sp>
            <p:nvSpPr>
              <p:cNvPr id="31" name="Rectangle 30">
                <a:extLst>
                  <a:ext uri="{FF2B5EF4-FFF2-40B4-BE49-F238E27FC236}">
                    <a16:creationId xmlns:a16="http://schemas.microsoft.com/office/drawing/2014/main" xmlns="" id="{B5BDE31A-6251-4F5A-B22A-5A02A5E391E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333333"/>
                  </a:solidFill>
                </a:endParaRPr>
              </a:p>
            </p:txBody>
          </p:sp>
          <p:sp>
            <p:nvSpPr>
              <p:cNvPr id="32" name="TextBox 31">
                <a:extLst>
                  <a:ext uri="{FF2B5EF4-FFF2-40B4-BE49-F238E27FC236}">
                    <a16:creationId xmlns:a16="http://schemas.microsoft.com/office/drawing/2014/main" xmlns="" id="{43128962-56AB-4FE7-BC54-28EBEB3AE0E1}"/>
                  </a:ext>
                </a:extLst>
              </p:cNvPr>
              <p:cNvSpPr txBox="1"/>
              <p:nvPr/>
            </p:nvSpPr>
            <p:spPr>
              <a:xfrm>
                <a:off x="838201" y="1790613"/>
                <a:ext cx="3410736" cy="276999"/>
              </a:xfrm>
              <a:prstGeom prst="rect">
                <a:avLst/>
              </a:prstGeom>
              <a:noFill/>
            </p:spPr>
            <p:txBody>
              <a:bodyPr wrap="square" rtlCol="0">
                <a:spAutoFit/>
              </a:bodyPr>
              <a:lstStyle/>
              <a:p>
                <a:r>
                  <a:rPr lang="en-GB" sz="750" b="1" dirty="0">
                    <a:solidFill>
                      <a:srgbClr val="333333"/>
                    </a:solidFill>
                  </a:rPr>
                  <a:t>1. </a:t>
                </a:r>
                <a:r>
                  <a:rPr lang="en-GB" sz="750" dirty="0">
                    <a:solidFill>
                      <a:srgbClr val="333333"/>
                    </a:solidFill>
                  </a:rPr>
                  <a:t>Click on the line and click the </a:t>
                </a:r>
                <a:r>
                  <a:rPr lang="en-GB" sz="750" b="1" dirty="0">
                    <a:solidFill>
                      <a:srgbClr val="333333"/>
                    </a:solidFill>
                  </a:rPr>
                  <a:t>Format tab </a:t>
                </a:r>
                <a:r>
                  <a:rPr lang="en-GB" sz="750" dirty="0">
                    <a:solidFill>
                      <a:srgbClr val="333333"/>
                    </a:solidFill>
                  </a:rPr>
                  <a:t>in the ribbon.</a:t>
                </a:r>
              </a:p>
            </p:txBody>
          </p:sp>
          <p:sp>
            <p:nvSpPr>
              <p:cNvPr id="33" name="TextBox 32">
                <a:extLst>
                  <a:ext uri="{FF2B5EF4-FFF2-40B4-BE49-F238E27FC236}">
                    <a16:creationId xmlns:a16="http://schemas.microsoft.com/office/drawing/2014/main" xmlns="" id="{1535A909-57DC-4FE6-A452-715250F4E736}"/>
                  </a:ext>
                </a:extLst>
              </p:cNvPr>
              <p:cNvSpPr txBox="1"/>
              <p:nvPr/>
            </p:nvSpPr>
            <p:spPr>
              <a:xfrm>
                <a:off x="789790" y="2248841"/>
                <a:ext cx="3507556" cy="276999"/>
              </a:xfrm>
              <a:prstGeom prst="rect">
                <a:avLst/>
              </a:prstGeom>
              <a:noFill/>
            </p:spPr>
            <p:txBody>
              <a:bodyPr wrap="square" rtlCol="0">
                <a:spAutoFit/>
              </a:bodyPr>
              <a:lstStyle/>
              <a:p>
                <a:r>
                  <a:rPr lang="en-GB" sz="750" b="1" dirty="0">
                    <a:solidFill>
                      <a:srgbClr val="333333"/>
                    </a:solidFill>
                  </a:rPr>
                  <a:t>2. </a:t>
                </a:r>
                <a:r>
                  <a:rPr lang="en-GB" sz="750" dirty="0">
                    <a:solidFill>
                      <a:srgbClr val="333333"/>
                    </a:solidFill>
                  </a:rPr>
                  <a:t>Go to the </a:t>
                </a:r>
                <a:r>
                  <a:rPr lang="en-GB" sz="750" b="1" dirty="0">
                    <a:solidFill>
                      <a:srgbClr val="333333"/>
                    </a:solidFill>
                  </a:rPr>
                  <a:t>Size</a:t>
                </a:r>
                <a:r>
                  <a:rPr lang="en-GB" sz="750" dirty="0">
                    <a:solidFill>
                      <a:srgbClr val="333333"/>
                    </a:solidFill>
                  </a:rPr>
                  <a:t> section in the ribbon.</a:t>
                </a:r>
              </a:p>
            </p:txBody>
          </p:sp>
          <p:sp>
            <p:nvSpPr>
              <p:cNvPr id="37" name="TextBox 36">
                <a:extLst>
                  <a:ext uri="{FF2B5EF4-FFF2-40B4-BE49-F238E27FC236}">
                    <a16:creationId xmlns:a16="http://schemas.microsoft.com/office/drawing/2014/main" xmlns="" id="{02107FA4-84E3-4F4E-AC32-B4A9C54C473B}"/>
                  </a:ext>
                </a:extLst>
              </p:cNvPr>
              <p:cNvSpPr txBox="1"/>
              <p:nvPr/>
            </p:nvSpPr>
            <p:spPr>
              <a:xfrm>
                <a:off x="838199" y="2539675"/>
                <a:ext cx="3507556" cy="430887"/>
              </a:xfrm>
              <a:prstGeom prst="rect">
                <a:avLst/>
              </a:prstGeom>
              <a:noFill/>
            </p:spPr>
            <p:txBody>
              <a:bodyPr wrap="square" rtlCol="0">
                <a:spAutoFit/>
              </a:bodyPr>
              <a:lstStyle/>
              <a:p>
                <a:r>
                  <a:rPr lang="en-GB" sz="750" b="1" dirty="0">
                    <a:solidFill>
                      <a:srgbClr val="333333"/>
                    </a:solidFill>
                  </a:rPr>
                  <a:t>3. </a:t>
                </a:r>
                <a:r>
                  <a:rPr lang="en-GB" sz="750" dirty="0">
                    <a:solidFill>
                      <a:srgbClr val="333333"/>
                    </a:solidFill>
                  </a:rPr>
                  <a:t>Use the width </a:t>
                </a:r>
                <a:r>
                  <a:rPr lang="en-GB" sz="750" b="1" dirty="0">
                    <a:solidFill>
                      <a:srgbClr val="333333"/>
                    </a:solidFill>
                  </a:rPr>
                  <a:t>Arrow Buttons </a:t>
                </a:r>
                <a:r>
                  <a:rPr lang="en-GB" sz="750" dirty="0">
                    <a:solidFill>
                      <a:srgbClr val="333333"/>
                    </a:solidFill>
                  </a:rPr>
                  <a:t>to increase or decrease the size of your line.</a:t>
                </a:r>
              </a:p>
            </p:txBody>
          </p:sp>
          <p:sp>
            <p:nvSpPr>
              <p:cNvPr id="38" name="TextBox 37">
                <a:extLst>
                  <a:ext uri="{FF2B5EF4-FFF2-40B4-BE49-F238E27FC236}">
                    <a16:creationId xmlns:a16="http://schemas.microsoft.com/office/drawing/2014/main" xmlns="" id="{65BFEBBB-9EFA-47B0-96AB-F66B44B65192}"/>
                  </a:ext>
                </a:extLst>
              </p:cNvPr>
              <p:cNvSpPr txBox="1"/>
              <p:nvPr/>
            </p:nvSpPr>
            <p:spPr>
              <a:xfrm>
                <a:off x="838199" y="2975325"/>
                <a:ext cx="3507556" cy="276999"/>
              </a:xfrm>
              <a:prstGeom prst="rect">
                <a:avLst/>
              </a:prstGeom>
              <a:noFill/>
            </p:spPr>
            <p:txBody>
              <a:bodyPr wrap="square" rtlCol="0">
                <a:spAutoFit/>
              </a:bodyPr>
              <a:lstStyle/>
              <a:p>
                <a:r>
                  <a:rPr lang="en-GB" sz="750" b="1" dirty="0">
                    <a:solidFill>
                      <a:srgbClr val="333333"/>
                    </a:solidFill>
                  </a:rPr>
                  <a:t>4. </a:t>
                </a:r>
                <a:r>
                  <a:rPr lang="en-GB" sz="750" dirty="0">
                    <a:solidFill>
                      <a:srgbClr val="333333"/>
                    </a:solidFill>
                  </a:rPr>
                  <a:t>Align the line with the size of your text.</a:t>
                </a:r>
              </a:p>
            </p:txBody>
          </p:sp>
          <p:sp>
            <p:nvSpPr>
              <p:cNvPr id="39" name="TextBox 38">
                <a:extLst>
                  <a:ext uri="{FF2B5EF4-FFF2-40B4-BE49-F238E27FC236}">
                    <a16:creationId xmlns:a16="http://schemas.microsoft.com/office/drawing/2014/main" xmlns="" id="{8745FB37-0268-4CC3-92A6-EEEF942B5825}"/>
                  </a:ext>
                </a:extLst>
              </p:cNvPr>
              <p:cNvSpPr txBox="1"/>
              <p:nvPr userDrawn="1"/>
            </p:nvSpPr>
            <p:spPr>
              <a:xfrm>
                <a:off x="838199" y="3229241"/>
                <a:ext cx="3507556" cy="430887"/>
              </a:xfrm>
              <a:prstGeom prst="rect">
                <a:avLst/>
              </a:prstGeom>
              <a:noFill/>
            </p:spPr>
            <p:txBody>
              <a:bodyPr wrap="square" rtlCol="0">
                <a:spAutoFit/>
              </a:bodyPr>
              <a:lstStyle/>
              <a:p>
                <a:r>
                  <a:rPr lang="en-GB" sz="750" b="1" dirty="0">
                    <a:solidFill>
                      <a:srgbClr val="333333"/>
                    </a:solidFill>
                  </a:rPr>
                  <a:t>5. </a:t>
                </a:r>
                <a:r>
                  <a:rPr lang="en-GB" sz="750" dirty="0">
                    <a:solidFill>
                      <a:srgbClr val="333333"/>
                    </a:solidFill>
                  </a:rPr>
                  <a:t>Click on the line to select it for a </a:t>
                </a:r>
                <a:r>
                  <a:rPr lang="en-GB" sz="750" b="1" dirty="0">
                    <a:solidFill>
                      <a:srgbClr val="333333"/>
                    </a:solidFill>
                  </a:rPr>
                  <a:t>colour change. </a:t>
                </a:r>
                <a:r>
                  <a:rPr lang="en-GB" sz="750" b="0" dirty="0">
                    <a:solidFill>
                      <a:srgbClr val="333333"/>
                    </a:solidFill>
                  </a:rPr>
                  <a:t>Use the </a:t>
                </a:r>
                <a:r>
                  <a:rPr lang="en-GB" sz="750" b="1" dirty="0">
                    <a:solidFill>
                      <a:srgbClr val="333333"/>
                    </a:solidFill>
                  </a:rPr>
                  <a:t>Shape Fill </a:t>
                </a:r>
                <a:r>
                  <a:rPr lang="en-GB" sz="750" b="0" dirty="0">
                    <a:solidFill>
                      <a:srgbClr val="333333"/>
                    </a:solidFill>
                  </a:rPr>
                  <a:t>button.</a:t>
                </a:r>
                <a:endParaRPr lang="en-GB" sz="750" b="1" dirty="0">
                  <a:solidFill>
                    <a:srgbClr val="333333"/>
                  </a:solidFill>
                </a:endParaRPr>
              </a:p>
            </p:txBody>
          </p:sp>
        </p:grpSp>
        <p:sp>
          <p:nvSpPr>
            <p:cNvPr id="29" name="TextBox 28">
              <a:extLst>
                <a:ext uri="{FF2B5EF4-FFF2-40B4-BE49-F238E27FC236}">
                  <a16:creationId xmlns:a16="http://schemas.microsoft.com/office/drawing/2014/main" xmlns="" id="{3B86E4EE-E6CF-4CB6-B82E-9E4080758EC1}"/>
                </a:ext>
              </a:extLst>
            </p:cNvPr>
            <p:cNvSpPr txBox="1"/>
            <p:nvPr userDrawn="1"/>
          </p:nvSpPr>
          <p:spPr>
            <a:xfrm>
              <a:off x="-2679728" y="20931"/>
              <a:ext cx="2630668" cy="492443"/>
            </a:xfrm>
            <a:prstGeom prst="rect">
              <a:avLst/>
            </a:prstGeom>
            <a:noFill/>
          </p:spPr>
          <p:txBody>
            <a:bodyPr wrap="square" rtlCol="0">
              <a:spAutoFit/>
            </a:bodyPr>
            <a:lstStyle/>
            <a:p>
              <a:pPr algn="ctr"/>
              <a:r>
                <a:rPr lang="en-GB" sz="900" b="1" dirty="0">
                  <a:solidFill>
                    <a:srgbClr val="333333"/>
                  </a:solidFill>
                </a:rPr>
                <a:t>How to edit the size and </a:t>
              </a:r>
              <a:br>
                <a:rPr lang="en-GB" sz="900" b="1" dirty="0">
                  <a:solidFill>
                    <a:srgbClr val="333333"/>
                  </a:solidFill>
                </a:rPr>
              </a:br>
              <a:r>
                <a:rPr lang="en-GB" sz="900" b="1" dirty="0">
                  <a:solidFill>
                    <a:srgbClr val="333333"/>
                  </a:solidFill>
                </a:rPr>
                <a:t>colour of a line</a:t>
              </a:r>
            </a:p>
          </p:txBody>
        </p:sp>
      </p:grpSp>
    </p:spTree>
    <p:extLst>
      <p:ext uri="{BB962C8B-B14F-4D97-AF65-F5344CB8AC3E}">
        <p14:creationId xmlns:p14="http://schemas.microsoft.com/office/powerpoint/2010/main" val="109643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9" name="Text Placeholder 20">
            <a:extLst>
              <a:ext uri="{FF2B5EF4-FFF2-40B4-BE49-F238E27FC236}">
                <a16:creationId xmlns:a16="http://schemas.microsoft.com/office/drawing/2014/main" xmlns="" id="{61BE760B-1813-4641-8128-6D5602CBB404}"/>
              </a:ext>
            </a:extLst>
          </p:cNvPr>
          <p:cNvSpPr>
            <a:spLocks noGrp="1"/>
          </p:cNvSpPr>
          <p:nvPr>
            <p:ph type="body" sz="quarter" idx="20" hasCustomPrompt="1"/>
          </p:nvPr>
        </p:nvSpPr>
        <p:spPr>
          <a:xfrm>
            <a:off x="0" y="600075"/>
            <a:ext cx="9144000" cy="4543428"/>
          </a:xfrm>
          <a:solidFill>
            <a:srgbClr val="F2F1F0"/>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a:t>
            </a:r>
            <a:endParaRPr lang="en-GB" dirty="0"/>
          </a:p>
        </p:txBody>
      </p:sp>
      <p:grpSp>
        <p:nvGrpSpPr>
          <p:cNvPr id="15" name="Group 14">
            <a:extLst>
              <a:ext uri="{FF2B5EF4-FFF2-40B4-BE49-F238E27FC236}">
                <a16:creationId xmlns:a16="http://schemas.microsoft.com/office/drawing/2014/main" xmlns="" id="{2BF24EFF-1245-4623-A3A0-7C17691B8190}"/>
              </a:ext>
            </a:extLst>
          </p:cNvPr>
          <p:cNvGrpSpPr/>
          <p:nvPr userDrawn="1"/>
        </p:nvGrpSpPr>
        <p:grpSpPr>
          <a:xfrm>
            <a:off x="-2679735" y="139119"/>
            <a:ext cx="2630669" cy="3354077"/>
            <a:chOff x="838199" y="1150070"/>
            <a:chExt cx="3507558" cy="4472103"/>
          </a:xfrm>
        </p:grpSpPr>
        <p:sp>
          <p:nvSpPr>
            <p:cNvPr id="16" name="Rectangle 15">
              <a:extLst>
                <a:ext uri="{FF2B5EF4-FFF2-40B4-BE49-F238E27FC236}">
                  <a16:creationId xmlns:a16="http://schemas.microsoft.com/office/drawing/2014/main" xmlns="" id="{AC8133C4-792B-4B6A-917D-34A31655A19D}"/>
                </a:ext>
              </a:extLst>
            </p:cNvPr>
            <p:cNvSpPr/>
            <p:nvPr/>
          </p:nvSpPr>
          <p:spPr>
            <a:xfrm>
              <a:off x="838200" y="1150070"/>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rgbClr val="333333"/>
                </a:solidFill>
              </a:endParaRPr>
            </a:p>
          </p:txBody>
        </p:sp>
        <p:sp>
          <p:nvSpPr>
            <p:cNvPr id="18" name="Rectangle 17">
              <a:extLst>
                <a:ext uri="{FF2B5EF4-FFF2-40B4-BE49-F238E27FC236}">
                  <a16:creationId xmlns:a16="http://schemas.microsoft.com/office/drawing/2014/main" xmlns="" id="{022C8967-5334-4419-B85D-01EF6DAC18AA}"/>
                </a:ext>
              </a:extLst>
            </p:cNvPr>
            <p:cNvSpPr/>
            <p:nvPr/>
          </p:nvSpPr>
          <p:spPr>
            <a:xfrm>
              <a:off x="838200" y="1819188"/>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333333"/>
                </a:solidFill>
              </a:endParaRPr>
            </a:p>
          </p:txBody>
        </p:sp>
        <p:sp>
          <p:nvSpPr>
            <p:cNvPr id="19" name="TextBox 18">
              <a:extLst>
                <a:ext uri="{FF2B5EF4-FFF2-40B4-BE49-F238E27FC236}">
                  <a16:creationId xmlns:a16="http://schemas.microsoft.com/office/drawing/2014/main" xmlns="" id="{CF0E27A3-292C-4FDB-924A-6CB8887B11FC}"/>
                </a:ext>
              </a:extLst>
            </p:cNvPr>
            <p:cNvSpPr txBox="1"/>
            <p:nvPr/>
          </p:nvSpPr>
          <p:spPr>
            <a:xfrm>
              <a:off x="838200" y="1867807"/>
              <a:ext cx="3410735" cy="430887"/>
            </a:xfrm>
            <a:prstGeom prst="rect">
              <a:avLst/>
            </a:prstGeom>
            <a:noFill/>
          </p:spPr>
          <p:txBody>
            <a:bodyPr wrap="square" rtlCol="0">
              <a:spAutoFit/>
            </a:bodyPr>
            <a:lstStyle/>
            <a:p>
              <a:r>
                <a:rPr lang="en-GB" sz="750" b="1" dirty="0">
                  <a:solidFill>
                    <a:srgbClr val="333333"/>
                  </a:solidFill>
                </a:rPr>
                <a:t>1. </a:t>
              </a:r>
              <a:r>
                <a:rPr lang="en-GB" sz="750" dirty="0">
                  <a:solidFill>
                    <a:srgbClr val="333333"/>
                  </a:solidFill>
                </a:rPr>
                <a:t>Click on the </a:t>
              </a:r>
              <a:r>
                <a:rPr lang="en-GB" sz="750" b="1" dirty="0">
                  <a:solidFill>
                    <a:srgbClr val="333333"/>
                  </a:solidFill>
                </a:rPr>
                <a:t>icon</a:t>
              </a:r>
              <a:r>
                <a:rPr lang="en-GB" sz="750" dirty="0">
                  <a:solidFill>
                    <a:srgbClr val="333333"/>
                  </a:solidFill>
                </a:rPr>
                <a:t> in the middle of the placeholder and choose the image from your computer.</a:t>
              </a:r>
            </a:p>
          </p:txBody>
        </p:sp>
        <p:sp>
          <p:nvSpPr>
            <p:cNvPr id="21" name="TextBox 20">
              <a:extLst>
                <a:ext uri="{FF2B5EF4-FFF2-40B4-BE49-F238E27FC236}">
                  <a16:creationId xmlns:a16="http://schemas.microsoft.com/office/drawing/2014/main" xmlns="" id="{0F4FD3EC-6D7A-47D0-8964-975A4CC9BCBE}"/>
                </a:ext>
              </a:extLst>
            </p:cNvPr>
            <p:cNvSpPr txBox="1"/>
            <p:nvPr/>
          </p:nvSpPr>
          <p:spPr>
            <a:xfrm>
              <a:off x="838199" y="2596305"/>
              <a:ext cx="3507557" cy="430887"/>
            </a:xfrm>
            <a:prstGeom prst="rect">
              <a:avLst/>
            </a:prstGeom>
            <a:noFill/>
          </p:spPr>
          <p:txBody>
            <a:bodyPr wrap="square" rtlCol="0">
              <a:spAutoFit/>
            </a:bodyPr>
            <a:lstStyle/>
            <a:p>
              <a:r>
                <a:rPr lang="en-GB" sz="750" b="1" dirty="0">
                  <a:solidFill>
                    <a:srgbClr val="333333"/>
                  </a:solidFill>
                </a:rPr>
                <a:t>2. </a:t>
              </a:r>
              <a:r>
                <a:rPr lang="en-GB" sz="750" dirty="0">
                  <a:solidFill>
                    <a:srgbClr val="333333"/>
                  </a:solidFill>
                </a:rPr>
                <a:t>Click on the </a:t>
              </a:r>
              <a:r>
                <a:rPr lang="en-GB" sz="750" b="1" dirty="0">
                  <a:solidFill>
                    <a:srgbClr val="333333"/>
                  </a:solidFill>
                </a:rPr>
                <a:t>Format Picture </a:t>
              </a:r>
              <a:r>
                <a:rPr lang="en-GB" sz="750" dirty="0">
                  <a:solidFill>
                    <a:srgbClr val="333333"/>
                  </a:solidFill>
                </a:rPr>
                <a:t>tab in the ribbon and use the tools to edit the image.</a:t>
              </a:r>
            </a:p>
          </p:txBody>
        </p:sp>
        <p:sp>
          <p:nvSpPr>
            <p:cNvPr id="23" name="TextBox 22">
              <a:extLst>
                <a:ext uri="{FF2B5EF4-FFF2-40B4-BE49-F238E27FC236}">
                  <a16:creationId xmlns:a16="http://schemas.microsoft.com/office/drawing/2014/main" xmlns="" id="{23FA1458-F01F-4CC0-A630-0C16AD42111C}"/>
                </a:ext>
              </a:extLst>
            </p:cNvPr>
            <p:cNvSpPr txBox="1"/>
            <p:nvPr/>
          </p:nvSpPr>
          <p:spPr>
            <a:xfrm>
              <a:off x="838199" y="3140309"/>
              <a:ext cx="3507557" cy="584776"/>
            </a:xfrm>
            <a:prstGeom prst="rect">
              <a:avLst/>
            </a:prstGeom>
            <a:noFill/>
          </p:spPr>
          <p:txBody>
            <a:bodyPr wrap="square" rtlCol="0">
              <a:spAutoFit/>
            </a:bodyPr>
            <a:lstStyle/>
            <a:p>
              <a:r>
                <a:rPr lang="en-GB" sz="750" b="1" dirty="0">
                  <a:solidFill>
                    <a:srgbClr val="333333"/>
                  </a:solidFill>
                </a:rPr>
                <a:t>3. </a:t>
              </a:r>
              <a:r>
                <a:rPr lang="en-GB" sz="750" dirty="0">
                  <a:solidFill>
                    <a:srgbClr val="333333"/>
                  </a:solidFill>
                </a:rPr>
                <a:t>Choose </a:t>
              </a:r>
              <a:r>
                <a:rPr lang="en-GB" sz="750" b="1" dirty="0">
                  <a:solidFill>
                    <a:srgbClr val="333333"/>
                  </a:solidFill>
                </a:rPr>
                <a:t>Crop</a:t>
              </a:r>
              <a:r>
                <a:rPr lang="en-GB" sz="750" dirty="0">
                  <a:solidFill>
                    <a:srgbClr val="333333"/>
                  </a:solidFill>
                </a:rPr>
                <a:t> to resize and move the image within the placeholder, using the white circles in the corners of the image.</a:t>
              </a:r>
            </a:p>
          </p:txBody>
        </p:sp>
        <p:sp>
          <p:nvSpPr>
            <p:cNvPr id="25" name="TextBox 24">
              <a:extLst>
                <a:ext uri="{FF2B5EF4-FFF2-40B4-BE49-F238E27FC236}">
                  <a16:creationId xmlns:a16="http://schemas.microsoft.com/office/drawing/2014/main" xmlns="" id="{A97BB7DD-6AAB-4FCB-BFFF-8884D27593A2}"/>
                </a:ext>
              </a:extLst>
            </p:cNvPr>
            <p:cNvSpPr txBox="1"/>
            <p:nvPr/>
          </p:nvSpPr>
          <p:spPr>
            <a:xfrm>
              <a:off x="838199" y="3848048"/>
              <a:ext cx="3507557" cy="430887"/>
            </a:xfrm>
            <a:prstGeom prst="rect">
              <a:avLst/>
            </a:prstGeom>
            <a:noFill/>
          </p:spPr>
          <p:txBody>
            <a:bodyPr wrap="square" rtlCol="0">
              <a:spAutoFit/>
            </a:bodyPr>
            <a:lstStyle/>
            <a:p>
              <a:r>
                <a:rPr lang="en-GB" sz="750" b="1" dirty="0">
                  <a:solidFill>
                    <a:srgbClr val="333333"/>
                  </a:solidFill>
                </a:rPr>
                <a:t>4. </a:t>
              </a:r>
              <a:r>
                <a:rPr lang="en-GB" sz="750" dirty="0">
                  <a:solidFill>
                    <a:srgbClr val="333333"/>
                  </a:solidFill>
                </a:rPr>
                <a:t>Choose </a:t>
              </a:r>
              <a:r>
                <a:rPr lang="en-GB" sz="750" b="1" dirty="0">
                  <a:solidFill>
                    <a:srgbClr val="333333"/>
                  </a:solidFill>
                </a:rPr>
                <a:t>Picture Colour</a:t>
              </a:r>
              <a:r>
                <a:rPr lang="en-GB" sz="750" dirty="0">
                  <a:solidFill>
                    <a:srgbClr val="333333"/>
                  </a:solidFill>
                </a:rPr>
                <a:t> to adjust the Saturation, Tone, and Colour.</a:t>
              </a:r>
            </a:p>
          </p:txBody>
        </p:sp>
        <p:sp>
          <p:nvSpPr>
            <p:cNvPr id="26" name="TextBox 25">
              <a:extLst>
                <a:ext uri="{FF2B5EF4-FFF2-40B4-BE49-F238E27FC236}">
                  <a16:creationId xmlns:a16="http://schemas.microsoft.com/office/drawing/2014/main" xmlns="" id="{2F57A852-CF7A-4D9C-BE19-C6D148560120}"/>
                </a:ext>
              </a:extLst>
            </p:cNvPr>
            <p:cNvSpPr txBox="1"/>
            <p:nvPr/>
          </p:nvSpPr>
          <p:spPr>
            <a:xfrm>
              <a:off x="838199" y="4392517"/>
              <a:ext cx="3507557" cy="430887"/>
            </a:xfrm>
            <a:prstGeom prst="rect">
              <a:avLst/>
            </a:prstGeom>
            <a:noFill/>
          </p:spPr>
          <p:txBody>
            <a:bodyPr wrap="square" rtlCol="0">
              <a:spAutoFit/>
            </a:bodyPr>
            <a:lstStyle/>
            <a:p>
              <a:r>
                <a:rPr lang="en-GB" sz="750" b="1" dirty="0">
                  <a:solidFill>
                    <a:srgbClr val="333333"/>
                  </a:solidFill>
                </a:rPr>
                <a:t>5. </a:t>
              </a:r>
              <a:r>
                <a:rPr lang="en-GB" sz="750" dirty="0">
                  <a:solidFill>
                    <a:srgbClr val="333333"/>
                  </a:solidFill>
                </a:rPr>
                <a:t>Choose </a:t>
              </a:r>
              <a:r>
                <a:rPr lang="en-GB" sz="750" b="1" dirty="0">
                  <a:solidFill>
                    <a:srgbClr val="333333"/>
                  </a:solidFill>
                </a:rPr>
                <a:t>Picture Correction</a:t>
              </a:r>
              <a:r>
                <a:rPr lang="en-GB" sz="750" dirty="0">
                  <a:solidFill>
                    <a:srgbClr val="333333"/>
                  </a:solidFill>
                </a:rPr>
                <a:t> to adjust the Sharpness, Brightness, and Contrast.</a:t>
              </a:r>
            </a:p>
          </p:txBody>
        </p:sp>
        <p:sp>
          <p:nvSpPr>
            <p:cNvPr id="27" name="TextBox 26">
              <a:extLst>
                <a:ext uri="{FF2B5EF4-FFF2-40B4-BE49-F238E27FC236}">
                  <a16:creationId xmlns:a16="http://schemas.microsoft.com/office/drawing/2014/main" xmlns="" id="{2AEA8178-8E69-4060-A7C1-AD0A0249F7AB}"/>
                </a:ext>
              </a:extLst>
            </p:cNvPr>
            <p:cNvSpPr txBox="1"/>
            <p:nvPr/>
          </p:nvSpPr>
          <p:spPr>
            <a:xfrm>
              <a:off x="838199" y="4991758"/>
              <a:ext cx="3507557" cy="430887"/>
            </a:xfrm>
            <a:prstGeom prst="rect">
              <a:avLst/>
            </a:prstGeom>
            <a:noFill/>
          </p:spPr>
          <p:txBody>
            <a:bodyPr wrap="square" rtlCol="0">
              <a:spAutoFit/>
            </a:bodyPr>
            <a:lstStyle/>
            <a:p>
              <a:r>
                <a:rPr lang="en-GB" sz="750" b="1" dirty="0">
                  <a:solidFill>
                    <a:srgbClr val="333333"/>
                  </a:solidFill>
                </a:rPr>
                <a:t>6. </a:t>
              </a:r>
              <a:r>
                <a:rPr lang="en-GB" sz="750" dirty="0">
                  <a:solidFill>
                    <a:srgbClr val="333333"/>
                  </a:solidFill>
                </a:rPr>
                <a:t>Once you are happy with your image, right click on it and select ‘</a:t>
              </a:r>
              <a:r>
                <a:rPr lang="en-GB" sz="750" b="1" dirty="0">
                  <a:solidFill>
                    <a:srgbClr val="333333"/>
                  </a:solidFill>
                </a:rPr>
                <a:t>Send to back</a:t>
              </a:r>
              <a:r>
                <a:rPr lang="en-GB" sz="750" dirty="0">
                  <a:solidFill>
                    <a:srgbClr val="333333"/>
                  </a:solidFill>
                </a:rPr>
                <a:t>’.</a:t>
              </a:r>
            </a:p>
          </p:txBody>
        </p:sp>
      </p:grpSp>
      <p:sp>
        <p:nvSpPr>
          <p:cNvPr id="44" name="Title 1">
            <a:extLst>
              <a:ext uri="{FF2B5EF4-FFF2-40B4-BE49-F238E27FC236}">
                <a16:creationId xmlns:a16="http://schemas.microsoft.com/office/drawing/2014/main" xmlns="" id="{91C693C5-7581-4846-B41D-314924E29DE4}"/>
              </a:ext>
            </a:extLst>
          </p:cNvPr>
          <p:cNvSpPr>
            <a:spLocks noGrp="1"/>
          </p:cNvSpPr>
          <p:nvPr>
            <p:ph type="title" hasCustomPrompt="1"/>
          </p:nvPr>
        </p:nvSpPr>
        <p:spPr>
          <a:xfrm>
            <a:off x="162165" y="1582539"/>
            <a:ext cx="7229237" cy="580721"/>
          </a:xfrm>
        </p:spPr>
        <p:txBody>
          <a:bodyPr anchor="t"/>
          <a:lstStyle>
            <a:lvl1pPr>
              <a:lnSpc>
                <a:spcPct val="90000"/>
              </a:lnSpc>
              <a:defRPr sz="2700">
                <a:solidFill>
                  <a:schemeClr val="tx1"/>
                </a:solidFill>
              </a:defRPr>
            </a:lvl1pPr>
          </a:lstStyle>
          <a:p>
            <a:r>
              <a:rPr lang="en-GB" dirty="0"/>
              <a:t>Thank You</a:t>
            </a:r>
          </a:p>
        </p:txBody>
      </p:sp>
      <p:sp>
        <p:nvSpPr>
          <p:cNvPr id="45" name="Text Placeholder 19">
            <a:extLst>
              <a:ext uri="{FF2B5EF4-FFF2-40B4-BE49-F238E27FC236}">
                <a16:creationId xmlns:a16="http://schemas.microsoft.com/office/drawing/2014/main" xmlns="" id="{B9C013A8-AD9A-4903-9F5C-688D5BE9AA86}"/>
              </a:ext>
            </a:extLst>
          </p:cNvPr>
          <p:cNvSpPr>
            <a:spLocks noGrp="1"/>
          </p:cNvSpPr>
          <p:nvPr>
            <p:ph type="body" sz="quarter" idx="13" hasCustomPrompt="1"/>
          </p:nvPr>
        </p:nvSpPr>
        <p:spPr>
          <a:xfrm>
            <a:off x="6908801" y="2089097"/>
            <a:ext cx="2235202" cy="2550176"/>
          </a:xfrm>
          <a:custGeom>
            <a:avLst/>
            <a:gdLst>
              <a:gd name="connsiteX0" fmla="*/ 566706 w 2270759"/>
              <a:gd name="connsiteY0" fmla="*/ 2266823 h 3400235"/>
              <a:gd name="connsiteX1" fmla="*/ 1135773 w 2270759"/>
              <a:gd name="connsiteY1" fmla="*/ 2834316 h 3400235"/>
              <a:gd name="connsiteX2" fmla="*/ 569067 w 2270759"/>
              <a:gd name="connsiteY2" fmla="*/ 3400235 h 3400235"/>
              <a:gd name="connsiteX3" fmla="*/ 0 w 2270759"/>
              <a:gd name="connsiteY3" fmla="*/ 2831955 h 3400235"/>
              <a:gd name="connsiteX4" fmla="*/ 1701692 w 2270759"/>
              <a:gd name="connsiteY4" fmla="*/ 1133412 h 3400235"/>
              <a:gd name="connsiteX5" fmla="*/ 2270759 w 2270759"/>
              <a:gd name="connsiteY5" fmla="*/ 1701692 h 3400235"/>
              <a:gd name="connsiteX6" fmla="*/ 1704054 w 2270759"/>
              <a:gd name="connsiteY6" fmla="*/ 2266823 h 3400235"/>
              <a:gd name="connsiteX7" fmla="*/ 2270759 w 2270759"/>
              <a:gd name="connsiteY7" fmla="*/ 2266823 h 3400235"/>
              <a:gd name="connsiteX8" fmla="*/ 2270759 w 2270759"/>
              <a:gd name="connsiteY8" fmla="*/ 3400235 h 3400235"/>
              <a:gd name="connsiteX9" fmla="*/ 1135773 w 2270759"/>
              <a:gd name="connsiteY9" fmla="*/ 3400235 h 3400235"/>
              <a:gd name="connsiteX10" fmla="*/ 1135773 w 2270759"/>
              <a:gd name="connsiteY10" fmla="*/ 2834316 h 3400235"/>
              <a:gd name="connsiteX11" fmla="*/ 1135773 w 2270759"/>
              <a:gd name="connsiteY11" fmla="*/ 2266823 h 3400235"/>
              <a:gd name="connsiteX12" fmla="*/ 1704052 w 2270759"/>
              <a:gd name="connsiteY12" fmla="*/ 2266823 h 3400235"/>
              <a:gd name="connsiteX13" fmla="*/ 1135773 w 2270759"/>
              <a:gd name="connsiteY13" fmla="*/ 1698544 h 3400235"/>
              <a:gd name="connsiteX14" fmla="*/ 567887 w 2270759"/>
              <a:gd name="connsiteY14" fmla="*/ 1133412 h 3400235"/>
              <a:gd name="connsiteX15" fmla="*/ 1135774 w 2270759"/>
              <a:gd name="connsiteY15" fmla="*/ 1700118 h 3400235"/>
              <a:gd name="connsiteX16" fmla="*/ 567887 w 2270759"/>
              <a:gd name="connsiteY16" fmla="*/ 2266824 h 3400235"/>
              <a:gd name="connsiteX17" fmla="*/ 0 w 2270759"/>
              <a:gd name="connsiteY17" fmla="*/ 1700118 h 3400235"/>
              <a:gd name="connsiteX18" fmla="*/ 567887 w 2270759"/>
              <a:gd name="connsiteY18" fmla="*/ 1133412 h 3400235"/>
              <a:gd name="connsiteX19" fmla="*/ 1701692 w 2270759"/>
              <a:gd name="connsiteY19" fmla="*/ 0 h 3400235"/>
              <a:gd name="connsiteX20" fmla="*/ 2270759 w 2270759"/>
              <a:gd name="connsiteY20" fmla="*/ 568280 h 3400235"/>
              <a:gd name="connsiteX21" fmla="*/ 1704053 w 2270759"/>
              <a:gd name="connsiteY21" fmla="*/ 1133412 h 3400235"/>
              <a:gd name="connsiteX22" fmla="*/ 1135773 w 2270759"/>
              <a:gd name="connsiteY22" fmla="*/ 565919 h 34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70759" h="3400235">
                <a:moveTo>
                  <a:pt x="566706" y="2266823"/>
                </a:moveTo>
                <a:lnTo>
                  <a:pt x="1135773" y="2834316"/>
                </a:lnTo>
                <a:lnTo>
                  <a:pt x="569067" y="3400235"/>
                </a:lnTo>
                <a:lnTo>
                  <a:pt x="0" y="2831955"/>
                </a:lnTo>
                <a:close/>
                <a:moveTo>
                  <a:pt x="1701692" y="1133412"/>
                </a:moveTo>
                <a:lnTo>
                  <a:pt x="2270759" y="1701692"/>
                </a:lnTo>
                <a:lnTo>
                  <a:pt x="1704054" y="2266823"/>
                </a:lnTo>
                <a:lnTo>
                  <a:pt x="2270759" y="2266823"/>
                </a:lnTo>
                <a:lnTo>
                  <a:pt x="2270759" y="3400235"/>
                </a:lnTo>
                <a:lnTo>
                  <a:pt x="1135773" y="3400235"/>
                </a:lnTo>
                <a:lnTo>
                  <a:pt x="1135773" y="2834316"/>
                </a:lnTo>
                <a:lnTo>
                  <a:pt x="1135773" y="2266823"/>
                </a:lnTo>
                <a:lnTo>
                  <a:pt x="1704052" y="2266823"/>
                </a:lnTo>
                <a:lnTo>
                  <a:pt x="1135773" y="1698544"/>
                </a:lnTo>
                <a:close/>
                <a:moveTo>
                  <a:pt x="567887" y="1133412"/>
                </a:moveTo>
                <a:cubicBezTo>
                  <a:pt x="881522" y="1133412"/>
                  <a:pt x="1135774" y="1387135"/>
                  <a:pt x="1135774" y="1700118"/>
                </a:cubicBezTo>
                <a:cubicBezTo>
                  <a:pt x="1135774" y="2013101"/>
                  <a:pt x="881522" y="2266824"/>
                  <a:pt x="567887" y="2266824"/>
                </a:cubicBezTo>
                <a:cubicBezTo>
                  <a:pt x="254252" y="2266824"/>
                  <a:pt x="0" y="2013101"/>
                  <a:pt x="0" y="1700118"/>
                </a:cubicBezTo>
                <a:cubicBezTo>
                  <a:pt x="0" y="1387135"/>
                  <a:pt x="254252" y="1133412"/>
                  <a:pt x="567887" y="1133412"/>
                </a:cubicBezTo>
                <a:close/>
                <a:moveTo>
                  <a:pt x="1701692" y="0"/>
                </a:moveTo>
                <a:lnTo>
                  <a:pt x="2270759" y="568280"/>
                </a:lnTo>
                <a:lnTo>
                  <a:pt x="1704053" y="1133412"/>
                </a:lnTo>
                <a:lnTo>
                  <a:pt x="1135773" y="565919"/>
                </a:lnTo>
                <a:close/>
              </a:path>
            </a:pathLst>
          </a:custGeom>
          <a:solidFill>
            <a:schemeClr val="accent5"/>
          </a:solidFill>
        </p:spPr>
        <p:txBody>
          <a:bodyPr wrap="square">
            <a:noAutofit/>
          </a:bodyPr>
          <a:lstStyle>
            <a:lvl1pPr>
              <a:defRPr/>
            </a:lvl1pPr>
          </a:lstStyle>
          <a:p>
            <a:pPr lvl="0"/>
            <a:r>
              <a:rPr lang="en-US" dirty="0"/>
              <a:t>     </a:t>
            </a:r>
            <a:endParaRPr lang="en-GB" dirty="0"/>
          </a:p>
        </p:txBody>
      </p:sp>
      <p:sp>
        <p:nvSpPr>
          <p:cNvPr id="47" name="TextBox 46">
            <a:extLst>
              <a:ext uri="{FF2B5EF4-FFF2-40B4-BE49-F238E27FC236}">
                <a16:creationId xmlns:a16="http://schemas.microsoft.com/office/drawing/2014/main" xmlns="" id="{9C669A53-15C0-431D-B306-A7120E30DF85}"/>
              </a:ext>
            </a:extLst>
          </p:cNvPr>
          <p:cNvSpPr txBox="1"/>
          <p:nvPr userDrawn="1"/>
        </p:nvSpPr>
        <p:spPr>
          <a:xfrm>
            <a:off x="-2679734" y="83630"/>
            <a:ext cx="2630668" cy="369332"/>
          </a:xfrm>
          <a:prstGeom prst="rect">
            <a:avLst/>
          </a:prstGeom>
          <a:noFill/>
        </p:spPr>
        <p:txBody>
          <a:bodyPr wrap="square" rtlCol="0">
            <a:spAutoFit/>
          </a:bodyPr>
          <a:lstStyle/>
          <a:p>
            <a:pPr algn="ctr"/>
            <a:r>
              <a:rPr lang="en-GB" sz="900" b="1" dirty="0">
                <a:solidFill>
                  <a:srgbClr val="333333"/>
                </a:solidFill>
                <a:latin typeface="+mj-lt"/>
              </a:rPr>
              <a:t>How to insert an image </a:t>
            </a:r>
            <a:br>
              <a:rPr lang="en-GB" sz="900" b="1" dirty="0">
                <a:solidFill>
                  <a:srgbClr val="333333"/>
                </a:solidFill>
                <a:latin typeface="+mj-lt"/>
              </a:rPr>
            </a:br>
            <a:r>
              <a:rPr lang="en-GB" sz="900" b="1" dirty="0">
                <a:solidFill>
                  <a:srgbClr val="333333"/>
                </a:solidFill>
                <a:latin typeface="+mj-lt"/>
              </a:rPr>
              <a:t>with a filter</a:t>
            </a:r>
          </a:p>
        </p:txBody>
      </p:sp>
      <p:sp>
        <p:nvSpPr>
          <p:cNvPr id="4" name="Date Placeholder 3">
            <a:extLst>
              <a:ext uri="{FF2B5EF4-FFF2-40B4-BE49-F238E27FC236}">
                <a16:creationId xmlns:a16="http://schemas.microsoft.com/office/drawing/2014/main" xmlns="" id="{46775C69-72E8-43C1-9850-A6BF18C8582C}"/>
              </a:ext>
            </a:extLst>
          </p:cNvPr>
          <p:cNvSpPr>
            <a:spLocks noGrp="1"/>
          </p:cNvSpPr>
          <p:nvPr>
            <p:ph type="dt" sz="half" idx="55"/>
          </p:nvPr>
        </p:nvSpPr>
        <p:spPr/>
        <p:txBody>
          <a:bodyPr/>
          <a:lstStyle/>
          <a:p>
            <a:fld id="{75BD3072-2A1B-486D-9638-782C12897BC2}" type="datetime1">
              <a:rPr lang="en-GB" smtClean="0"/>
              <a:t>03/12/2020</a:t>
            </a:fld>
            <a:endParaRPr lang="en-GB" dirty="0"/>
          </a:p>
        </p:txBody>
      </p:sp>
      <p:sp>
        <p:nvSpPr>
          <p:cNvPr id="6" name="Footer Placeholder 5">
            <a:extLst>
              <a:ext uri="{FF2B5EF4-FFF2-40B4-BE49-F238E27FC236}">
                <a16:creationId xmlns:a16="http://schemas.microsoft.com/office/drawing/2014/main" xmlns="" id="{28C19E26-D866-40AB-B8D0-83F931F383B0}"/>
              </a:ext>
            </a:extLst>
          </p:cNvPr>
          <p:cNvSpPr>
            <a:spLocks noGrp="1"/>
          </p:cNvSpPr>
          <p:nvPr>
            <p:ph type="ftr" sz="quarter" idx="56"/>
          </p:nvPr>
        </p:nvSpPr>
        <p:spPr/>
        <p:txBody>
          <a:bodyPr/>
          <a:lstStyle/>
          <a:p>
            <a:endParaRPr lang="en-GB" dirty="0"/>
          </a:p>
        </p:txBody>
      </p:sp>
    </p:spTree>
    <p:extLst>
      <p:ext uri="{BB962C8B-B14F-4D97-AF65-F5344CB8AC3E}">
        <p14:creationId xmlns:p14="http://schemas.microsoft.com/office/powerpoint/2010/main" val="261847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E3D4C2-34CD-465A-A8A2-174F961BA0EE}" type="datetimeFigureOut">
              <a:rPr lang="ru-RU" smtClean="0"/>
              <a:t>03.12.2020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61376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E3D4C2-34CD-465A-A8A2-174F961BA0EE}" type="datetimeFigureOut">
              <a:rPr lang="ru-RU" smtClean="0"/>
              <a:t>03.12.2020</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81B22D-6BD5-445C-8E95-855BC366B2CB}" type="slidenum">
              <a:rPr lang="ru-RU" smtClean="0"/>
              <a:t>‹#›</a:t>
            </a:fld>
            <a:endParaRPr lang="ru-RU"/>
          </a:p>
        </p:txBody>
      </p:sp>
    </p:spTree>
    <p:extLst>
      <p:ext uri="{BB962C8B-B14F-4D97-AF65-F5344CB8AC3E}">
        <p14:creationId xmlns:p14="http://schemas.microsoft.com/office/powerpoint/2010/main" val="202682933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hyperlink" Target="https://urok.1sept.ru/" TargetMode="External"/><Relationship Id="rId13" Type="http://schemas.openxmlformats.org/officeDocument/2006/relationships/image" Target="../media/image25.emf"/><Relationship Id="rId18" Type="http://schemas.openxmlformats.org/officeDocument/2006/relationships/hyperlink" Target="https://www.instagram.com/pervoes/" TargetMode="External"/><Relationship Id="rId3" Type="http://schemas.openxmlformats.org/officeDocument/2006/relationships/image" Target="../media/image20.emf"/><Relationship Id="rId21" Type="http://schemas.openxmlformats.org/officeDocument/2006/relationships/image" Target="../media/image29.emf"/><Relationship Id="rId7" Type="http://schemas.openxmlformats.org/officeDocument/2006/relationships/image" Target="../media/image22.emf"/><Relationship Id="rId12" Type="http://schemas.openxmlformats.org/officeDocument/2006/relationships/hyperlink" Target="https://ok.ru/digital.september" TargetMode="External"/><Relationship Id="rId17" Type="http://schemas.openxmlformats.org/officeDocument/2006/relationships/image" Target="../media/image27.emf"/><Relationship Id="rId2" Type="http://schemas.openxmlformats.org/officeDocument/2006/relationships/hyperlink" Target="https://edu.1sept.ru/" TargetMode="External"/><Relationship Id="rId16" Type="http://schemas.openxmlformats.org/officeDocument/2006/relationships/hyperlink" Target="https://vk.com/digital.september" TargetMode="External"/><Relationship Id="rId20" Type="http://schemas.openxmlformats.org/officeDocument/2006/relationships/hyperlink" Target="https://www.youtube.com/user/PervoeSentyabrya" TargetMode="External"/><Relationship Id="rId1" Type="http://schemas.openxmlformats.org/officeDocument/2006/relationships/slideLayout" Target="../slideLayouts/slideLayout8.xml"/><Relationship Id="rId6" Type="http://schemas.openxmlformats.org/officeDocument/2006/relationships/hyperlink" Target="https://1sept.ru/" TargetMode="External"/><Relationship Id="rId11" Type="http://schemas.openxmlformats.org/officeDocument/2006/relationships/image" Target="../media/image24.emf"/><Relationship Id="rId5" Type="http://schemas.openxmlformats.org/officeDocument/2006/relationships/image" Target="../media/image21.emf"/><Relationship Id="rId15" Type="http://schemas.openxmlformats.org/officeDocument/2006/relationships/image" Target="../media/image26.emf"/><Relationship Id="rId10" Type="http://schemas.openxmlformats.org/officeDocument/2006/relationships/hyperlink" Target="https://ds.1sept.ru/" TargetMode="External"/><Relationship Id="rId19" Type="http://schemas.openxmlformats.org/officeDocument/2006/relationships/image" Target="../media/image28.emf"/><Relationship Id="rId4" Type="http://schemas.openxmlformats.org/officeDocument/2006/relationships/hyperlink" Target="https://video.1sept.ru/" TargetMode="External"/><Relationship Id="rId9" Type="http://schemas.openxmlformats.org/officeDocument/2006/relationships/image" Target="../media/image23.emf"/><Relationship Id="rId14" Type="http://schemas.openxmlformats.org/officeDocument/2006/relationships/hyperlink" Target="https://www.facebook.com/digital.septembe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teachers.cambridgeesol.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1916" y="915566"/>
            <a:ext cx="277640" cy="584775"/>
          </a:xfrm>
          <a:prstGeom prst="rect">
            <a:avLst/>
          </a:prstGeom>
          <a:noFill/>
        </p:spPr>
        <p:txBody>
          <a:bodyPr wrap="none" rtlCol="0">
            <a:spAutoFit/>
          </a:bodyPr>
          <a:lstStyle/>
          <a:p>
            <a:pPr algn="ctr"/>
            <a:r>
              <a:rPr lang="en-US" sz="3200" b="1" smtClean="0"/>
              <a:t> </a:t>
            </a:r>
            <a:endParaRPr lang="ru-RU" sz="3200" b="1" dirty="0"/>
          </a:p>
        </p:txBody>
      </p:sp>
      <p:sp>
        <p:nvSpPr>
          <p:cNvPr id="3" name="Прямоугольник 2"/>
          <p:cNvSpPr/>
          <p:nvPr/>
        </p:nvSpPr>
        <p:spPr>
          <a:xfrm>
            <a:off x="792088" y="930869"/>
            <a:ext cx="7740352" cy="1277914"/>
          </a:xfrm>
          <a:prstGeom prst="rect">
            <a:avLst/>
          </a:prstGeom>
        </p:spPr>
        <p:txBody>
          <a:bodyPr wrap="square">
            <a:spAutoFit/>
          </a:bodyPr>
          <a:lstStyle/>
          <a:p>
            <a:pPr lvl="0">
              <a:lnSpc>
                <a:spcPct val="107000"/>
              </a:lnSpc>
              <a:spcAft>
                <a:spcPts val="800"/>
              </a:spcAft>
            </a:pPr>
            <a:r>
              <a:rPr lang="ru-RU" sz="3600" dirty="0">
                <a:latin typeface="Calibri" panose="020F0502020204030204" pitchFamily="34" charset="0"/>
                <a:ea typeface="Calibri" panose="020F0502020204030204" pitchFamily="34" charset="0"/>
                <a:cs typeface="Times New Roman" panose="02020603050405020304" pitchFamily="18" charset="0"/>
              </a:rPr>
              <a:t>Понятие «Уровень Пользователя» как основа современных экзаменов</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842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звание 2"/>
          <p:cNvSpPr>
            <a:spLocks noGrp="1"/>
          </p:cNvSpPr>
          <p:nvPr>
            <p:ph type="title" idx="4294967295"/>
          </p:nvPr>
        </p:nvSpPr>
        <p:spPr>
          <a:xfrm>
            <a:off x="246063" y="817563"/>
            <a:ext cx="8897937" cy="365125"/>
          </a:xfrm>
        </p:spPr>
        <p:txBody>
          <a:bodyPr>
            <a:normAutofit fontScale="90000"/>
          </a:bodyPr>
          <a:lstStyle/>
          <a:p>
            <a:r>
              <a:rPr lang="en-US" dirty="0" smtClean="0"/>
              <a:t>PLACING VOCABULARY ON THE CEFR SCALE</a:t>
            </a:r>
            <a:endParaRPr lang="ru-RU" dirty="0"/>
          </a:p>
        </p:txBody>
      </p:sp>
      <p:sp>
        <p:nvSpPr>
          <p:cNvPr id="5" name="TextBox 4"/>
          <p:cNvSpPr txBox="1"/>
          <p:nvPr/>
        </p:nvSpPr>
        <p:spPr>
          <a:xfrm>
            <a:off x="1451429" y="1868715"/>
            <a:ext cx="1542143" cy="371929"/>
          </a:xfrm>
          <a:prstGeom prst="rect">
            <a:avLst/>
          </a:prstGeom>
          <a:noFill/>
          <a:ln>
            <a:solidFill>
              <a:srgbClr val="DD006A"/>
            </a:solidFill>
          </a:ln>
        </p:spPr>
        <p:txBody>
          <a:bodyPr wrap="square" rtlCol="0">
            <a:noAutofit/>
          </a:bodyPr>
          <a:lstStyle/>
          <a:p>
            <a:pPr>
              <a:lnSpc>
                <a:spcPct val="90000"/>
              </a:lnSpc>
              <a:spcAft>
                <a:spcPts val="450"/>
              </a:spcAft>
            </a:pPr>
            <a:r>
              <a:rPr lang="en-US" sz="1950" dirty="0"/>
              <a:t>psychology</a:t>
            </a:r>
            <a:endParaRPr lang="ru-RU" sz="1950" dirty="0" err="1"/>
          </a:p>
        </p:txBody>
      </p:sp>
      <p:sp>
        <p:nvSpPr>
          <p:cNvPr id="6" name="TextBox 5"/>
          <p:cNvSpPr txBox="1"/>
          <p:nvPr/>
        </p:nvSpPr>
        <p:spPr>
          <a:xfrm>
            <a:off x="2848429" y="1741714"/>
            <a:ext cx="444500" cy="362858"/>
          </a:xfrm>
          <a:prstGeom prst="rect">
            <a:avLst/>
          </a:prstGeom>
          <a:solidFill>
            <a:srgbClr val="DD006A"/>
          </a:solidFill>
        </p:spPr>
        <p:txBody>
          <a:bodyPr wrap="square" rtlCol="0">
            <a:noAutofit/>
          </a:bodyPr>
          <a:lstStyle/>
          <a:p>
            <a:pPr>
              <a:lnSpc>
                <a:spcPct val="90000"/>
              </a:lnSpc>
              <a:spcAft>
                <a:spcPts val="450"/>
              </a:spcAft>
            </a:pPr>
            <a:r>
              <a:rPr lang="en-US" sz="1950" dirty="0">
                <a:solidFill>
                  <a:srgbClr val="FFFFFF"/>
                </a:solidFill>
              </a:rPr>
              <a:t>B2</a:t>
            </a:r>
            <a:endParaRPr lang="ru-RU" sz="1950" dirty="0" err="1">
              <a:solidFill>
                <a:srgbClr val="FFFFFF"/>
              </a:solidFill>
            </a:endParaRPr>
          </a:p>
        </p:txBody>
      </p:sp>
      <p:sp>
        <p:nvSpPr>
          <p:cNvPr id="7" name="TextBox 6"/>
          <p:cNvSpPr txBox="1"/>
          <p:nvPr/>
        </p:nvSpPr>
        <p:spPr>
          <a:xfrm>
            <a:off x="2050144" y="2581728"/>
            <a:ext cx="1701800" cy="371929"/>
          </a:xfrm>
          <a:prstGeom prst="rect">
            <a:avLst/>
          </a:prstGeom>
          <a:noFill/>
          <a:ln>
            <a:solidFill>
              <a:srgbClr val="DD006A"/>
            </a:solidFill>
          </a:ln>
        </p:spPr>
        <p:txBody>
          <a:bodyPr wrap="square" rtlCol="0">
            <a:noAutofit/>
          </a:bodyPr>
          <a:lstStyle/>
          <a:p>
            <a:pPr>
              <a:lnSpc>
                <a:spcPct val="90000"/>
              </a:lnSpc>
              <a:spcAft>
                <a:spcPts val="450"/>
              </a:spcAft>
            </a:pPr>
            <a:r>
              <a:rPr lang="en-US" sz="1950" dirty="0"/>
              <a:t>grocery store</a:t>
            </a:r>
            <a:endParaRPr lang="ru-RU" sz="1950" dirty="0" err="1"/>
          </a:p>
        </p:txBody>
      </p:sp>
      <p:sp>
        <p:nvSpPr>
          <p:cNvPr id="8" name="TextBox 7"/>
          <p:cNvSpPr txBox="1"/>
          <p:nvPr/>
        </p:nvSpPr>
        <p:spPr>
          <a:xfrm>
            <a:off x="4042229" y="1883229"/>
            <a:ext cx="1542143" cy="371929"/>
          </a:xfrm>
          <a:prstGeom prst="rect">
            <a:avLst/>
          </a:prstGeom>
          <a:noFill/>
          <a:ln>
            <a:solidFill>
              <a:srgbClr val="DD006A"/>
            </a:solidFill>
          </a:ln>
        </p:spPr>
        <p:txBody>
          <a:bodyPr wrap="square" rtlCol="0">
            <a:noAutofit/>
          </a:bodyPr>
          <a:lstStyle/>
          <a:p>
            <a:pPr>
              <a:lnSpc>
                <a:spcPct val="90000"/>
              </a:lnSpc>
              <a:spcAft>
                <a:spcPts val="450"/>
              </a:spcAft>
            </a:pPr>
            <a:r>
              <a:rPr lang="en-US" sz="1950" dirty="0"/>
              <a:t>umbrella</a:t>
            </a:r>
            <a:endParaRPr lang="ru-RU" sz="1950" dirty="0" err="1"/>
          </a:p>
        </p:txBody>
      </p:sp>
      <p:sp>
        <p:nvSpPr>
          <p:cNvPr id="9" name="TextBox 8"/>
          <p:cNvSpPr txBox="1"/>
          <p:nvPr/>
        </p:nvSpPr>
        <p:spPr>
          <a:xfrm>
            <a:off x="3888015" y="3207658"/>
            <a:ext cx="1542143" cy="371929"/>
          </a:xfrm>
          <a:prstGeom prst="rect">
            <a:avLst/>
          </a:prstGeom>
          <a:noFill/>
          <a:ln>
            <a:solidFill>
              <a:srgbClr val="DD006A"/>
            </a:solidFill>
          </a:ln>
        </p:spPr>
        <p:txBody>
          <a:bodyPr wrap="square" rtlCol="0">
            <a:noAutofit/>
          </a:bodyPr>
          <a:lstStyle/>
          <a:p>
            <a:pPr>
              <a:lnSpc>
                <a:spcPct val="90000"/>
              </a:lnSpc>
              <a:spcAft>
                <a:spcPts val="450"/>
              </a:spcAft>
            </a:pPr>
            <a:r>
              <a:rPr lang="en-US" sz="1950" dirty="0"/>
              <a:t>to love</a:t>
            </a:r>
            <a:endParaRPr lang="ru-RU" sz="1950" dirty="0" err="1"/>
          </a:p>
        </p:txBody>
      </p:sp>
      <p:sp>
        <p:nvSpPr>
          <p:cNvPr id="10" name="TextBox 9"/>
          <p:cNvSpPr txBox="1"/>
          <p:nvPr/>
        </p:nvSpPr>
        <p:spPr>
          <a:xfrm>
            <a:off x="5021943" y="2518229"/>
            <a:ext cx="1542143" cy="371929"/>
          </a:xfrm>
          <a:prstGeom prst="rect">
            <a:avLst/>
          </a:prstGeom>
          <a:noFill/>
          <a:ln>
            <a:solidFill>
              <a:srgbClr val="DD006A"/>
            </a:solidFill>
          </a:ln>
        </p:spPr>
        <p:txBody>
          <a:bodyPr wrap="square" rtlCol="0">
            <a:noAutofit/>
          </a:bodyPr>
          <a:lstStyle/>
          <a:p>
            <a:pPr>
              <a:lnSpc>
                <a:spcPct val="90000"/>
              </a:lnSpc>
              <a:spcAft>
                <a:spcPts val="450"/>
              </a:spcAft>
            </a:pPr>
            <a:r>
              <a:rPr lang="en-US" sz="1950" dirty="0"/>
              <a:t>helicopter</a:t>
            </a:r>
            <a:endParaRPr lang="ru-RU" sz="1950" dirty="0" err="1"/>
          </a:p>
        </p:txBody>
      </p:sp>
      <p:sp>
        <p:nvSpPr>
          <p:cNvPr id="11" name="TextBox 10"/>
          <p:cNvSpPr txBox="1"/>
          <p:nvPr/>
        </p:nvSpPr>
        <p:spPr>
          <a:xfrm>
            <a:off x="1629229" y="3507015"/>
            <a:ext cx="1542143" cy="371929"/>
          </a:xfrm>
          <a:prstGeom prst="rect">
            <a:avLst/>
          </a:prstGeom>
          <a:noFill/>
          <a:ln>
            <a:solidFill>
              <a:srgbClr val="DD006A"/>
            </a:solidFill>
          </a:ln>
        </p:spPr>
        <p:txBody>
          <a:bodyPr wrap="square" rtlCol="0">
            <a:noAutofit/>
          </a:bodyPr>
          <a:lstStyle/>
          <a:p>
            <a:pPr>
              <a:lnSpc>
                <a:spcPct val="90000"/>
              </a:lnSpc>
              <a:spcAft>
                <a:spcPts val="450"/>
              </a:spcAft>
            </a:pPr>
            <a:r>
              <a:rPr lang="en-US" sz="1950" dirty="0"/>
              <a:t>teacher</a:t>
            </a:r>
            <a:endParaRPr lang="ru-RU" sz="1950" dirty="0" err="1"/>
          </a:p>
        </p:txBody>
      </p:sp>
      <p:sp>
        <p:nvSpPr>
          <p:cNvPr id="12" name="TextBox 11"/>
          <p:cNvSpPr txBox="1"/>
          <p:nvPr/>
        </p:nvSpPr>
        <p:spPr>
          <a:xfrm>
            <a:off x="3824515" y="4151086"/>
            <a:ext cx="1542143" cy="371929"/>
          </a:xfrm>
          <a:prstGeom prst="rect">
            <a:avLst/>
          </a:prstGeom>
          <a:noFill/>
          <a:ln>
            <a:solidFill>
              <a:srgbClr val="DD006A"/>
            </a:solidFill>
          </a:ln>
        </p:spPr>
        <p:txBody>
          <a:bodyPr wrap="square" rtlCol="0">
            <a:noAutofit/>
          </a:bodyPr>
          <a:lstStyle/>
          <a:p>
            <a:pPr>
              <a:lnSpc>
                <a:spcPct val="90000"/>
              </a:lnSpc>
              <a:spcAft>
                <a:spcPts val="450"/>
              </a:spcAft>
            </a:pPr>
            <a:r>
              <a:rPr lang="en-US" sz="1950" dirty="0"/>
              <a:t>fall in love</a:t>
            </a:r>
            <a:endParaRPr lang="ru-RU" sz="1950" dirty="0" err="1"/>
          </a:p>
        </p:txBody>
      </p:sp>
      <p:sp>
        <p:nvSpPr>
          <p:cNvPr id="13" name="TextBox 12"/>
          <p:cNvSpPr txBox="1"/>
          <p:nvPr/>
        </p:nvSpPr>
        <p:spPr>
          <a:xfrm>
            <a:off x="6354003" y="3092981"/>
            <a:ext cx="1674381" cy="371929"/>
          </a:xfrm>
          <a:prstGeom prst="rect">
            <a:avLst/>
          </a:prstGeom>
          <a:noFill/>
          <a:ln>
            <a:solidFill>
              <a:srgbClr val="DD006A"/>
            </a:solidFill>
          </a:ln>
        </p:spPr>
        <p:txBody>
          <a:bodyPr wrap="square" rtlCol="0">
            <a:noAutofit/>
          </a:bodyPr>
          <a:lstStyle/>
          <a:p>
            <a:pPr>
              <a:lnSpc>
                <a:spcPct val="90000"/>
              </a:lnSpc>
              <a:spcAft>
                <a:spcPts val="450"/>
              </a:spcAft>
            </a:pPr>
            <a:r>
              <a:rPr lang="en-US" sz="1950" dirty="0" smtClean="0"/>
              <a:t>Mobile phone</a:t>
            </a:r>
            <a:endParaRPr lang="ru-RU" sz="1950" dirty="0" err="1"/>
          </a:p>
        </p:txBody>
      </p:sp>
      <p:sp>
        <p:nvSpPr>
          <p:cNvPr id="14" name="TextBox 13"/>
          <p:cNvSpPr txBox="1"/>
          <p:nvPr/>
        </p:nvSpPr>
        <p:spPr>
          <a:xfrm>
            <a:off x="5983515" y="1520372"/>
            <a:ext cx="1542143" cy="371929"/>
          </a:xfrm>
          <a:prstGeom prst="rect">
            <a:avLst/>
          </a:prstGeom>
          <a:noFill/>
          <a:ln>
            <a:solidFill>
              <a:srgbClr val="DD006A"/>
            </a:solidFill>
          </a:ln>
        </p:spPr>
        <p:txBody>
          <a:bodyPr wrap="square" rtlCol="0">
            <a:noAutofit/>
          </a:bodyPr>
          <a:lstStyle/>
          <a:p>
            <a:pPr>
              <a:lnSpc>
                <a:spcPct val="90000"/>
              </a:lnSpc>
              <a:spcAft>
                <a:spcPts val="450"/>
              </a:spcAft>
            </a:pPr>
            <a:r>
              <a:rPr lang="en-US" sz="1950" dirty="0"/>
              <a:t>rainforest</a:t>
            </a:r>
            <a:endParaRPr lang="ru-RU" sz="1950" dirty="0" err="1"/>
          </a:p>
        </p:txBody>
      </p:sp>
      <p:sp>
        <p:nvSpPr>
          <p:cNvPr id="16" name="TextBox 15"/>
          <p:cNvSpPr txBox="1"/>
          <p:nvPr/>
        </p:nvSpPr>
        <p:spPr>
          <a:xfrm>
            <a:off x="7915728" y="2822965"/>
            <a:ext cx="486229" cy="362858"/>
          </a:xfrm>
          <a:prstGeom prst="rect">
            <a:avLst/>
          </a:prstGeom>
          <a:solidFill>
            <a:srgbClr val="DD006A"/>
          </a:solidFill>
        </p:spPr>
        <p:txBody>
          <a:bodyPr wrap="square" rtlCol="0">
            <a:noAutofit/>
          </a:bodyPr>
          <a:lstStyle/>
          <a:p>
            <a:pPr>
              <a:lnSpc>
                <a:spcPct val="90000"/>
              </a:lnSpc>
              <a:spcAft>
                <a:spcPts val="450"/>
              </a:spcAft>
            </a:pPr>
            <a:r>
              <a:rPr lang="en-US" sz="1950" dirty="0">
                <a:solidFill>
                  <a:srgbClr val="FFFFFF"/>
                </a:solidFill>
              </a:rPr>
              <a:t>A1</a:t>
            </a:r>
            <a:endParaRPr lang="ru-RU" sz="1950" dirty="0" err="1">
              <a:solidFill>
                <a:srgbClr val="FFFFFF"/>
              </a:solidFill>
            </a:endParaRPr>
          </a:p>
        </p:txBody>
      </p:sp>
      <p:sp>
        <p:nvSpPr>
          <p:cNvPr id="17" name="TextBox 16"/>
          <p:cNvSpPr txBox="1"/>
          <p:nvPr/>
        </p:nvSpPr>
        <p:spPr>
          <a:xfrm>
            <a:off x="6424386" y="2414814"/>
            <a:ext cx="509814" cy="362858"/>
          </a:xfrm>
          <a:prstGeom prst="rect">
            <a:avLst/>
          </a:prstGeom>
          <a:solidFill>
            <a:srgbClr val="DD006A"/>
          </a:solidFill>
        </p:spPr>
        <p:txBody>
          <a:bodyPr wrap="square" rtlCol="0">
            <a:noAutofit/>
          </a:bodyPr>
          <a:lstStyle/>
          <a:p>
            <a:pPr>
              <a:lnSpc>
                <a:spcPct val="90000"/>
              </a:lnSpc>
              <a:spcAft>
                <a:spcPts val="450"/>
              </a:spcAft>
            </a:pPr>
            <a:r>
              <a:rPr lang="en-US" sz="1950" dirty="0">
                <a:solidFill>
                  <a:srgbClr val="FFFFFF"/>
                </a:solidFill>
              </a:rPr>
              <a:t>A2</a:t>
            </a:r>
            <a:endParaRPr lang="ru-RU" sz="1950" dirty="0" err="1">
              <a:solidFill>
                <a:srgbClr val="FFFFFF"/>
              </a:solidFill>
            </a:endParaRPr>
          </a:p>
        </p:txBody>
      </p:sp>
      <p:sp>
        <p:nvSpPr>
          <p:cNvPr id="18" name="TextBox 17"/>
          <p:cNvSpPr txBox="1"/>
          <p:nvPr/>
        </p:nvSpPr>
        <p:spPr>
          <a:xfrm>
            <a:off x="3681186" y="2683327"/>
            <a:ext cx="458766" cy="362858"/>
          </a:xfrm>
          <a:prstGeom prst="rect">
            <a:avLst/>
          </a:prstGeom>
          <a:solidFill>
            <a:srgbClr val="DD006A"/>
          </a:solidFill>
        </p:spPr>
        <p:txBody>
          <a:bodyPr wrap="square" rtlCol="0">
            <a:noAutofit/>
          </a:bodyPr>
          <a:lstStyle/>
          <a:p>
            <a:pPr>
              <a:lnSpc>
                <a:spcPct val="90000"/>
              </a:lnSpc>
              <a:spcAft>
                <a:spcPts val="450"/>
              </a:spcAft>
            </a:pPr>
            <a:r>
              <a:rPr lang="en-US" sz="1950" dirty="0">
                <a:solidFill>
                  <a:srgbClr val="FFFFFF"/>
                </a:solidFill>
              </a:rPr>
              <a:t>A2</a:t>
            </a:r>
            <a:endParaRPr lang="ru-RU" sz="1950" dirty="0" err="1">
              <a:solidFill>
                <a:srgbClr val="FFFFFF"/>
              </a:solidFill>
            </a:endParaRPr>
          </a:p>
        </p:txBody>
      </p:sp>
      <p:sp>
        <p:nvSpPr>
          <p:cNvPr id="19" name="TextBox 18"/>
          <p:cNvSpPr txBox="1"/>
          <p:nvPr/>
        </p:nvSpPr>
        <p:spPr>
          <a:xfrm>
            <a:off x="7306129" y="1382485"/>
            <a:ext cx="444500" cy="362858"/>
          </a:xfrm>
          <a:prstGeom prst="rect">
            <a:avLst/>
          </a:prstGeom>
          <a:solidFill>
            <a:srgbClr val="DD006A"/>
          </a:solidFill>
        </p:spPr>
        <p:txBody>
          <a:bodyPr wrap="square" rtlCol="0">
            <a:noAutofit/>
          </a:bodyPr>
          <a:lstStyle/>
          <a:p>
            <a:pPr>
              <a:lnSpc>
                <a:spcPct val="90000"/>
              </a:lnSpc>
              <a:spcAft>
                <a:spcPts val="450"/>
              </a:spcAft>
            </a:pPr>
            <a:r>
              <a:rPr lang="en-US" sz="1950" dirty="0">
                <a:solidFill>
                  <a:srgbClr val="FFFFFF"/>
                </a:solidFill>
              </a:rPr>
              <a:t>B1</a:t>
            </a:r>
            <a:endParaRPr lang="ru-RU" sz="1950" dirty="0" err="1">
              <a:solidFill>
                <a:srgbClr val="FFFFFF"/>
              </a:solidFill>
            </a:endParaRPr>
          </a:p>
        </p:txBody>
      </p:sp>
      <p:sp>
        <p:nvSpPr>
          <p:cNvPr id="20" name="TextBox 19"/>
          <p:cNvSpPr txBox="1"/>
          <p:nvPr/>
        </p:nvSpPr>
        <p:spPr>
          <a:xfrm>
            <a:off x="5433785" y="1859642"/>
            <a:ext cx="455385" cy="362858"/>
          </a:xfrm>
          <a:prstGeom prst="rect">
            <a:avLst/>
          </a:prstGeom>
          <a:solidFill>
            <a:srgbClr val="DD006A"/>
          </a:solidFill>
        </p:spPr>
        <p:txBody>
          <a:bodyPr wrap="square" rtlCol="0">
            <a:noAutofit/>
          </a:bodyPr>
          <a:lstStyle/>
          <a:p>
            <a:pPr>
              <a:lnSpc>
                <a:spcPct val="90000"/>
              </a:lnSpc>
              <a:spcAft>
                <a:spcPts val="450"/>
              </a:spcAft>
            </a:pPr>
            <a:r>
              <a:rPr lang="en-US" sz="1950" dirty="0">
                <a:solidFill>
                  <a:srgbClr val="FFFFFF"/>
                </a:solidFill>
              </a:rPr>
              <a:t>A2</a:t>
            </a:r>
            <a:endParaRPr lang="ru-RU" sz="1950" dirty="0" err="1">
              <a:solidFill>
                <a:srgbClr val="FFFFFF"/>
              </a:solidFill>
            </a:endParaRPr>
          </a:p>
        </p:txBody>
      </p:sp>
      <p:sp>
        <p:nvSpPr>
          <p:cNvPr id="21" name="TextBox 20"/>
          <p:cNvSpPr txBox="1"/>
          <p:nvPr/>
        </p:nvSpPr>
        <p:spPr>
          <a:xfrm>
            <a:off x="5312229" y="3098799"/>
            <a:ext cx="457200" cy="362858"/>
          </a:xfrm>
          <a:prstGeom prst="rect">
            <a:avLst/>
          </a:prstGeom>
          <a:solidFill>
            <a:srgbClr val="DD006A"/>
          </a:solidFill>
        </p:spPr>
        <p:txBody>
          <a:bodyPr wrap="square" rtlCol="0">
            <a:noAutofit/>
          </a:bodyPr>
          <a:lstStyle/>
          <a:p>
            <a:pPr>
              <a:lnSpc>
                <a:spcPct val="90000"/>
              </a:lnSpc>
              <a:spcAft>
                <a:spcPts val="450"/>
              </a:spcAft>
            </a:pPr>
            <a:r>
              <a:rPr lang="en-US" sz="1950" dirty="0">
                <a:solidFill>
                  <a:srgbClr val="FFFFFF"/>
                </a:solidFill>
              </a:rPr>
              <a:t>A1</a:t>
            </a:r>
            <a:endParaRPr lang="ru-RU" sz="1950" dirty="0" err="1">
              <a:solidFill>
                <a:srgbClr val="FFFFFF"/>
              </a:solidFill>
            </a:endParaRPr>
          </a:p>
        </p:txBody>
      </p:sp>
      <p:sp>
        <p:nvSpPr>
          <p:cNvPr id="22" name="TextBox 21"/>
          <p:cNvSpPr txBox="1"/>
          <p:nvPr/>
        </p:nvSpPr>
        <p:spPr>
          <a:xfrm>
            <a:off x="3013528" y="3693885"/>
            <a:ext cx="550360" cy="362858"/>
          </a:xfrm>
          <a:prstGeom prst="rect">
            <a:avLst/>
          </a:prstGeom>
          <a:solidFill>
            <a:srgbClr val="DD006A"/>
          </a:solidFill>
        </p:spPr>
        <p:txBody>
          <a:bodyPr wrap="square" rtlCol="0">
            <a:noAutofit/>
          </a:bodyPr>
          <a:lstStyle/>
          <a:p>
            <a:pPr>
              <a:lnSpc>
                <a:spcPct val="90000"/>
              </a:lnSpc>
              <a:spcAft>
                <a:spcPts val="450"/>
              </a:spcAft>
            </a:pPr>
            <a:r>
              <a:rPr lang="en-US" sz="1950" dirty="0">
                <a:solidFill>
                  <a:srgbClr val="FFFFFF"/>
                </a:solidFill>
              </a:rPr>
              <a:t>A1</a:t>
            </a:r>
            <a:endParaRPr lang="ru-RU" sz="1950" dirty="0" err="1">
              <a:solidFill>
                <a:srgbClr val="FFFFFF"/>
              </a:solidFill>
            </a:endParaRPr>
          </a:p>
        </p:txBody>
      </p:sp>
      <p:sp>
        <p:nvSpPr>
          <p:cNvPr id="23" name="TextBox 22"/>
          <p:cNvSpPr txBox="1"/>
          <p:nvPr/>
        </p:nvSpPr>
        <p:spPr>
          <a:xfrm>
            <a:off x="5205186" y="3962399"/>
            <a:ext cx="444500" cy="362858"/>
          </a:xfrm>
          <a:prstGeom prst="rect">
            <a:avLst/>
          </a:prstGeom>
          <a:solidFill>
            <a:srgbClr val="DD006A"/>
          </a:solidFill>
        </p:spPr>
        <p:txBody>
          <a:bodyPr wrap="square" rtlCol="0">
            <a:noAutofit/>
          </a:bodyPr>
          <a:lstStyle/>
          <a:p>
            <a:pPr>
              <a:lnSpc>
                <a:spcPct val="90000"/>
              </a:lnSpc>
              <a:spcAft>
                <a:spcPts val="450"/>
              </a:spcAft>
            </a:pPr>
            <a:r>
              <a:rPr lang="en-US" sz="1950" dirty="0">
                <a:solidFill>
                  <a:srgbClr val="FFFFFF"/>
                </a:solidFill>
              </a:rPr>
              <a:t>B1</a:t>
            </a:r>
            <a:endParaRPr lang="ru-RU" sz="1950" dirty="0" err="1">
              <a:solidFill>
                <a:srgbClr val="FFFFFF"/>
              </a:solidFill>
            </a:endParaRPr>
          </a:p>
        </p:txBody>
      </p:sp>
      <p:sp>
        <p:nvSpPr>
          <p:cNvPr id="24" name="TextBox 23"/>
          <p:cNvSpPr txBox="1"/>
          <p:nvPr/>
        </p:nvSpPr>
        <p:spPr>
          <a:xfrm>
            <a:off x="1444172" y="4292601"/>
            <a:ext cx="1812471" cy="371929"/>
          </a:xfrm>
          <a:prstGeom prst="rect">
            <a:avLst/>
          </a:prstGeom>
          <a:noFill/>
          <a:ln>
            <a:solidFill>
              <a:srgbClr val="DD006A"/>
            </a:solidFill>
          </a:ln>
        </p:spPr>
        <p:txBody>
          <a:bodyPr wrap="square" rtlCol="0">
            <a:noAutofit/>
          </a:bodyPr>
          <a:lstStyle/>
          <a:p>
            <a:pPr>
              <a:lnSpc>
                <a:spcPct val="90000"/>
              </a:lnSpc>
              <a:spcAft>
                <a:spcPts val="450"/>
              </a:spcAft>
            </a:pPr>
            <a:r>
              <a:rPr lang="en-US" sz="1950" dirty="0"/>
              <a:t>indicate (show)</a:t>
            </a:r>
            <a:endParaRPr lang="ru-RU" sz="1950" dirty="0" err="1"/>
          </a:p>
        </p:txBody>
      </p:sp>
      <p:sp>
        <p:nvSpPr>
          <p:cNvPr id="25" name="TextBox 24"/>
          <p:cNvSpPr txBox="1"/>
          <p:nvPr/>
        </p:nvSpPr>
        <p:spPr>
          <a:xfrm>
            <a:off x="3205843" y="4484914"/>
            <a:ext cx="522515" cy="362858"/>
          </a:xfrm>
          <a:prstGeom prst="rect">
            <a:avLst/>
          </a:prstGeom>
          <a:solidFill>
            <a:srgbClr val="DD006A"/>
          </a:solidFill>
        </p:spPr>
        <p:txBody>
          <a:bodyPr wrap="square" rtlCol="0">
            <a:noAutofit/>
          </a:bodyPr>
          <a:lstStyle/>
          <a:p>
            <a:pPr>
              <a:lnSpc>
                <a:spcPct val="90000"/>
              </a:lnSpc>
              <a:spcAft>
                <a:spcPts val="450"/>
              </a:spcAft>
            </a:pPr>
            <a:r>
              <a:rPr lang="ru-RU" sz="1950" dirty="0">
                <a:solidFill>
                  <a:srgbClr val="FFFFFF"/>
                </a:solidFill>
              </a:rPr>
              <a:t>С</a:t>
            </a:r>
            <a:r>
              <a:rPr lang="en-US" sz="1950" dirty="0">
                <a:solidFill>
                  <a:srgbClr val="FFFFFF"/>
                </a:solidFill>
              </a:rPr>
              <a:t>1</a:t>
            </a:r>
            <a:endParaRPr lang="ru-RU" sz="1950" dirty="0" err="1">
              <a:solidFill>
                <a:srgbClr val="FFFFFF"/>
              </a:solidFill>
            </a:endParaRPr>
          </a:p>
        </p:txBody>
      </p:sp>
      <p:sp>
        <p:nvSpPr>
          <p:cNvPr id="26" name="TextBox 25"/>
          <p:cNvSpPr txBox="1"/>
          <p:nvPr/>
        </p:nvSpPr>
        <p:spPr>
          <a:xfrm>
            <a:off x="373743" y="2908299"/>
            <a:ext cx="1077686" cy="371929"/>
          </a:xfrm>
          <a:prstGeom prst="rect">
            <a:avLst/>
          </a:prstGeom>
          <a:noFill/>
          <a:ln>
            <a:solidFill>
              <a:srgbClr val="DD006A"/>
            </a:solidFill>
          </a:ln>
        </p:spPr>
        <p:txBody>
          <a:bodyPr wrap="square" rtlCol="0">
            <a:noAutofit/>
          </a:bodyPr>
          <a:lstStyle/>
          <a:p>
            <a:pPr>
              <a:lnSpc>
                <a:spcPct val="90000"/>
              </a:lnSpc>
              <a:spcAft>
                <a:spcPts val="450"/>
              </a:spcAft>
            </a:pPr>
            <a:r>
              <a:rPr lang="en-US" sz="1950" dirty="0"/>
              <a:t>yellow</a:t>
            </a:r>
            <a:endParaRPr lang="ru-RU" sz="1950" dirty="0" err="1"/>
          </a:p>
        </p:txBody>
      </p:sp>
      <p:sp>
        <p:nvSpPr>
          <p:cNvPr id="27" name="TextBox 26"/>
          <p:cNvSpPr txBox="1"/>
          <p:nvPr/>
        </p:nvSpPr>
        <p:spPr>
          <a:xfrm>
            <a:off x="1210760" y="2706914"/>
            <a:ext cx="540026" cy="362858"/>
          </a:xfrm>
          <a:prstGeom prst="rect">
            <a:avLst/>
          </a:prstGeom>
          <a:solidFill>
            <a:srgbClr val="DD006A"/>
          </a:solidFill>
        </p:spPr>
        <p:txBody>
          <a:bodyPr wrap="square" rtlCol="0">
            <a:noAutofit/>
          </a:bodyPr>
          <a:lstStyle/>
          <a:p>
            <a:pPr>
              <a:lnSpc>
                <a:spcPct val="90000"/>
              </a:lnSpc>
              <a:spcAft>
                <a:spcPts val="450"/>
              </a:spcAft>
            </a:pPr>
            <a:r>
              <a:rPr lang="en-US" sz="1950" dirty="0">
                <a:solidFill>
                  <a:srgbClr val="FFFFFF"/>
                </a:solidFill>
              </a:rPr>
              <a:t>A1</a:t>
            </a:r>
            <a:endParaRPr lang="ru-RU" sz="1950" dirty="0" err="1">
              <a:solidFill>
                <a:srgbClr val="FFFFFF"/>
              </a:solidFill>
            </a:endParaRPr>
          </a:p>
        </p:txBody>
      </p:sp>
    </p:spTree>
    <p:extLst>
      <p:ext uri="{BB962C8B-B14F-4D97-AF65-F5344CB8AC3E}">
        <p14:creationId xmlns:p14="http://schemas.microsoft.com/office/powerpoint/2010/main" val="3905164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P spid="18" grpId="0" animBg="1"/>
      <p:bldP spid="19" grpId="0" animBg="1"/>
      <p:bldP spid="20" grpId="0" animBg="1"/>
      <p:bldP spid="21" grpId="0" animBg="1"/>
      <p:bldP spid="22" grpId="0" animBg="1"/>
      <p:bldP spid="23" grpId="0" animBg="1"/>
      <p:bldP spid="25"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звание 2"/>
          <p:cNvSpPr>
            <a:spLocks noGrp="1"/>
          </p:cNvSpPr>
          <p:nvPr>
            <p:ph type="title" idx="4294967295"/>
          </p:nvPr>
        </p:nvSpPr>
        <p:spPr>
          <a:xfrm>
            <a:off x="0" y="870181"/>
            <a:ext cx="9094403" cy="365125"/>
          </a:xfrm>
        </p:spPr>
        <p:txBody>
          <a:bodyPr>
            <a:noAutofit/>
          </a:bodyPr>
          <a:lstStyle/>
          <a:p>
            <a:r>
              <a:rPr lang="en-US" sz="3200" dirty="0" smtClean="0"/>
              <a:t>PLACING VOCABULARY ON THE CEFR SCALE (RUN)</a:t>
            </a:r>
            <a:endParaRPr lang="ru-RU" sz="3200" dirty="0"/>
          </a:p>
        </p:txBody>
      </p:sp>
      <p:sp>
        <p:nvSpPr>
          <p:cNvPr id="5" name="TextBox 4"/>
          <p:cNvSpPr txBox="1"/>
          <p:nvPr/>
        </p:nvSpPr>
        <p:spPr>
          <a:xfrm>
            <a:off x="1451428" y="1868715"/>
            <a:ext cx="2006600" cy="371929"/>
          </a:xfrm>
          <a:prstGeom prst="rect">
            <a:avLst/>
          </a:prstGeom>
          <a:noFill/>
          <a:ln>
            <a:solidFill>
              <a:srgbClr val="DD006A"/>
            </a:solidFill>
          </a:ln>
        </p:spPr>
        <p:txBody>
          <a:bodyPr wrap="square" rtlCol="0">
            <a:noAutofit/>
          </a:bodyPr>
          <a:lstStyle/>
          <a:p>
            <a:pPr>
              <a:lnSpc>
                <a:spcPct val="90000"/>
              </a:lnSpc>
              <a:spcAft>
                <a:spcPts val="450"/>
              </a:spcAft>
            </a:pPr>
            <a:r>
              <a:rPr lang="en-US" sz="1950" dirty="0"/>
              <a:t>run </a:t>
            </a:r>
            <a:r>
              <a:rPr lang="en-US" sz="1350" dirty="0"/>
              <a:t>(use </a:t>
            </a:r>
            <a:r>
              <a:rPr lang="en-US" sz="1350" dirty="0" err="1"/>
              <a:t>commputer</a:t>
            </a:r>
            <a:r>
              <a:rPr lang="en-US" sz="1350" dirty="0"/>
              <a:t>)</a:t>
            </a:r>
            <a:endParaRPr lang="ru-RU" sz="1350" dirty="0" err="1"/>
          </a:p>
        </p:txBody>
      </p:sp>
      <p:sp>
        <p:nvSpPr>
          <p:cNvPr id="6" name="TextBox 5"/>
          <p:cNvSpPr txBox="1"/>
          <p:nvPr/>
        </p:nvSpPr>
        <p:spPr>
          <a:xfrm>
            <a:off x="3299098" y="1632856"/>
            <a:ext cx="444500" cy="362858"/>
          </a:xfrm>
          <a:prstGeom prst="rect">
            <a:avLst/>
          </a:prstGeom>
          <a:solidFill>
            <a:srgbClr val="00B050"/>
          </a:solidFill>
        </p:spPr>
        <p:txBody>
          <a:bodyPr wrap="square" rtlCol="0">
            <a:noAutofit/>
          </a:bodyPr>
          <a:lstStyle/>
          <a:p>
            <a:pPr>
              <a:lnSpc>
                <a:spcPct val="90000"/>
              </a:lnSpc>
              <a:spcAft>
                <a:spcPts val="450"/>
              </a:spcAft>
            </a:pPr>
            <a:r>
              <a:rPr lang="en-US" sz="1950" dirty="0">
                <a:solidFill>
                  <a:srgbClr val="FFFFFF"/>
                </a:solidFill>
              </a:rPr>
              <a:t>B2</a:t>
            </a:r>
            <a:endParaRPr lang="ru-RU" sz="1950" dirty="0" err="1">
              <a:solidFill>
                <a:srgbClr val="FFFFFF"/>
              </a:solidFill>
            </a:endParaRPr>
          </a:p>
        </p:txBody>
      </p:sp>
      <p:sp>
        <p:nvSpPr>
          <p:cNvPr id="7" name="TextBox 6"/>
          <p:cNvSpPr txBox="1"/>
          <p:nvPr/>
        </p:nvSpPr>
        <p:spPr>
          <a:xfrm>
            <a:off x="2281597" y="3379563"/>
            <a:ext cx="1320074" cy="386805"/>
          </a:xfrm>
          <a:prstGeom prst="rect">
            <a:avLst/>
          </a:prstGeom>
          <a:noFill/>
          <a:ln>
            <a:solidFill>
              <a:srgbClr val="DD006A"/>
            </a:solidFill>
          </a:ln>
        </p:spPr>
        <p:txBody>
          <a:bodyPr wrap="square" rtlCol="0">
            <a:noAutofit/>
          </a:bodyPr>
          <a:lstStyle/>
          <a:p>
            <a:pPr>
              <a:lnSpc>
                <a:spcPct val="90000"/>
              </a:lnSpc>
              <a:spcAft>
                <a:spcPts val="450"/>
              </a:spcAft>
            </a:pPr>
            <a:r>
              <a:rPr lang="en-US" sz="1950" dirty="0"/>
              <a:t>run </a:t>
            </a:r>
            <a:r>
              <a:rPr lang="en-US" sz="1350" dirty="0"/>
              <a:t>(travel)</a:t>
            </a:r>
            <a:endParaRPr lang="ru-RU" sz="1350" dirty="0" err="1"/>
          </a:p>
        </p:txBody>
      </p:sp>
      <p:sp>
        <p:nvSpPr>
          <p:cNvPr id="9" name="TextBox 8"/>
          <p:cNvSpPr txBox="1"/>
          <p:nvPr/>
        </p:nvSpPr>
        <p:spPr>
          <a:xfrm>
            <a:off x="5430158" y="2632168"/>
            <a:ext cx="1745966" cy="488657"/>
          </a:xfrm>
          <a:prstGeom prst="rect">
            <a:avLst/>
          </a:prstGeom>
          <a:noFill/>
          <a:ln>
            <a:solidFill>
              <a:srgbClr val="DD006A"/>
            </a:solidFill>
          </a:ln>
        </p:spPr>
        <p:txBody>
          <a:bodyPr wrap="square" rtlCol="0">
            <a:noAutofit/>
          </a:bodyPr>
          <a:lstStyle/>
          <a:p>
            <a:pPr>
              <a:lnSpc>
                <a:spcPct val="90000"/>
              </a:lnSpc>
              <a:spcAft>
                <a:spcPts val="450"/>
              </a:spcAft>
            </a:pPr>
            <a:r>
              <a:rPr lang="en-US" sz="1950" dirty="0"/>
              <a:t>run around </a:t>
            </a:r>
            <a:r>
              <a:rPr lang="en-US" sz="1350" dirty="0"/>
              <a:t>(be very busy)</a:t>
            </a:r>
            <a:endParaRPr lang="ru-RU" sz="1350" dirty="0" err="1"/>
          </a:p>
        </p:txBody>
      </p:sp>
      <p:sp>
        <p:nvSpPr>
          <p:cNvPr id="10" name="TextBox 9"/>
          <p:cNvSpPr txBox="1"/>
          <p:nvPr/>
        </p:nvSpPr>
        <p:spPr>
          <a:xfrm>
            <a:off x="3999227" y="2123495"/>
            <a:ext cx="1542143" cy="371929"/>
          </a:xfrm>
          <a:prstGeom prst="rect">
            <a:avLst/>
          </a:prstGeom>
          <a:noFill/>
          <a:ln>
            <a:solidFill>
              <a:srgbClr val="DD006A"/>
            </a:solidFill>
          </a:ln>
        </p:spPr>
        <p:txBody>
          <a:bodyPr wrap="square" rtlCol="0">
            <a:noAutofit/>
          </a:bodyPr>
          <a:lstStyle/>
          <a:p>
            <a:pPr>
              <a:lnSpc>
                <a:spcPct val="90000"/>
              </a:lnSpc>
              <a:spcAft>
                <a:spcPts val="450"/>
              </a:spcAft>
            </a:pPr>
            <a:r>
              <a:rPr lang="en-US" sz="1950" dirty="0"/>
              <a:t> run </a:t>
            </a:r>
            <a:r>
              <a:rPr lang="en-US" sz="1350" dirty="0"/>
              <a:t>(publish)</a:t>
            </a:r>
            <a:endParaRPr lang="ru-RU" sz="1350" dirty="0" err="1"/>
          </a:p>
        </p:txBody>
      </p:sp>
      <p:sp>
        <p:nvSpPr>
          <p:cNvPr id="11" name="TextBox 10"/>
          <p:cNvSpPr txBox="1"/>
          <p:nvPr/>
        </p:nvSpPr>
        <p:spPr>
          <a:xfrm>
            <a:off x="1264624" y="2792190"/>
            <a:ext cx="1932215" cy="371929"/>
          </a:xfrm>
          <a:prstGeom prst="rect">
            <a:avLst/>
          </a:prstGeom>
          <a:noFill/>
          <a:ln>
            <a:solidFill>
              <a:srgbClr val="DD006A"/>
            </a:solidFill>
          </a:ln>
        </p:spPr>
        <p:txBody>
          <a:bodyPr wrap="square" rtlCol="0">
            <a:noAutofit/>
          </a:bodyPr>
          <a:lstStyle/>
          <a:p>
            <a:pPr>
              <a:lnSpc>
                <a:spcPct val="90000"/>
              </a:lnSpc>
              <a:spcAft>
                <a:spcPts val="450"/>
              </a:spcAft>
            </a:pPr>
            <a:r>
              <a:rPr lang="en-US" sz="1950" dirty="0"/>
              <a:t>run out </a:t>
            </a:r>
            <a:r>
              <a:rPr lang="en-US" sz="1350" dirty="0"/>
              <a:t>(use all)</a:t>
            </a:r>
            <a:endParaRPr lang="ru-RU" sz="1350" dirty="0" err="1"/>
          </a:p>
        </p:txBody>
      </p:sp>
      <p:sp>
        <p:nvSpPr>
          <p:cNvPr id="13" name="TextBox 12"/>
          <p:cNvSpPr txBox="1"/>
          <p:nvPr/>
        </p:nvSpPr>
        <p:spPr>
          <a:xfrm>
            <a:off x="373304" y="4118296"/>
            <a:ext cx="1542143" cy="527049"/>
          </a:xfrm>
          <a:prstGeom prst="rect">
            <a:avLst/>
          </a:prstGeom>
          <a:noFill/>
          <a:ln>
            <a:solidFill>
              <a:srgbClr val="DD006A"/>
            </a:solidFill>
          </a:ln>
        </p:spPr>
        <p:txBody>
          <a:bodyPr wrap="square" rtlCol="0">
            <a:noAutofit/>
          </a:bodyPr>
          <a:lstStyle/>
          <a:p>
            <a:pPr>
              <a:lnSpc>
                <a:spcPct val="90000"/>
              </a:lnSpc>
              <a:spcAft>
                <a:spcPts val="450"/>
              </a:spcAft>
            </a:pPr>
            <a:r>
              <a:rPr lang="en-US" sz="1950" dirty="0"/>
              <a:t>run around </a:t>
            </a:r>
            <a:r>
              <a:rPr lang="en-US" sz="1350" dirty="0"/>
              <a:t>(playing)</a:t>
            </a:r>
            <a:endParaRPr lang="ru-RU" sz="1350" dirty="0" err="1"/>
          </a:p>
        </p:txBody>
      </p:sp>
      <p:sp>
        <p:nvSpPr>
          <p:cNvPr id="14" name="TextBox 13"/>
          <p:cNvSpPr txBox="1"/>
          <p:nvPr/>
        </p:nvSpPr>
        <p:spPr>
          <a:xfrm>
            <a:off x="5983515" y="1520372"/>
            <a:ext cx="1542143" cy="371929"/>
          </a:xfrm>
          <a:prstGeom prst="rect">
            <a:avLst/>
          </a:prstGeom>
          <a:noFill/>
          <a:ln>
            <a:solidFill>
              <a:srgbClr val="DD006A"/>
            </a:solidFill>
          </a:ln>
        </p:spPr>
        <p:txBody>
          <a:bodyPr wrap="square" rtlCol="0">
            <a:noAutofit/>
          </a:bodyPr>
          <a:lstStyle/>
          <a:p>
            <a:pPr>
              <a:lnSpc>
                <a:spcPct val="90000"/>
              </a:lnSpc>
              <a:spcAft>
                <a:spcPts val="450"/>
              </a:spcAft>
            </a:pPr>
            <a:r>
              <a:rPr lang="en-US" sz="1950" dirty="0"/>
              <a:t>run </a:t>
            </a:r>
            <a:r>
              <a:rPr lang="en-US" sz="1350" dirty="0"/>
              <a:t>(move fast)</a:t>
            </a:r>
            <a:endParaRPr lang="ru-RU" sz="1350" dirty="0" err="1"/>
          </a:p>
        </p:txBody>
      </p:sp>
      <p:sp>
        <p:nvSpPr>
          <p:cNvPr id="16" name="TextBox 15"/>
          <p:cNvSpPr txBox="1"/>
          <p:nvPr/>
        </p:nvSpPr>
        <p:spPr>
          <a:xfrm>
            <a:off x="1660683" y="3936867"/>
            <a:ext cx="509527" cy="362858"/>
          </a:xfrm>
          <a:prstGeom prst="rect">
            <a:avLst/>
          </a:prstGeom>
          <a:solidFill>
            <a:schemeClr val="accent2"/>
          </a:solidFill>
        </p:spPr>
        <p:txBody>
          <a:bodyPr wrap="square" rtlCol="0">
            <a:noAutofit/>
          </a:bodyPr>
          <a:lstStyle/>
          <a:p>
            <a:pPr>
              <a:lnSpc>
                <a:spcPct val="90000"/>
              </a:lnSpc>
              <a:spcAft>
                <a:spcPts val="450"/>
              </a:spcAft>
            </a:pPr>
            <a:r>
              <a:rPr lang="en-US" sz="1950" dirty="0" smtClean="0">
                <a:solidFill>
                  <a:srgbClr val="FFFFFF"/>
                </a:solidFill>
              </a:rPr>
              <a:t>A 1 11</a:t>
            </a:r>
            <a:endParaRPr lang="ru-RU" sz="1950" dirty="0" err="1">
              <a:solidFill>
                <a:srgbClr val="FFFFFF"/>
              </a:solidFill>
            </a:endParaRPr>
          </a:p>
        </p:txBody>
      </p:sp>
      <p:sp>
        <p:nvSpPr>
          <p:cNvPr id="17" name="TextBox 16"/>
          <p:cNvSpPr txBox="1"/>
          <p:nvPr/>
        </p:nvSpPr>
        <p:spPr>
          <a:xfrm>
            <a:off x="5338174" y="1928272"/>
            <a:ext cx="506186" cy="362858"/>
          </a:xfrm>
          <a:prstGeom prst="rect">
            <a:avLst/>
          </a:prstGeom>
          <a:solidFill>
            <a:schemeClr val="accent1"/>
          </a:solidFill>
        </p:spPr>
        <p:txBody>
          <a:bodyPr wrap="square" rtlCol="0">
            <a:noAutofit/>
          </a:bodyPr>
          <a:lstStyle/>
          <a:p>
            <a:pPr>
              <a:lnSpc>
                <a:spcPct val="90000"/>
              </a:lnSpc>
              <a:spcAft>
                <a:spcPts val="450"/>
              </a:spcAft>
            </a:pPr>
            <a:r>
              <a:rPr lang="en-US" sz="1950" dirty="0">
                <a:solidFill>
                  <a:srgbClr val="FFFFFF"/>
                </a:solidFill>
              </a:rPr>
              <a:t>C1</a:t>
            </a:r>
            <a:endParaRPr lang="ru-RU" sz="1950" dirty="0" err="1">
              <a:solidFill>
                <a:srgbClr val="FFFFFF"/>
              </a:solidFill>
            </a:endParaRPr>
          </a:p>
        </p:txBody>
      </p:sp>
      <p:sp>
        <p:nvSpPr>
          <p:cNvPr id="18" name="TextBox 17"/>
          <p:cNvSpPr txBox="1"/>
          <p:nvPr/>
        </p:nvSpPr>
        <p:spPr>
          <a:xfrm>
            <a:off x="3379421" y="3164528"/>
            <a:ext cx="444500" cy="362858"/>
          </a:xfrm>
          <a:prstGeom prst="rect">
            <a:avLst/>
          </a:prstGeom>
          <a:solidFill>
            <a:srgbClr val="00B050"/>
          </a:solidFill>
        </p:spPr>
        <p:txBody>
          <a:bodyPr wrap="square" rtlCol="0">
            <a:noAutofit/>
          </a:bodyPr>
          <a:lstStyle/>
          <a:p>
            <a:pPr>
              <a:lnSpc>
                <a:spcPct val="90000"/>
              </a:lnSpc>
              <a:spcAft>
                <a:spcPts val="450"/>
              </a:spcAft>
            </a:pPr>
            <a:r>
              <a:rPr lang="en-US" sz="1950" dirty="0">
                <a:solidFill>
                  <a:srgbClr val="FFFFFF"/>
                </a:solidFill>
              </a:rPr>
              <a:t>B2</a:t>
            </a:r>
            <a:endParaRPr lang="ru-RU" sz="1950" dirty="0" err="1">
              <a:solidFill>
                <a:srgbClr val="FFFFFF"/>
              </a:solidFill>
            </a:endParaRPr>
          </a:p>
        </p:txBody>
      </p:sp>
      <p:sp>
        <p:nvSpPr>
          <p:cNvPr id="19" name="TextBox 18"/>
          <p:cNvSpPr txBox="1"/>
          <p:nvPr/>
        </p:nvSpPr>
        <p:spPr>
          <a:xfrm>
            <a:off x="7339326" y="1328516"/>
            <a:ext cx="578579" cy="362858"/>
          </a:xfrm>
          <a:prstGeom prst="rect">
            <a:avLst/>
          </a:prstGeom>
          <a:solidFill>
            <a:schemeClr val="accent2"/>
          </a:solidFill>
        </p:spPr>
        <p:txBody>
          <a:bodyPr wrap="square" rtlCol="0">
            <a:noAutofit/>
          </a:bodyPr>
          <a:lstStyle/>
          <a:p>
            <a:pPr>
              <a:lnSpc>
                <a:spcPct val="90000"/>
              </a:lnSpc>
              <a:spcAft>
                <a:spcPts val="450"/>
              </a:spcAft>
            </a:pPr>
            <a:r>
              <a:rPr lang="en-US" sz="1950" dirty="0">
                <a:solidFill>
                  <a:srgbClr val="FFFFFF"/>
                </a:solidFill>
              </a:rPr>
              <a:t>A1</a:t>
            </a:r>
            <a:endParaRPr lang="ru-RU" sz="1950" dirty="0" err="1">
              <a:solidFill>
                <a:srgbClr val="FFFFFF"/>
              </a:solidFill>
            </a:endParaRPr>
          </a:p>
        </p:txBody>
      </p:sp>
      <p:sp>
        <p:nvSpPr>
          <p:cNvPr id="21" name="TextBox 20"/>
          <p:cNvSpPr txBox="1"/>
          <p:nvPr/>
        </p:nvSpPr>
        <p:spPr>
          <a:xfrm>
            <a:off x="6995521" y="2397397"/>
            <a:ext cx="566057" cy="362858"/>
          </a:xfrm>
          <a:prstGeom prst="rect">
            <a:avLst/>
          </a:prstGeom>
          <a:solidFill>
            <a:srgbClr val="7030A0"/>
          </a:solidFill>
        </p:spPr>
        <p:txBody>
          <a:bodyPr wrap="square" rtlCol="0">
            <a:noAutofit/>
          </a:bodyPr>
          <a:lstStyle/>
          <a:p>
            <a:pPr>
              <a:lnSpc>
                <a:spcPct val="90000"/>
              </a:lnSpc>
              <a:spcAft>
                <a:spcPts val="450"/>
              </a:spcAft>
            </a:pPr>
            <a:r>
              <a:rPr lang="en-US" sz="1950" dirty="0">
                <a:solidFill>
                  <a:srgbClr val="FFFFFF"/>
                </a:solidFill>
              </a:rPr>
              <a:t>C2</a:t>
            </a:r>
            <a:endParaRPr lang="ru-RU" sz="1950" dirty="0" err="1">
              <a:solidFill>
                <a:srgbClr val="FFFFFF"/>
              </a:solidFill>
            </a:endParaRPr>
          </a:p>
        </p:txBody>
      </p:sp>
      <p:sp>
        <p:nvSpPr>
          <p:cNvPr id="22" name="TextBox 21"/>
          <p:cNvSpPr txBox="1"/>
          <p:nvPr/>
        </p:nvSpPr>
        <p:spPr>
          <a:xfrm>
            <a:off x="3001373" y="2634751"/>
            <a:ext cx="444500" cy="362858"/>
          </a:xfrm>
          <a:prstGeom prst="rect">
            <a:avLst/>
          </a:prstGeom>
          <a:solidFill>
            <a:srgbClr val="FF0000"/>
          </a:solidFill>
        </p:spPr>
        <p:txBody>
          <a:bodyPr wrap="square" rtlCol="0">
            <a:noAutofit/>
          </a:bodyPr>
          <a:lstStyle/>
          <a:p>
            <a:pPr>
              <a:lnSpc>
                <a:spcPct val="90000"/>
              </a:lnSpc>
              <a:spcAft>
                <a:spcPts val="450"/>
              </a:spcAft>
            </a:pPr>
            <a:r>
              <a:rPr lang="en-US" sz="1950" dirty="0">
                <a:solidFill>
                  <a:srgbClr val="FFFFFF"/>
                </a:solidFill>
              </a:rPr>
              <a:t>B1</a:t>
            </a:r>
            <a:endParaRPr lang="ru-RU" sz="1950" dirty="0" err="1">
              <a:solidFill>
                <a:srgbClr val="FFFFFF"/>
              </a:solidFill>
            </a:endParaRPr>
          </a:p>
        </p:txBody>
      </p:sp>
      <p:sp>
        <p:nvSpPr>
          <p:cNvPr id="24" name="TextBox 23"/>
          <p:cNvSpPr txBox="1"/>
          <p:nvPr/>
        </p:nvSpPr>
        <p:spPr>
          <a:xfrm>
            <a:off x="4072706" y="3483548"/>
            <a:ext cx="1812471" cy="371929"/>
          </a:xfrm>
          <a:prstGeom prst="rect">
            <a:avLst/>
          </a:prstGeom>
          <a:noFill/>
          <a:ln>
            <a:solidFill>
              <a:srgbClr val="DD006A"/>
            </a:solidFill>
          </a:ln>
        </p:spPr>
        <p:txBody>
          <a:bodyPr wrap="square" rtlCol="0">
            <a:noAutofit/>
          </a:bodyPr>
          <a:lstStyle/>
          <a:p>
            <a:pPr>
              <a:lnSpc>
                <a:spcPct val="90000"/>
              </a:lnSpc>
              <a:spcAft>
                <a:spcPts val="450"/>
              </a:spcAft>
            </a:pPr>
            <a:r>
              <a:rPr lang="en-US" sz="1950" dirty="0"/>
              <a:t> run out </a:t>
            </a:r>
            <a:r>
              <a:rPr lang="en-US" sz="1350" dirty="0"/>
              <a:t>(all used)</a:t>
            </a:r>
            <a:endParaRPr lang="ru-RU" sz="1350" dirty="0" err="1"/>
          </a:p>
        </p:txBody>
      </p:sp>
      <p:sp>
        <p:nvSpPr>
          <p:cNvPr id="25" name="TextBox 24"/>
          <p:cNvSpPr txBox="1"/>
          <p:nvPr/>
        </p:nvSpPr>
        <p:spPr>
          <a:xfrm>
            <a:off x="5541370" y="3257688"/>
            <a:ext cx="522515" cy="362858"/>
          </a:xfrm>
          <a:prstGeom prst="rect">
            <a:avLst/>
          </a:prstGeom>
          <a:solidFill>
            <a:srgbClr val="00B050"/>
          </a:solidFill>
        </p:spPr>
        <p:txBody>
          <a:bodyPr wrap="square" rtlCol="0">
            <a:noAutofit/>
          </a:bodyPr>
          <a:lstStyle/>
          <a:p>
            <a:pPr>
              <a:lnSpc>
                <a:spcPct val="90000"/>
              </a:lnSpc>
              <a:spcAft>
                <a:spcPts val="450"/>
              </a:spcAft>
            </a:pPr>
            <a:r>
              <a:rPr lang="en-US" sz="1950" dirty="0">
                <a:solidFill>
                  <a:srgbClr val="FFFFFF"/>
                </a:solidFill>
              </a:rPr>
              <a:t>B2</a:t>
            </a:r>
            <a:endParaRPr lang="ru-RU" sz="1950" dirty="0" err="1">
              <a:solidFill>
                <a:srgbClr val="FFFFFF"/>
              </a:solidFill>
            </a:endParaRPr>
          </a:p>
        </p:txBody>
      </p:sp>
      <p:sp>
        <p:nvSpPr>
          <p:cNvPr id="26" name="TextBox 25"/>
          <p:cNvSpPr txBox="1"/>
          <p:nvPr/>
        </p:nvSpPr>
        <p:spPr>
          <a:xfrm>
            <a:off x="2862400" y="4366830"/>
            <a:ext cx="2374172" cy="371929"/>
          </a:xfrm>
          <a:prstGeom prst="rect">
            <a:avLst/>
          </a:prstGeom>
          <a:noFill/>
          <a:ln>
            <a:solidFill>
              <a:srgbClr val="DD006A"/>
            </a:solidFill>
          </a:ln>
        </p:spPr>
        <p:txBody>
          <a:bodyPr wrap="square" rtlCol="0">
            <a:noAutofit/>
          </a:bodyPr>
          <a:lstStyle/>
          <a:p>
            <a:pPr>
              <a:lnSpc>
                <a:spcPct val="90000"/>
              </a:lnSpc>
              <a:spcAft>
                <a:spcPts val="450"/>
              </a:spcAft>
            </a:pPr>
            <a:r>
              <a:rPr lang="en-US" sz="1950" dirty="0"/>
              <a:t>run wild </a:t>
            </a:r>
            <a:r>
              <a:rPr lang="en-US" sz="1350" dirty="0"/>
              <a:t>(imagination)</a:t>
            </a:r>
            <a:endParaRPr lang="ru-RU" sz="1350" dirty="0" err="1"/>
          </a:p>
        </p:txBody>
      </p:sp>
      <p:sp>
        <p:nvSpPr>
          <p:cNvPr id="27" name="TextBox 26"/>
          <p:cNvSpPr txBox="1"/>
          <p:nvPr/>
        </p:nvSpPr>
        <p:spPr>
          <a:xfrm>
            <a:off x="4978942" y="4218201"/>
            <a:ext cx="475343" cy="362858"/>
          </a:xfrm>
          <a:prstGeom prst="rect">
            <a:avLst/>
          </a:prstGeom>
          <a:solidFill>
            <a:srgbClr val="7030A0"/>
          </a:solidFill>
        </p:spPr>
        <p:txBody>
          <a:bodyPr wrap="square" rtlCol="0">
            <a:noAutofit/>
          </a:bodyPr>
          <a:lstStyle/>
          <a:p>
            <a:pPr>
              <a:lnSpc>
                <a:spcPct val="90000"/>
              </a:lnSpc>
              <a:spcAft>
                <a:spcPts val="450"/>
              </a:spcAft>
            </a:pPr>
            <a:r>
              <a:rPr lang="en-US" sz="1950" dirty="0">
                <a:solidFill>
                  <a:srgbClr val="FFFFFF"/>
                </a:solidFill>
              </a:rPr>
              <a:t>C2</a:t>
            </a:r>
            <a:endParaRPr lang="ru-RU" sz="1950" dirty="0" err="1">
              <a:solidFill>
                <a:srgbClr val="FFFFFF"/>
              </a:solidFill>
            </a:endParaRPr>
          </a:p>
        </p:txBody>
      </p:sp>
    </p:spTree>
    <p:extLst>
      <p:ext uri="{BB962C8B-B14F-4D97-AF65-F5344CB8AC3E}">
        <p14:creationId xmlns:p14="http://schemas.microsoft.com/office/powerpoint/2010/main" val="4017652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483518"/>
            <a:ext cx="8144409" cy="584775"/>
          </a:xfrm>
          <a:prstGeom prst="rect">
            <a:avLst/>
          </a:prstGeom>
          <a:noFill/>
        </p:spPr>
        <p:txBody>
          <a:bodyPr wrap="none" rtlCol="0">
            <a:spAutoFit/>
          </a:bodyPr>
          <a:lstStyle/>
          <a:p>
            <a:r>
              <a:rPr lang="en-US" sz="3200" dirty="0" smtClean="0"/>
              <a:t>USING VOCABULARY ACCORDING TO THE LEVEL</a:t>
            </a:r>
            <a:endParaRPr lang="ru-RU" sz="3200" dirty="0"/>
          </a:p>
        </p:txBody>
      </p:sp>
      <p:sp>
        <p:nvSpPr>
          <p:cNvPr id="7" name="TextBox 6"/>
          <p:cNvSpPr txBox="1"/>
          <p:nvPr/>
        </p:nvSpPr>
        <p:spPr>
          <a:xfrm>
            <a:off x="251520" y="1066078"/>
            <a:ext cx="8144409" cy="2831544"/>
          </a:xfrm>
          <a:prstGeom prst="rect">
            <a:avLst/>
          </a:prstGeom>
          <a:noFill/>
        </p:spPr>
        <p:txBody>
          <a:bodyPr wrap="square" rtlCol="0">
            <a:spAutoFit/>
          </a:bodyPr>
          <a:lstStyle/>
          <a:p>
            <a:r>
              <a:rPr lang="en-US" sz="2000" b="1" dirty="0" smtClean="0"/>
              <a:t>A 2:</a:t>
            </a:r>
            <a:r>
              <a:rPr lang="en-US" sz="2000" dirty="0" smtClean="0"/>
              <a:t>  Uses </a:t>
            </a:r>
            <a:r>
              <a:rPr lang="en-US" sz="2000" i="1" dirty="0" smtClean="0"/>
              <a:t>basic</a:t>
            </a:r>
            <a:r>
              <a:rPr lang="en-US" sz="2000" dirty="0" smtClean="0"/>
              <a:t> vocabulary </a:t>
            </a:r>
            <a:r>
              <a:rPr lang="en-US" sz="2000" i="1" dirty="0" smtClean="0"/>
              <a:t>reasonably</a:t>
            </a:r>
            <a:r>
              <a:rPr lang="en-US" sz="2000" dirty="0" smtClean="0"/>
              <a:t> appropriately.</a:t>
            </a:r>
          </a:p>
          <a:p>
            <a:r>
              <a:rPr lang="en-US" sz="2000" b="1" dirty="0" smtClean="0"/>
              <a:t>B 1:</a:t>
            </a:r>
            <a:r>
              <a:rPr lang="en-US" sz="2000" dirty="0" smtClean="0"/>
              <a:t>  Uses </a:t>
            </a:r>
            <a:r>
              <a:rPr lang="en-US" sz="2000" i="1" dirty="0" smtClean="0"/>
              <a:t>everyday</a:t>
            </a:r>
            <a:r>
              <a:rPr lang="en-US" sz="2000" dirty="0" smtClean="0"/>
              <a:t> vocabulary </a:t>
            </a:r>
            <a:r>
              <a:rPr lang="en-US" sz="2000" i="1" dirty="0" smtClean="0"/>
              <a:t>generally</a:t>
            </a:r>
            <a:r>
              <a:rPr lang="en-US" sz="2000" dirty="0" smtClean="0"/>
              <a:t> appropriately, while occasionally overusing certain lexis.</a:t>
            </a:r>
          </a:p>
          <a:p>
            <a:r>
              <a:rPr lang="en-US" sz="2000" b="1" dirty="0" smtClean="0"/>
              <a:t>B 2:</a:t>
            </a:r>
            <a:r>
              <a:rPr lang="en-US" sz="2000" dirty="0" smtClean="0"/>
              <a:t>  Uses </a:t>
            </a:r>
            <a:r>
              <a:rPr lang="en-US" sz="2000" i="1" dirty="0" smtClean="0"/>
              <a:t>a range of everyday </a:t>
            </a:r>
            <a:r>
              <a:rPr lang="en-US" sz="2000" dirty="0" smtClean="0"/>
              <a:t>vocabulary appropriately, with occasional </a:t>
            </a:r>
            <a:r>
              <a:rPr lang="en-US" sz="2000" i="1" dirty="0" smtClean="0"/>
              <a:t>inappropriate</a:t>
            </a:r>
            <a:r>
              <a:rPr lang="en-US" sz="2000" dirty="0" smtClean="0"/>
              <a:t> use of </a:t>
            </a:r>
            <a:r>
              <a:rPr lang="en-US" sz="2000" i="1" dirty="0" smtClean="0"/>
              <a:t>less common </a:t>
            </a:r>
            <a:r>
              <a:rPr lang="en-US" sz="2000" dirty="0" smtClean="0"/>
              <a:t>lexis. </a:t>
            </a:r>
          </a:p>
          <a:p>
            <a:r>
              <a:rPr lang="en-US" sz="2000" b="1" dirty="0" smtClean="0"/>
              <a:t>C 1:</a:t>
            </a:r>
            <a:r>
              <a:rPr lang="en-US" sz="2000" dirty="0" smtClean="0"/>
              <a:t>  Uses a range of vocabulary, including </a:t>
            </a:r>
            <a:r>
              <a:rPr lang="en-US" sz="2000" i="1" dirty="0" smtClean="0"/>
              <a:t>less common lexis, appropriately</a:t>
            </a:r>
            <a:r>
              <a:rPr lang="en-US" sz="2000" dirty="0" smtClean="0"/>
              <a:t>.</a:t>
            </a:r>
          </a:p>
          <a:p>
            <a:r>
              <a:rPr lang="en-US" sz="2000" b="1" dirty="0" smtClean="0"/>
              <a:t>C2 :</a:t>
            </a:r>
            <a:r>
              <a:rPr lang="en-US" sz="2000" dirty="0" smtClean="0"/>
              <a:t>  Uses arrange of vocabulary, including less common lexis, </a:t>
            </a:r>
            <a:r>
              <a:rPr lang="en-US" sz="2000" i="1" dirty="0" smtClean="0"/>
              <a:t>effectively </a:t>
            </a:r>
            <a:r>
              <a:rPr lang="en-US" sz="2000" dirty="0" smtClean="0"/>
              <a:t>and </a:t>
            </a:r>
            <a:r>
              <a:rPr lang="en-US" sz="2000" i="1" dirty="0" smtClean="0"/>
              <a:t>precisely.</a:t>
            </a:r>
          </a:p>
          <a:p>
            <a:endParaRPr lang="ru-RU" dirty="0"/>
          </a:p>
        </p:txBody>
      </p:sp>
    </p:spTree>
    <p:extLst>
      <p:ext uri="{BB962C8B-B14F-4D97-AF65-F5344CB8AC3E}">
        <p14:creationId xmlns:p14="http://schemas.microsoft.com/office/powerpoint/2010/main" val="129524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звание 2"/>
          <p:cNvSpPr>
            <a:spLocks noGrp="1"/>
          </p:cNvSpPr>
          <p:nvPr>
            <p:ph type="title" idx="4294967295"/>
          </p:nvPr>
        </p:nvSpPr>
        <p:spPr>
          <a:xfrm>
            <a:off x="246063" y="817563"/>
            <a:ext cx="8897937" cy="365125"/>
          </a:xfrm>
        </p:spPr>
        <p:txBody>
          <a:bodyPr>
            <a:normAutofit fontScale="90000"/>
          </a:bodyPr>
          <a:lstStyle/>
          <a:p>
            <a:r>
              <a:rPr lang="en-US" sz="2100" dirty="0"/>
              <a:t>LANGUAGE: GRAMMAR</a:t>
            </a:r>
            <a:endParaRPr lang="ru-RU" sz="2100" dirty="0"/>
          </a:p>
        </p:txBody>
      </p:sp>
      <p:sp>
        <p:nvSpPr>
          <p:cNvPr id="4" name="Подзаголовок 3"/>
          <p:cNvSpPr>
            <a:spLocks noGrp="1"/>
          </p:cNvSpPr>
          <p:nvPr>
            <p:ph type="subTitle" sz="quarter" idx="4294967295"/>
          </p:nvPr>
        </p:nvSpPr>
        <p:spPr>
          <a:xfrm>
            <a:off x="246063" y="1192213"/>
            <a:ext cx="8897937" cy="519112"/>
          </a:xfrm>
        </p:spPr>
        <p:txBody>
          <a:bodyPr/>
          <a:lstStyle/>
          <a:p>
            <a:r>
              <a:rPr lang="en-US" sz="2100" dirty="0"/>
              <a:t>Moving up the CEFR level (may)</a:t>
            </a:r>
            <a:endParaRPr lang="ru-RU" sz="2100" dirty="0"/>
          </a:p>
        </p:txBody>
      </p:sp>
      <p:pic>
        <p:nvPicPr>
          <p:cNvPr id="5" name="Изображение 4" descr="Снимок экрана 2018-04-17 в 7.37.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953" y="2042115"/>
            <a:ext cx="6686525" cy="2630033"/>
          </a:xfrm>
          <a:prstGeom prst="rect">
            <a:avLst/>
          </a:prstGeom>
        </p:spPr>
      </p:pic>
      <p:cxnSp>
        <p:nvCxnSpPr>
          <p:cNvPr id="10" name="Прямая соединительная линия 9"/>
          <p:cNvCxnSpPr/>
          <p:nvPr/>
        </p:nvCxnSpPr>
        <p:spPr>
          <a:xfrm>
            <a:off x="5375367" y="2459083"/>
            <a:ext cx="431074" cy="9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180115" y="3105695"/>
            <a:ext cx="421163" cy="97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3807823" y="3781697"/>
            <a:ext cx="7934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4023361" y="4447904"/>
            <a:ext cx="1107077" cy="0"/>
          </a:xfrm>
          <a:prstGeom prst="line">
            <a:avLst/>
          </a:prstGeom>
          <a:ln>
            <a:solidFill>
              <a:srgbClr val="8031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803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звание 2"/>
          <p:cNvSpPr>
            <a:spLocks noGrp="1"/>
          </p:cNvSpPr>
          <p:nvPr>
            <p:ph type="title" idx="4294967295"/>
          </p:nvPr>
        </p:nvSpPr>
        <p:spPr>
          <a:xfrm>
            <a:off x="246063" y="817563"/>
            <a:ext cx="8897937" cy="365125"/>
          </a:xfrm>
        </p:spPr>
        <p:txBody>
          <a:bodyPr>
            <a:noAutofit/>
          </a:bodyPr>
          <a:lstStyle/>
          <a:p>
            <a:pPr algn="l"/>
            <a:r>
              <a:rPr lang="en-US" sz="2800" dirty="0"/>
              <a:t>PLACING GRAMMAR ON THE CEFR SCALE</a:t>
            </a:r>
            <a:endParaRPr lang="ru-RU" sz="2800" dirty="0"/>
          </a:p>
        </p:txBody>
      </p:sp>
      <p:sp>
        <p:nvSpPr>
          <p:cNvPr id="4" name="Подзаголовок 3"/>
          <p:cNvSpPr>
            <a:spLocks noGrp="1"/>
          </p:cNvSpPr>
          <p:nvPr>
            <p:ph type="subTitle" sz="quarter" idx="4294967295"/>
          </p:nvPr>
        </p:nvSpPr>
        <p:spPr>
          <a:xfrm>
            <a:off x="1388501" y="1123272"/>
            <a:ext cx="6673850" cy="519112"/>
          </a:xfrm>
        </p:spPr>
        <p:txBody>
          <a:bodyPr/>
          <a:lstStyle/>
          <a:p>
            <a:pPr marL="0" indent="0">
              <a:buNone/>
            </a:pPr>
            <a:r>
              <a:rPr lang="en-US" sz="2100" dirty="0"/>
              <a:t>Present Continuous</a:t>
            </a:r>
            <a:endParaRPr lang="ru-RU" sz="2100" dirty="0"/>
          </a:p>
        </p:txBody>
      </p:sp>
      <p:graphicFrame>
        <p:nvGraphicFramePr>
          <p:cNvPr id="6" name="Таблица 5"/>
          <p:cNvGraphicFramePr>
            <a:graphicFrameLocks noGrp="1"/>
          </p:cNvGraphicFramePr>
          <p:nvPr>
            <p:extLst>
              <p:ext uri="{D42A27DB-BD31-4B8C-83A1-F6EECF244321}">
                <p14:modId xmlns:p14="http://schemas.microsoft.com/office/powerpoint/2010/main" val="2792274258"/>
              </p:ext>
            </p:extLst>
          </p:nvPr>
        </p:nvGraphicFramePr>
        <p:xfrm>
          <a:off x="1415141" y="1582967"/>
          <a:ext cx="5324929" cy="3253740"/>
        </p:xfrm>
        <a:graphic>
          <a:graphicData uri="http://schemas.openxmlformats.org/drawingml/2006/table">
            <a:tbl>
              <a:tblPr firstRow="1" bandRow="1">
                <a:tableStyleId>{5FD0F851-EC5A-4D38-B0AD-8093EC10F338}</a:tableStyleId>
              </a:tblPr>
              <a:tblGrid>
                <a:gridCol w="2276930">
                  <a:extLst>
                    <a:ext uri="{9D8B030D-6E8A-4147-A177-3AD203B41FA5}">
                      <a16:colId xmlns:a16="http://schemas.microsoft.com/office/drawing/2014/main" xmlns="" val="20000"/>
                    </a:ext>
                  </a:extLst>
                </a:gridCol>
                <a:gridCol w="3047999">
                  <a:extLst>
                    <a:ext uri="{9D8B030D-6E8A-4147-A177-3AD203B41FA5}">
                      <a16:colId xmlns:a16="http://schemas.microsoft.com/office/drawing/2014/main" xmlns="" val="20001"/>
                    </a:ext>
                  </a:extLst>
                </a:gridCol>
              </a:tblGrid>
              <a:tr h="278130">
                <a:tc>
                  <a:txBody>
                    <a:bodyPr/>
                    <a:lstStyle/>
                    <a:p>
                      <a:r>
                        <a:rPr lang="en-US" sz="1400" dirty="0" smtClean="0"/>
                        <a:t>USE</a:t>
                      </a:r>
                      <a:endParaRPr lang="ru-RU" sz="1400" dirty="0"/>
                    </a:p>
                  </a:txBody>
                  <a:tcPr marL="68580" marR="68580" marT="34290" marB="34290"/>
                </a:tc>
                <a:tc>
                  <a:txBody>
                    <a:bodyPr/>
                    <a:lstStyle/>
                    <a:p>
                      <a:r>
                        <a:rPr lang="en-US" sz="1400" dirty="0" smtClean="0"/>
                        <a:t>EXAMPLE</a:t>
                      </a:r>
                      <a:endParaRPr lang="ru-RU" sz="1400" dirty="0"/>
                    </a:p>
                  </a:txBody>
                  <a:tcPr marL="68580" marR="68580" marT="34290" marB="34290"/>
                </a:tc>
                <a:extLst>
                  <a:ext uri="{0D108BD9-81ED-4DB2-BD59-A6C34878D82A}">
                    <a16:rowId xmlns:a16="http://schemas.microsoft.com/office/drawing/2014/main" xmlns="" val="10000"/>
                  </a:ext>
                </a:extLst>
              </a:tr>
              <a:tr h="480060">
                <a:tc>
                  <a:txBody>
                    <a:bodyPr/>
                    <a:lstStyle/>
                    <a:p>
                      <a:r>
                        <a:rPr lang="en-US" sz="1400" dirty="0" smtClean="0"/>
                        <a:t>Events</a:t>
                      </a:r>
                      <a:r>
                        <a:rPr lang="en-US" sz="1400" baseline="0" dirty="0" smtClean="0"/>
                        <a:t> in progress (with a limited range of verbs)</a:t>
                      </a:r>
                      <a:endParaRPr lang="ru-RU" sz="1400" dirty="0"/>
                    </a:p>
                  </a:txBody>
                  <a:tcPr marL="68580" marR="68580" marT="34290" marB="34290"/>
                </a:tc>
                <a:tc>
                  <a:txBody>
                    <a:bodyPr/>
                    <a:lstStyle/>
                    <a:p>
                      <a:r>
                        <a:rPr lang="en-US" sz="1400" dirty="0" smtClean="0"/>
                        <a:t>We are missing you.</a:t>
                      </a:r>
                      <a:endParaRPr lang="ru-RU" sz="1400" dirty="0"/>
                    </a:p>
                  </a:txBody>
                  <a:tcPr marL="68580" marR="68580" marT="34290" marB="34290"/>
                </a:tc>
                <a:extLst>
                  <a:ext uri="{0D108BD9-81ED-4DB2-BD59-A6C34878D82A}">
                    <a16:rowId xmlns:a16="http://schemas.microsoft.com/office/drawing/2014/main" xmlns="" val="10001"/>
                  </a:ext>
                </a:extLst>
              </a:tr>
              <a:tr h="48006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t>Events</a:t>
                      </a:r>
                      <a:r>
                        <a:rPr lang="en-US" sz="1400" baseline="0" dirty="0" smtClean="0"/>
                        <a:t> in progress (with an increasing range of verbs)</a:t>
                      </a:r>
                      <a:endParaRPr lang="ru-RU" sz="1400" dirty="0" smtClean="0"/>
                    </a:p>
                  </a:txBody>
                  <a:tcPr marL="68580" marR="68580" marT="34290" marB="34290"/>
                </a:tc>
                <a:tc>
                  <a:txBody>
                    <a:bodyPr/>
                    <a:lstStyle/>
                    <a:p>
                      <a:r>
                        <a:rPr lang="en-US" sz="1400" dirty="0" smtClean="0"/>
                        <a:t>I’m watching a swimming competition.</a:t>
                      </a:r>
                      <a:endParaRPr lang="ru-RU" sz="1400" dirty="0"/>
                    </a:p>
                  </a:txBody>
                  <a:tcPr marL="68580" marR="68580" marT="34290" marB="34290"/>
                </a:tc>
                <a:extLst>
                  <a:ext uri="{0D108BD9-81ED-4DB2-BD59-A6C34878D82A}">
                    <a16:rowId xmlns:a16="http://schemas.microsoft.com/office/drawing/2014/main" xmlns="" val="10002"/>
                  </a:ext>
                </a:extLst>
              </a:tr>
              <a:tr h="48006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t>Events</a:t>
                      </a:r>
                      <a:r>
                        <a:rPr lang="en-US" sz="1400" baseline="0" dirty="0" smtClean="0"/>
                        <a:t> in progress (with a wide range of verbs)</a:t>
                      </a:r>
                      <a:endParaRPr lang="ru-RU" sz="1400" dirty="0" smtClean="0"/>
                    </a:p>
                  </a:txBody>
                  <a:tcPr marL="68580" marR="68580" marT="34290" marB="34290"/>
                </a:tc>
                <a:tc>
                  <a:txBody>
                    <a:bodyPr/>
                    <a:lstStyle/>
                    <a:p>
                      <a:r>
                        <a:rPr lang="en-US" sz="1400" dirty="0" smtClean="0"/>
                        <a:t>I’m expecting my cousin to visit me.</a:t>
                      </a:r>
                      <a:endParaRPr lang="ru-RU" sz="1400" dirty="0"/>
                    </a:p>
                  </a:txBody>
                  <a:tcPr marL="68580" marR="68580" marT="34290" marB="34290"/>
                </a:tc>
                <a:extLst>
                  <a:ext uri="{0D108BD9-81ED-4DB2-BD59-A6C34878D82A}">
                    <a16:rowId xmlns:a16="http://schemas.microsoft.com/office/drawing/2014/main" xmlns="" val="10003"/>
                  </a:ext>
                </a:extLst>
              </a:tr>
              <a:tr h="480060">
                <a:tc>
                  <a:txBody>
                    <a:bodyPr/>
                    <a:lstStyle/>
                    <a:p>
                      <a:r>
                        <a:rPr lang="en-US" sz="1400" dirty="0" smtClean="0"/>
                        <a:t>Politeness</a:t>
                      </a:r>
                      <a:endParaRPr lang="ru-RU" sz="1400" dirty="0"/>
                    </a:p>
                  </a:txBody>
                  <a:tcPr marL="68580" marR="68580" marT="34290" marB="34290"/>
                </a:tc>
                <a:tc>
                  <a:txBody>
                    <a:bodyPr/>
                    <a:lstStyle/>
                    <a:p>
                      <a:r>
                        <a:rPr lang="en-US" sz="1400" dirty="0" smtClean="0"/>
                        <a:t>I’m asking</a:t>
                      </a:r>
                      <a:r>
                        <a:rPr lang="en-US" sz="1400" baseline="0" dirty="0" smtClean="0"/>
                        <a:t> permission to be excused from work for at least three days.</a:t>
                      </a:r>
                      <a:endParaRPr lang="ru-RU" sz="1400" dirty="0"/>
                    </a:p>
                  </a:txBody>
                  <a:tcPr marL="68580" marR="68580" marT="34290" marB="34290"/>
                </a:tc>
                <a:extLst>
                  <a:ext uri="{0D108BD9-81ED-4DB2-BD59-A6C34878D82A}">
                    <a16:rowId xmlns:a16="http://schemas.microsoft.com/office/drawing/2014/main" xmlns="" val="10004"/>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 Future arrangements </a:t>
                      </a:r>
                      <a:r>
                        <a:rPr lang="en-US" sz="1400" baseline="0" dirty="0" smtClean="0"/>
                        <a:t>(with a wide range of verbs)</a:t>
                      </a:r>
                      <a:endParaRPr lang="ru-RU" sz="1400" dirty="0" smtClean="0"/>
                    </a:p>
                    <a:p>
                      <a:endParaRPr lang="ru-RU" sz="1400" dirty="0"/>
                    </a:p>
                  </a:txBody>
                  <a:tcPr marL="68580" marR="68580" marT="34290" marB="34290"/>
                </a:tc>
                <a:tc>
                  <a:txBody>
                    <a:bodyPr/>
                    <a:lstStyle/>
                    <a:p>
                      <a:r>
                        <a:rPr lang="en-US" sz="1400" dirty="0" smtClean="0"/>
                        <a:t> We’re throwing a party for fun next Friday</a:t>
                      </a:r>
                      <a:endParaRPr lang="ru-RU" sz="1400" dirty="0"/>
                    </a:p>
                  </a:txBody>
                  <a:tcPr marL="68580" marR="68580" marT="34290" marB="34290"/>
                </a:tc>
                <a:extLst>
                  <a:ext uri="{0D108BD9-81ED-4DB2-BD59-A6C34878D82A}">
                    <a16:rowId xmlns:a16="http://schemas.microsoft.com/office/drawing/2014/main" xmlns="" val="10005"/>
                  </a:ext>
                </a:extLst>
              </a:tr>
              <a:tr h="278130">
                <a:tc>
                  <a:txBody>
                    <a:bodyPr/>
                    <a:lstStyle/>
                    <a:p>
                      <a:r>
                        <a:rPr lang="en-US" sz="1400" dirty="0" smtClean="0"/>
                        <a:t>Rhetorical questions</a:t>
                      </a:r>
                      <a:endParaRPr lang="ru-RU" sz="1400" dirty="0"/>
                    </a:p>
                  </a:txBody>
                  <a:tcPr marL="68580" marR="68580" marT="34290" marB="34290"/>
                </a:tc>
                <a:tc>
                  <a:txBody>
                    <a:bodyPr/>
                    <a:lstStyle/>
                    <a:p>
                      <a:r>
                        <a:rPr lang="en-US" sz="1400" dirty="0" smtClean="0"/>
                        <a:t>Why is technology taking over our lives?</a:t>
                      </a:r>
                      <a:endParaRPr lang="ru-RU" sz="1400" dirty="0"/>
                    </a:p>
                  </a:txBody>
                  <a:tcPr marL="68580" marR="68580" marT="34290" marB="34290"/>
                </a:tc>
                <a:extLst>
                  <a:ext uri="{0D108BD9-81ED-4DB2-BD59-A6C34878D82A}">
                    <a16:rowId xmlns:a16="http://schemas.microsoft.com/office/drawing/2014/main" xmlns="" val="10006"/>
                  </a:ext>
                </a:extLst>
              </a:tr>
            </a:tbl>
          </a:graphicData>
        </a:graphic>
      </p:graphicFrame>
      <p:graphicFrame>
        <p:nvGraphicFramePr>
          <p:cNvPr id="9" name="Таблица 8"/>
          <p:cNvGraphicFramePr>
            <a:graphicFrameLocks noGrp="1"/>
          </p:cNvGraphicFramePr>
          <p:nvPr>
            <p:extLst/>
          </p:nvPr>
        </p:nvGraphicFramePr>
        <p:xfrm>
          <a:off x="6867071" y="1859643"/>
          <a:ext cx="916215" cy="455023"/>
        </p:xfrm>
        <a:graphic>
          <a:graphicData uri="http://schemas.openxmlformats.org/drawingml/2006/table">
            <a:tbl>
              <a:tblPr firstRow="1" bandRow="1">
                <a:tableStyleId>{5FD0F851-EC5A-4D38-B0AD-8093EC10F338}</a:tableStyleId>
              </a:tblPr>
              <a:tblGrid>
                <a:gridCol w="916215">
                  <a:extLst>
                    <a:ext uri="{9D8B030D-6E8A-4147-A177-3AD203B41FA5}">
                      <a16:colId xmlns:a16="http://schemas.microsoft.com/office/drawing/2014/main" xmlns="" val="20000"/>
                    </a:ext>
                  </a:extLst>
                </a:gridCol>
              </a:tblGrid>
              <a:tr h="455023">
                <a:tc>
                  <a:txBody>
                    <a:bodyPr/>
                    <a:lstStyle/>
                    <a:p>
                      <a:pPr algn="ctr"/>
                      <a:r>
                        <a:rPr lang="en-US" sz="2000" dirty="0" smtClean="0"/>
                        <a:t>A1</a:t>
                      </a:r>
                      <a:endParaRPr lang="ru-RU" sz="2000" dirty="0"/>
                    </a:p>
                  </a:txBody>
                  <a:tcPr marL="68580" marR="68580" marT="34290" marB="34290"/>
                </a:tc>
                <a:extLst>
                  <a:ext uri="{0D108BD9-81ED-4DB2-BD59-A6C34878D82A}">
                    <a16:rowId xmlns:a16="http://schemas.microsoft.com/office/drawing/2014/main" xmlns="" val="10000"/>
                  </a:ext>
                </a:extLst>
              </a:tr>
            </a:tbl>
          </a:graphicData>
        </a:graphic>
      </p:graphicFrame>
      <p:graphicFrame>
        <p:nvGraphicFramePr>
          <p:cNvPr id="10" name="Таблица 9"/>
          <p:cNvGraphicFramePr>
            <a:graphicFrameLocks noGrp="1"/>
          </p:cNvGraphicFramePr>
          <p:nvPr>
            <p:extLst/>
          </p:nvPr>
        </p:nvGraphicFramePr>
        <p:xfrm>
          <a:off x="6863442" y="2817586"/>
          <a:ext cx="916215" cy="455023"/>
        </p:xfrm>
        <a:graphic>
          <a:graphicData uri="http://schemas.openxmlformats.org/drawingml/2006/table">
            <a:tbl>
              <a:tblPr firstRow="1" bandRow="1">
                <a:tableStyleId>{5FD0F851-EC5A-4D38-B0AD-8093EC10F338}</a:tableStyleId>
              </a:tblPr>
              <a:tblGrid>
                <a:gridCol w="916215">
                  <a:extLst>
                    <a:ext uri="{9D8B030D-6E8A-4147-A177-3AD203B41FA5}">
                      <a16:colId xmlns:a16="http://schemas.microsoft.com/office/drawing/2014/main" xmlns="" val="20000"/>
                    </a:ext>
                  </a:extLst>
                </a:gridCol>
              </a:tblGrid>
              <a:tr h="455023">
                <a:tc>
                  <a:txBody>
                    <a:bodyPr/>
                    <a:lstStyle/>
                    <a:p>
                      <a:pPr algn="ctr"/>
                      <a:r>
                        <a:rPr lang="en-US" sz="2000" dirty="0" smtClean="0"/>
                        <a:t>B1</a:t>
                      </a:r>
                      <a:endParaRPr lang="ru-RU" sz="2000" dirty="0"/>
                    </a:p>
                  </a:txBody>
                  <a:tcPr marL="68580" marR="68580" marT="34290" marB="34290"/>
                </a:tc>
                <a:extLst>
                  <a:ext uri="{0D108BD9-81ED-4DB2-BD59-A6C34878D82A}">
                    <a16:rowId xmlns:a16="http://schemas.microsoft.com/office/drawing/2014/main" xmlns="" val="10000"/>
                  </a:ext>
                </a:extLst>
              </a:tr>
            </a:tbl>
          </a:graphicData>
        </a:graphic>
      </p:graphicFrame>
      <p:graphicFrame>
        <p:nvGraphicFramePr>
          <p:cNvPr id="11" name="Таблица 10"/>
          <p:cNvGraphicFramePr>
            <a:graphicFrameLocks noGrp="1"/>
          </p:cNvGraphicFramePr>
          <p:nvPr>
            <p:extLst/>
          </p:nvPr>
        </p:nvGraphicFramePr>
        <p:xfrm>
          <a:off x="6868885" y="3303815"/>
          <a:ext cx="916215" cy="455023"/>
        </p:xfrm>
        <a:graphic>
          <a:graphicData uri="http://schemas.openxmlformats.org/drawingml/2006/table">
            <a:tbl>
              <a:tblPr firstRow="1" bandRow="1">
                <a:tableStyleId>{5FD0F851-EC5A-4D38-B0AD-8093EC10F338}</a:tableStyleId>
              </a:tblPr>
              <a:tblGrid>
                <a:gridCol w="916215">
                  <a:extLst>
                    <a:ext uri="{9D8B030D-6E8A-4147-A177-3AD203B41FA5}">
                      <a16:colId xmlns:a16="http://schemas.microsoft.com/office/drawing/2014/main" xmlns="" val="20000"/>
                    </a:ext>
                  </a:extLst>
                </a:gridCol>
              </a:tblGrid>
              <a:tr h="455023">
                <a:tc>
                  <a:txBody>
                    <a:bodyPr/>
                    <a:lstStyle/>
                    <a:p>
                      <a:pPr algn="ctr"/>
                      <a:r>
                        <a:rPr lang="en-US" sz="2000" dirty="0" smtClean="0"/>
                        <a:t>C2</a:t>
                      </a:r>
                      <a:endParaRPr lang="ru-RU" sz="2000" dirty="0"/>
                    </a:p>
                  </a:txBody>
                  <a:tcPr marL="68580" marR="68580" marT="34290" marB="34290"/>
                </a:tc>
                <a:extLst>
                  <a:ext uri="{0D108BD9-81ED-4DB2-BD59-A6C34878D82A}">
                    <a16:rowId xmlns:a16="http://schemas.microsoft.com/office/drawing/2014/main" xmlns="" val="10000"/>
                  </a:ext>
                </a:extLst>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630024513"/>
              </p:ext>
            </p:extLst>
          </p:nvPr>
        </p:nvGraphicFramePr>
        <p:xfrm>
          <a:off x="6865256" y="3771900"/>
          <a:ext cx="916215" cy="455023"/>
        </p:xfrm>
        <a:graphic>
          <a:graphicData uri="http://schemas.openxmlformats.org/drawingml/2006/table">
            <a:tbl>
              <a:tblPr firstRow="1" bandRow="1">
                <a:tableStyleId>{5FD0F851-EC5A-4D38-B0AD-8093EC10F338}</a:tableStyleId>
              </a:tblPr>
              <a:tblGrid>
                <a:gridCol w="916215">
                  <a:extLst>
                    <a:ext uri="{9D8B030D-6E8A-4147-A177-3AD203B41FA5}">
                      <a16:colId xmlns:a16="http://schemas.microsoft.com/office/drawing/2014/main" xmlns="" val="20000"/>
                    </a:ext>
                  </a:extLst>
                </a:gridCol>
              </a:tblGrid>
              <a:tr h="455023">
                <a:tc>
                  <a:txBody>
                    <a:bodyPr/>
                    <a:lstStyle/>
                    <a:p>
                      <a:pPr algn="ctr"/>
                      <a:r>
                        <a:rPr lang="en-US" sz="2000" dirty="0" smtClean="0"/>
                        <a:t>B2</a:t>
                      </a:r>
                      <a:endParaRPr lang="ru-RU" sz="2000" dirty="0"/>
                    </a:p>
                  </a:txBody>
                  <a:tcPr marL="68580" marR="68580" marT="34290" marB="34290"/>
                </a:tc>
                <a:extLst>
                  <a:ext uri="{0D108BD9-81ED-4DB2-BD59-A6C34878D82A}">
                    <a16:rowId xmlns:a16="http://schemas.microsoft.com/office/drawing/2014/main" xmlns="" val="10000"/>
                  </a:ext>
                </a:extLst>
              </a:tr>
            </a:tbl>
          </a:graphicData>
        </a:graphic>
      </p:graphicFrame>
      <p:graphicFrame>
        <p:nvGraphicFramePr>
          <p:cNvPr id="13" name="Таблица 12"/>
          <p:cNvGraphicFramePr>
            <a:graphicFrameLocks noGrp="1"/>
          </p:cNvGraphicFramePr>
          <p:nvPr>
            <p:extLst/>
          </p:nvPr>
        </p:nvGraphicFramePr>
        <p:xfrm>
          <a:off x="6870699" y="4267200"/>
          <a:ext cx="916215" cy="455023"/>
        </p:xfrm>
        <a:graphic>
          <a:graphicData uri="http://schemas.openxmlformats.org/drawingml/2006/table">
            <a:tbl>
              <a:tblPr firstRow="1" bandRow="1">
                <a:tableStyleId>{5FD0F851-EC5A-4D38-B0AD-8093EC10F338}</a:tableStyleId>
              </a:tblPr>
              <a:tblGrid>
                <a:gridCol w="916215">
                  <a:extLst>
                    <a:ext uri="{9D8B030D-6E8A-4147-A177-3AD203B41FA5}">
                      <a16:colId xmlns:a16="http://schemas.microsoft.com/office/drawing/2014/main" xmlns="" val="20000"/>
                    </a:ext>
                  </a:extLst>
                </a:gridCol>
              </a:tblGrid>
              <a:tr h="455023">
                <a:tc>
                  <a:txBody>
                    <a:bodyPr/>
                    <a:lstStyle/>
                    <a:p>
                      <a:pPr algn="ctr"/>
                      <a:r>
                        <a:rPr lang="en-US" sz="2000" dirty="0" smtClean="0"/>
                        <a:t>C1</a:t>
                      </a:r>
                      <a:endParaRPr lang="ru-RU" sz="2000" dirty="0"/>
                    </a:p>
                  </a:txBody>
                  <a:tcPr marL="68580" marR="68580" marT="34290" marB="34290"/>
                </a:tc>
                <a:extLst>
                  <a:ext uri="{0D108BD9-81ED-4DB2-BD59-A6C34878D82A}">
                    <a16:rowId xmlns:a16="http://schemas.microsoft.com/office/drawing/2014/main" xmlns="" val="10000"/>
                  </a:ext>
                </a:extLst>
              </a:tr>
            </a:tbl>
          </a:graphicData>
        </a:graphic>
      </p:graphicFrame>
      <p:graphicFrame>
        <p:nvGraphicFramePr>
          <p:cNvPr id="14" name="Таблица 13"/>
          <p:cNvGraphicFramePr>
            <a:graphicFrameLocks noGrp="1"/>
          </p:cNvGraphicFramePr>
          <p:nvPr>
            <p:extLst/>
          </p:nvPr>
        </p:nvGraphicFramePr>
        <p:xfrm>
          <a:off x="6868885" y="2333172"/>
          <a:ext cx="916215" cy="455023"/>
        </p:xfrm>
        <a:graphic>
          <a:graphicData uri="http://schemas.openxmlformats.org/drawingml/2006/table">
            <a:tbl>
              <a:tblPr firstRow="1" bandRow="1">
                <a:tableStyleId>{5FD0F851-EC5A-4D38-B0AD-8093EC10F338}</a:tableStyleId>
              </a:tblPr>
              <a:tblGrid>
                <a:gridCol w="916215">
                  <a:extLst>
                    <a:ext uri="{9D8B030D-6E8A-4147-A177-3AD203B41FA5}">
                      <a16:colId xmlns:a16="http://schemas.microsoft.com/office/drawing/2014/main" xmlns="" val="20000"/>
                    </a:ext>
                  </a:extLst>
                </a:gridCol>
              </a:tblGrid>
              <a:tr h="455023">
                <a:tc>
                  <a:txBody>
                    <a:bodyPr/>
                    <a:lstStyle/>
                    <a:p>
                      <a:pPr algn="ctr"/>
                      <a:r>
                        <a:rPr lang="en-US" sz="2000" dirty="0" smtClean="0"/>
                        <a:t>A2</a:t>
                      </a:r>
                      <a:endParaRPr lang="ru-RU" sz="2000" dirty="0"/>
                    </a:p>
                  </a:txBody>
                  <a:tcPr marL="68580" marR="68580" marT="34290" marB="3429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52339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411510"/>
            <a:ext cx="5743880" cy="584775"/>
          </a:xfrm>
          <a:prstGeom prst="rect">
            <a:avLst/>
          </a:prstGeom>
          <a:noFill/>
        </p:spPr>
        <p:txBody>
          <a:bodyPr wrap="none" rtlCol="0">
            <a:spAutoFit/>
          </a:bodyPr>
          <a:lstStyle/>
          <a:p>
            <a:r>
              <a:rPr lang="en-US" sz="3200" dirty="0" smtClean="0"/>
              <a:t>GRAMMAR AT DIFFERENT LEVELS</a:t>
            </a:r>
            <a:endParaRPr lang="ru-RU" sz="3200" dirty="0"/>
          </a:p>
        </p:txBody>
      </p:sp>
      <p:sp>
        <p:nvSpPr>
          <p:cNvPr id="6" name="TextBox 5"/>
          <p:cNvSpPr txBox="1"/>
          <p:nvPr/>
        </p:nvSpPr>
        <p:spPr>
          <a:xfrm>
            <a:off x="251520" y="1275606"/>
            <a:ext cx="8352928" cy="2554545"/>
          </a:xfrm>
          <a:prstGeom prst="rect">
            <a:avLst/>
          </a:prstGeom>
          <a:noFill/>
        </p:spPr>
        <p:txBody>
          <a:bodyPr wrap="square" rtlCol="0">
            <a:spAutoFit/>
          </a:bodyPr>
          <a:lstStyle/>
          <a:p>
            <a:r>
              <a:rPr lang="en-US" sz="2000" b="1" dirty="0" smtClean="0"/>
              <a:t>A 2: </a:t>
            </a:r>
            <a:r>
              <a:rPr lang="en-US" sz="2000" i="1" dirty="0" smtClean="0"/>
              <a:t>simple</a:t>
            </a:r>
            <a:r>
              <a:rPr lang="en-US" sz="2000" dirty="0" smtClean="0"/>
              <a:t> grammatical forms (with </a:t>
            </a:r>
            <a:r>
              <a:rPr lang="en-US" sz="2000" i="1" dirty="0" smtClean="0"/>
              <a:t>some</a:t>
            </a:r>
            <a:r>
              <a:rPr lang="en-US" sz="2000" dirty="0" smtClean="0"/>
              <a:t> degree of control)</a:t>
            </a:r>
          </a:p>
          <a:p>
            <a:r>
              <a:rPr lang="en-US" sz="2000" b="1" dirty="0" smtClean="0"/>
              <a:t>B 1:</a:t>
            </a:r>
            <a:r>
              <a:rPr lang="en-US" sz="2000" dirty="0" smtClean="0"/>
              <a:t>  </a:t>
            </a:r>
            <a:r>
              <a:rPr lang="en-US" sz="2000" i="1" dirty="0" smtClean="0"/>
              <a:t>simple</a:t>
            </a:r>
            <a:r>
              <a:rPr lang="en-US" sz="2000" dirty="0" smtClean="0"/>
              <a:t> grammatical forms (with a </a:t>
            </a:r>
            <a:r>
              <a:rPr lang="en-US" sz="2000" i="1" dirty="0" smtClean="0"/>
              <a:t>good</a:t>
            </a:r>
            <a:r>
              <a:rPr lang="en-US" sz="2000" dirty="0" smtClean="0"/>
              <a:t> degree of control)</a:t>
            </a:r>
          </a:p>
          <a:p>
            <a:r>
              <a:rPr lang="en-US" sz="2000" b="1" dirty="0" smtClean="0"/>
              <a:t>B 2:</a:t>
            </a:r>
            <a:r>
              <a:rPr lang="en-US" sz="2000" dirty="0" smtClean="0"/>
              <a:t>  </a:t>
            </a:r>
            <a:r>
              <a:rPr lang="en-US" sz="2000" i="1" dirty="0" smtClean="0"/>
              <a:t>a range of simple </a:t>
            </a:r>
            <a:r>
              <a:rPr lang="en-US" sz="2000" dirty="0" smtClean="0"/>
              <a:t>and </a:t>
            </a:r>
            <a:r>
              <a:rPr lang="en-US" sz="2000" i="1" dirty="0" smtClean="0"/>
              <a:t>some complex </a:t>
            </a:r>
            <a:r>
              <a:rPr lang="en-US" sz="2000" dirty="0" smtClean="0"/>
              <a:t>grammatical forms (with a </a:t>
            </a:r>
            <a:r>
              <a:rPr lang="en-US" sz="2000" i="1" dirty="0" smtClean="0"/>
              <a:t>good</a:t>
            </a:r>
            <a:r>
              <a:rPr lang="en-US" sz="2000" dirty="0" smtClean="0"/>
              <a:t> degree of control)</a:t>
            </a:r>
          </a:p>
          <a:p>
            <a:r>
              <a:rPr lang="en-US" sz="2000" b="1" dirty="0" smtClean="0"/>
              <a:t>C 1:</a:t>
            </a:r>
            <a:r>
              <a:rPr lang="en-US" sz="2000" dirty="0" smtClean="0"/>
              <a:t>  </a:t>
            </a:r>
            <a:r>
              <a:rPr lang="en-US" sz="2000" i="1" dirty="0" smtClean="0"/>
              <a:t>a range of simple and complex </a:t>
            </a:r>
            <a:r>
              <a:rPr lang="en-US" sz="2000" dirty="0" smtClean="0"/>
              <a:t>grammatical forms (with </a:t>
            </a:r>
            <a:r>
              <a:rPr lang="en-US" sz="2000" i="1" dirty="0" smtClean="0"/>
              <a:t>control and flexibility</a:t>
            </a:r>
            <a:r>
              <a:rPr lang="en-US" sz="2000" dirty="0" smtClean="0"/>
              <a:t>)</a:t>
            </a:r>
          </a:p>
          <a:p>
            <a:r>
              <a:rPr lang="en-US" sz="2000" b="1" dirty="0" smtClean="0"/>
              <a:t>C 2:</a:t>
            </a:r>
            <a:r>
              <a:rPr lang="en-US" sz="2000" dirty="0" smtClean="0"/>
              <a:t>  </a:t>
            </a:r>
            <a:r>
              <a:rPr lang="en-US" sz="2000" i="1" dirty="0" smtClean="0"/>
              <a:t>a wide range </a:t>
            </a:r>
            <a:r>
              <a:rPr lang="en-US" sz="2000" dirty="0" smtClean="0"/>
              <a:t>of </a:t>
            </a:r>
            <a:r>
              <a:rPr lang="en-US" sz="2000" i="1" dirty="0" smtClean="0"/>
              <a:t>simple and complex </a:t>
            </a:r>
            <a:r>
              <a:rPr lang="en-US" sz="2000" dirty="0" smtClean="0"/>
              <a:t>grammatical forms (with </a:t>
            </a:r>
            <a:r>
              <a:rPr lang="en-US" sz="2000" i="1" dirty="0" smtClean="0"/>
              <a:t>full</a:t>
            </a:r>
            <a:r>
              <a:rPr lang="en-US" sz="2000" dirty="0" smtClean="0"/>
              <a:t> control, flexibility and sophistication)</a:t>
            </a:r>
            <a:endParaRPr lang="ru-RU" sz="2000" dirty="0"/>
          </a:p>
        </p:txBody>
      </p:sp>
    </p:spTree>
    <p:extLst>
      <p:ext uri="{BB962C8B-B14F-4D97-AF65-F5344CB8AC3E}">
        <p14:creationId xmlns:p14="http://schemas.microsoft.com/office/powerpoint/2010/main" val="1924923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627534"/>
            <a:ext cx="5507790" cy="584775"/>
          </a:xfrm>
          <a:prstGeom prst="rect">
            <a:avLst/>
          </a:prstGeom>
          <a:noFill/>
        </p:spPr>
        <p:txBody>
          <a:bodyPr wrap="none" rtlCol="0">
            <a:spAutoFit/>
          </a:bodyPr>
          <a:lstStyle/>
          <a:p>
            <a:r>
              <a:rPr lang="en-US" sz="3200" dirty="0" smtClean="0"/>
              <a:t>MISTAKES AT DIFFERENT LEVELS</a:t>
            </a:r>
            <a:endParaRPr lang="ru-RU" sz="3200" dirty="0"/>
          </a:p>
        </p:txBody>
      </p:sp>
      <p:sp>
        <p:nvSpPr>
          <p:cNvPr id="6" name="TextBox 5"/>
          <p:cNvSpPr txBox="1"/>
          <p:nvPr/>
        </p:nvSpPr>
        <p:spPr>
          <a:xfrm>
            <a:off x="467544" y="1635646"/>
            <a:ext cx="7704856" cy="1938992"/>
          </a:xfrm>
          <a:prstGeom prst="rect">
            <a:avLst/>
          </a:prstGeom>
          <a:noFill/>
        </p:spPr>
        <p:txBody>
          <a:bodyPr wrap="square" rtlCol="0">
            <a:spAutoFit/>
          </a:bodyPr>
          <a:lstStyle/>
          <a:p>
            <a:r>
              <a:rPr lang="en-US" sz="2000" b="1" dirty="0" smtClean="0"/>
              <a:t>A 2:</a:t>
            </a:r>
            <a:r>
              <a:rPr lang="en-US" sz="2000" dirty="0" smtClean="0"/>
              <a:t>  may impede meaning at times</a:t>
            </a:r>
          </a:p>
          <a:p>
            <a:r>
              <a:rPr lang="en-US" sz="2000" b="1" dirty="0" smtClean="0"/>
              <a:t>B 1:</a:t>
            </a:r>
            <a:r>
              <a:rPr lang="en-US" sz="2000" dirty="0" smtClean="0"/>
              <a:t>  </a:t>
            </a:r>
            <a:r>
              <a:rPr lang="en-US" sz="2000" dirty="0"/>
              <a:t>a</a:t>
            </a:r>
            <a:r>
              <a:rPr lang="en-US" sz="2000" dirty="0" smtClean="0"/>
              <a:t>re noticeable, but meaning can still be determined</a:t>
            </a:r>
          </a:p>
          <a:p>
            <a:r>
              <a:rPr lang="en-US" sz="2000" b="1" dirty="0" smtClean="0"/>
              <a:t>B 2:</a:t>
            </a:r>
            <a:r>
              <a:rPr lang="en-US" sz="2000" dirty="0" smtClean="0"/>
              <a:t>  do not impede communication</a:t>
            </a:r>
          </a:p>
          <a:p>
            <a:r>
              <a:rPr lang="en-US" sz="2000" b="1" dirty="0" smtClean="0"/>
              <a:t>C 1:</a:t>
            </a:r>
            <a:r>
              <a:rPr lang="en-US" sz="2000" dirty="0" smtClean="0"/>
              <a:t>  occasionally may be present but do not impede communication</a:t>
            </a:r>
          </a:p>
          <a:p>
            <a:r>
              <a:rPr lang="en-US" sz="2000" b="1" dirty="0" smtClean="0"/>
              <a:t>C 2:</a:t>
            </a:r>
            <a:r>
              <a:rPr lang="en-US" sz="2000" dirty="0" smtClean="0"/>
              <a:t>   if present, are related to less common words and structures, or occur as slips </a:t>
            </a:r>
            <a:endParaRPr lang="ru-RU" sz="2000" dirty="0"/>
          </a:p>
        </p:txBody>
      </p:sp>
    </p:spTree>
    <p:extLst>
      <p:ext uri="{BB962C8B-B14F-4D97-AF65-F5344CB8AC3E}">
        <p14:creationId xmlns:p14="http://schemas.microsoft.com/office/powerpoint/2010/main" val="665958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916519" y="2077575"/>
            <a:ext cx="5166721" cy="1270747"/>
            <a:chOff x="1409392" y="6036677"/>
            <a:chExt cx="2569473" cy="553468"/>
          </a:xfrm>
          <a:solidFill>
            <a:schemeClr val="bg1"/>
          </a:solidFill>
        </p:grpSpPr>
        <p:pic>
          <p:nvPicPr>
            <p:cNvPr id="7" name="Picture 6" descr="CE_3634_5Y08_200px_600ppi_pink_Speaking.png"/>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3351298" y="6067425"/>
              <a:ext cx="627567" cy="522720"/>
            </a:xfrm>
            <a:prstGeom prst="rect">
              <a:avLst/>
            </a:prstGeom>
            <a:grpFill/>
          </p:spPr>
        </p:pic>
        <p:pic>
          <p:nvPicPr>
            <p:cNvPr id="8" name="Picture 7" descr="CE_3634_5Y08_200px_600ppi_pink_Listening--.png"/>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2087696" y="6036677"/>
              <a:ext cx="522720" cy="522720"/>
            </a:xfrm>
            <a:prstGeom prst="rect">
              <a:avLst/>
            </a:prstGeom>
            <a:grpFill/>
          </p:spPr>
        </p:pic>
        <p:pic>
          <p:nvPicPr>
            <p:cNvPr id="9" name="Picture 8" descr="CE_3634_5Y08_200px_600ppi_pink_Writing.png"/>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2742318" y="6036677"/>
              <a:ext cx="608980" cy="522720"/>
            </a:xfrm>
            <a:prstGeom prst="rect">
              <a:avLst/>
            </a:prstGeom>
            <a:grpFill/>
          </p:spPr>
        </p:pic>
        <p:pic>
          <p:nvPicPr>
            <p:cNvPr id="10" name="Picture 9" descr="CE_3634_5Y08_200px_600ppi_pink_Reading.png"/>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1409392" y="6067425"/>
              <a:ext cx="522720" cy="522720"/>
            </a:xfrm>
            <a:prstGeom prst="rect">
              <a:avLst/>
            </a:prstGeom>
            <a:grpFill/>
          </p:spPr>
        </p:pic>
      </p:grpSp>
      <p:sp>
        <p:nvSpPr>
          <p:cNvPr id="12" name="Rectangle 11"/>
          <p:cNvSpPr/>
          <p:nvPr/>
        </p:nvSpPr>
        <p:spPr>
          <a:xfrm>
            <a:off x="1646833" y="1082585"/>
            <a:ext cx="816249" cy="369332"/>
          </a:xfrm>
          <a:prstGeom prst="rect">
            <a:avLst/>
          </a:prstGeom>
        </p:spPr>
        <p:txBody>
          <a:bodyPr wrap="none">
            <a:spAutoFit/>
          </a:bodyPr>
          <a:lstStyle/>
          <a:p>
            <a:r>
              <a:rPr lang="en-GB" b="1" dirty="0">
                <a:latin typeface="+mj-lt"/>
              </a:rPr>
              <a:t>4 skills</a:t>
            </a:r>
          </a:p>
        </p:txBody>
      </p:sp>
    </p:spTree>
    <p:extLst>
      <p:ext uri="{BB962C8B-B14F-4D97-AF65-F5344CB8AC3E}">
        <p14:creationId xmlns:p14="http://schemas.microsoft.com/office/powerpoint/2010/main" val="4110066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251520" y="719487"/>
            <a:ext cx="6984776" cy="576064"/>
          </a:xfrm>
        </p:spPr>
        <p:txBody>
          <a:bodyPr>
            <a:normAutofit fontScale="90000"/>
          </a:bodyPr>
          <a:lstStyle/>
          <a:p>
            <a:pPr algn="l"/>
            <a:r>
              <a:rPr lang="en-GB" dirty="0" smtClean="0"/>
              <a:t>Reading.</a:t>
            </a:r>
            <a:br>
              <a:rPr lang="en-GB" dirty="0" smtClean="0"/>
            </a:br>
            <a:r>
              <a:rPr lang="en-GB" dirty="0" smtClean="0"/>
              <a:t>Approaches</a:t>
            </a:r>
          </a:p>
        </p:txBody>
      </p:sp>
      <p:sp>
        <p:nvSpPr>
          <p:cNvPr id="6147" name="Rectangle 4"/>
          <p:cNvSpPr>
            <a:spLocks noGrp="1" noChangeArrowheads="1"/>
          </p:cNvSpPr>
          <p:nvPr>
            <p:ph type="body" idx="4294967295"/>
          </p:nvPr>
        </p:nvSpPr>
        <p:spPr>
          <a:xfrm>
            <a:off x="1475656" y="1491630"/>
            <a:ext cx="6607175" cy="2851150"/>
          </a:xfrm>
        </p:spPr>
        <p:txBody>
          <a:bodyPr>
            <a:normAutofit lnSpcReduction="10000"/>
          </a:bodyPr>
          <a:lstStyle/>
          <a:p>
            <a:pPr>
              <a:buFont typeface="Wingdings" pitchFamily="2" charset="2"/>
              <a:buNone/>
            </a:pPr>
            <a:endParaRPr lang="en-GB" dirty="0" smtClean="0"/>
          </a:p>
          <a:p>
            <a:pPr algn="ctr">
              <a:buFont typeface="Wingdings" pitchFamily="2" charset="2"/>
              <a:buNone/>
            </a:pPr>
            <a:r>
              <a:rPr lang="en-GB" sz="2700" b="1" dirty="0"/>
              <a:t>learning to read</a:t>
            </a:r>
          </a:p>
          <a:p>
            <a:pPr algn="ctr">
              <a:buFont typeface="Wingdings" pitchFamily="2" charset="2"/>
              <a:buNone/>
            </a:pPr>
            <a:endParaRPr lang="en-GB" sz="2700" b="1" dirty="0"/>
          </a:p>
          <a:p>
            <a:pPr algn="ctr">
              <a:buFont typeface="Wingdings" pitchFamily="2" charset="2"/>
              <a:buNone/>
            </a:pPr>
            <a:r>
              <a:rPr lang="en-GB" sz="2700" dirty="0"/>
              <a:t>vs</a:t>
            </a:r>
          </a:p>
          <a:p>
            <a:pPr algn="ctr">
              <a:buFont typeface="Wingdings" pitchFamily="2" charset="2"/>
              <a:buNone/>
            </a:pPr>
            <a:endParaRPr lang="en-GB" sz="2700" dirty="0"/>
          </a:p>
          <a:p>
            <a:pPr algn="ctr">
              <a:buFont typeface="Wingdings" pitchFamily="2" charset="2"/>
              <a:buNone/>
            </a:pPr>
            <a:r>
              <a:rPr lang="en-GB" sz="2700" b="1" dirty="0"/>
              <a:t>reading to learn</a:t>
            </a:r>
          </a:p>
        </p:txBody>
      </p:sp>
    </p:spTree>
    <p:extLst>
      <p:ext uri="{BB962C8B-B14F-4D97-AF65-F5344CB8AC3E}">
        <p14:creationId xmlns:p14="http://schemas.microsoft.com/office/powerpoint/2010/main" val="2212150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3842538" y="1362864"/>
            <a:ext cx="4158462" cy="33944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A497"/>
              </a:buClr>
            </a:pPr>
            <a:r>
              <a:rPr lang="en-GB" sz="2100" dirty="0">
                <a:cs typeface="Arial" panose="020B0604020202020204" pitchFamily="34" charset="0"/>
              </a:rPr>
              <a:t>Reading for gist</a:t>
            </a:r>
          </a:p>
          <a:p>
            <a:pPr>
              <a:buClr>
                <a:srgbClr val="00A497"/>
              </a:buClr>
            </a:pPr>
            <a:r>
              <a:rPr lang="en-GB" sz="2100" dirty="0">
                <a:cs typeface="Arial" panose="020B0604020202020204" pitchFamily="34" charset="0"/>
              </a:rPr>
              <a:t>Reading for specific information</a:t>
            </a:r>
          </a:p>
          <a:p>
            <a:pPr>
              <a:buClr>
                <a:srgbClr val="00A497"/>
              </a:buClr>
            </a:pPr>
            <a:r>
              <a:rPr lang="en-GB" sz="2100" dirty="0">
                <a:cs typeface="Arial" panose="020B0604020202020204" pitchFamily="34" charset="0"/>
              </a:rPr>
              <a:t>Reading for detailed understanding</a:t>
            </a:r>
          </a:p>
          <a:p>
            <a:pPr>
              <a:buClr>
                <a:srgbClr val="00A497"/>
              </a:buClr>
            </a:pPr>
            <a:r>
              <a:rPr lang="en-GB" sz="2100" dirty="0">
                <a:cs typeface="Arial" panose="020B0604020202020204" pitchFamily="34" charset="0"/>
              </a:rPr>
              <a:t>Reading to infer information not stated</a:t>
            </a:r>
          </a:p>
          <a:p>
            <a:r>
              <a:rPr lang="en-US" sz="2100" dirty="0"/>
              <a:t>Deducing meaning from context</a:t>
            </a:r>
          </a:p>
          <a:p>
            <a:r>
              <a:rPr lang="en-US" sz="2100" dirty="0"/>
              <a:t>Predicting</a:t>
            </a:r>
            <a:endParaRPr lang="ru-RU" sz="2100" dirty="0"/>
          </a:p>
          <a:p>
            <a:pPr>
              <a:buClr>
                <a:srgbClr val="00A497"/>
              </a:buClr>
            </a:pPr>
            <a:endParaRPr lang="en-GB" sz="2100" dirty="0">
              <a:cs typeface="Arial" panose="020B0604020202020204" pitchFamily="34" charset="0"/>
            </a:endParaRPr>
          </a:p>
        </p:txBody>
      </p:sp>
      <p:sp>
        <p:nvSpPr>
          <p:cNvPr id="11" name="TextBox 10"/>
          <p:cNvSpPr txBox="1"/>
          <p:nvPr/>
        </p:nvSpPr>
        <p:spPr>
          <a:xfrm>
            <a:off x="3815916" y="427990"/>
            <a:ext cx="3672408" cy="507831"/>
          </a:xfrm>
          <a:prstGeom prst="rect">
            <a:avLst/>
          </a:prstGeom>
          <a:noFill/>
        </p:spPr>
        <p:txBody>
          <a:bodyPr wrap="square" rtlCol="0">
            <a:spAutoFit/>
          </a:bodyPr>
          <a:lstStyle/>
          <a:p>
            <a:r>
              <a:rPr lang="en-GB" sz="2700" b="1" dirty="0">
                <a:solidFill>
                  <a:schemeClr val="accent6"/>
                </a:solidFill>
                <a:cs typeface="Arial" panose="020B0604020202020204" pitchFamily="34" charset="0"/>
              </a:rPr>
              <a:t>What reading skills?</a:t>
            </a:r>
            <a:endParaRPr lang="en-GB" sz="2700" b="1" dirty="0">
              <a:solidFill>
                <a:schemeClr val="accent6"/>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4315" r="9560"/>
          <a:stretch/>
        </p:blipFill>
        <p:spPr>
          <a:xfrm>
            <a:off x="1143001" y="461828"/>
            <a:ext cx="2132856" cy="4198154"/>
          </a:xfrm>
          <a:prstGeom prst="rect">
            <a:avLst/>
          </a:prstGeom>
        </p:spPr>
      </p:pic>
      <p:sp>
        <p:nvSpPr>
          <p:cNvPr id="5" name="TextBox 4"/>
          <p:cNvSpPr txBox="1"/>
          <p:nvPr/>
        </p:nvSpPr>
        <p:spPr>
          <a:xfrm>
            <a:off x="1088994" y="4990914"/>
            <a:ext cx="2402886" cy="196208"/>
          </a:xfrm>
          <a:prstGeom prst="rect">
            <a:avLst/>
          </a:prstGeom>
          <a:noFill/>
        </p:spPr>
        <p:txBody>
          <a:bodyPr wrap="square" rtlCol="0">
            <a:spAutoFit/>
          </a:bodyPr>
          <a:lstStyle/>
          <a:p>
            <a:r>
              <a:rPr lang="en-GB" sz="675" dirty="0">
                <a:solidFill>
                  <a:schemeClr val="tx1">
                    <a:lumMod val="95000"/>
                    <a:lumOff val="5000"/>
                  </a:schemeClr>
                </a:solidFill>
              </a:rPr>
              <a:t>Image used under license from </a:t>
            </a:r>
            <a:r>
              <a:rPr lang="en-GB" sz="675" dirty="0" err="1">
                <a:solidFill>
                  <a:schemeClr val="tx1">
                    <a:lumMod val="95000"/>
                    <a:lumOff val="5000"/>
                  </a:schemeClr>
                </a:solidFill>
              </a:rPr>
              <a:t>Shutterstock</a:t>
            </a:r>
            <a:endParaRPr lang="en-GB" sz="675" dirty="0">
              <a:solidFill>
                <a:schemeClr val="tx1">
                  <a:lumMod val="95000"/>
                  <a:lumOff val="5000"/>
                </a:schemeClr>
              </a:solidFill>
            </a:endParaRPr>
          </a:p>
        </p:txBody>
      </p:sp>
    </p:spTree>
    <p:extLst>
      <p:ext uri="{BB962C8B-B14F-4D97-AF65-F5344CB8AC3E}">
        <p14:creationId xmlns:p14="http://schemas.microsoft.com/office/powerpoint/2010/main" val="320842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275606"/>
            <a:ext cx="312906" cy="646331"/>
          </a:xfrm>
          <a:prstGeom prst="rect">
            <a:avLst/>
          </a:prstGeom>
          <a:noFill/>
        </p:spPr>
        <p:txBody>
          <a:bodyPr wrap="none" rtlCol="0">
            <a:spAutoFit/>
          </a:bodyPr>
          <a:lstStyle/>
          <a:p>
            <a:r>
              <a:rPr lang="ru-RU" sz="3600" dirty="0" smtClean="0">
                <a:latin typeface="Arial" pitchFamily="34" charset="0"/>
              </a:rPr>
              <a:t> </a:t>
            </a:r>
            <a:endParaRPr lang="ru-RU" sz="3600" dirty="0"/>
          </a:p>
        </p:txBody>
      </p:sp>
      <p:sp>
        <p:nvSpPr>
          <p:cNvPr id="3" name="Прямоугольник 2"/>
          <p:cNvSpPr/>
          <p:nvPr/>
        </p:nvSpPr>
        <p:spPr>
          <a:xfrm>
            <a:off x="539552" y="1274326"/>
            <a:ext cx="4572000" cy="3108543"/>
          </a:xfrm>
          <a:prstGeom prst="rect">
            <a:avLst/>
          </a:prstGeom>
        </p:spPr>
        <p:txBody>
          <a:bodyPr>
            <a:spAutoFit/>
          </a:bodyPr>
          <a:lstStyle/>
          <a:p>
            <a:r>
              <a:rPr lang="en-GB" sz="2800" dirty="0"/>
              <a:t>If we teach today’s students as we taught yesterday’s, we rob them of tomorrow.</a:t>
            </a:r>
          </a:p>
          <a:p>
            <a:pPr algn="r"/>
            <a:endParaRPr lang="ru-RU" sz="2800" dirty="0" smtClean="0"/>
          </a:p>
          <a:p>
            <a:pPr algn="r"/>
            <a:r>
              <a:rPr lang="en-GB" sz="2800" dirty="0" smtClean="0"/>
              <a:t>John </a:t>
            </a:r>
            <a:r>
              <a:rPr lang="en-GB" sz="2800" dirty="0"/>
              <a:t>Dewey</a:t>
            </a:r>
          </a:p>
          <a:p>
            <a:pPr algn="r"/>
            <a:r>
              <a:rPr lang="en-US" sz="2800" i="1" dirty="0"/>
              <a:t>American philosopher, educator, and writer</a:t>
            </a:r>
            <a:endParaRPr lang="en-GB" sz="2800" dirty="0"/>
          </a:p>
        </p:txBody>
      </p:sp>
      <p:pic>
        <p:nvPicPr>
          <p:cNvPr id="4" name="Место для изображения из Интернета 6"/>
          <p:cNvPicPr>
            <a:picLocks noChangeAspect="1"/>
          </p:cNvPicPr>
          <p:nvPr/>
        </p:nvPicPr>
        <p:blipFill>
          <a:blip r:embed="rId2"/>
          <a:stretch>
            <a:fillRect/>
          </a:stretch>
        </p:blipFill>
        <p:spPr>
          <a:xfrm>
            <a:off x="5399584" y="843558"/>
            <a:ext cx="2171888" cy="2665707"/>
          </a:xfrm>
          <a:prstGeom prst="rect">
            <a:avLst/>
          </a:prstGeom>
        </p:spPr>
      </p:pic>
    </p:spTree>
    <p:extLst>
      <p:ext uri="{BB962C8B-B14F-4D97-AF65-F5344CB8AC3E}">
        <p14:creationId xmlns:p14="http://schemas.microsoft.com/office/powerpoint/2010/main" val="4266760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221342" y="398290"/>
            <a:ext cx="3807042" cy="507831"/>
          </a:xfrm>
          <a:prstGeom prst="rect">
            <a:avLst/>
          </a:prstGeom>
          <a:noFill/>
        </p:spPr>
        <p:txBody>
          <a:bodyPr wrap="square" rtlCol="0">
            <a:spAutoFit/>
          </a:bodyPr>
          <a:lstStyle/>
          <a:p>
            <a:r>
              <a:rPr lang="en-GB" sz="2700" b="1" dirty="0">
                <a:solidFill>
                  <a:prstClr val="black"/>
                </a:solidFill>
                <a:cs typeface="Arial" panose="020B0604020202020204" pitchFamily="34" charset="0"/>
              </a:rPr>
              <a:t>Skills which can be tested</a:t>
            </a:r>
            <a:endParaRPr lang="en-GB" sz="2700" b="1" dirty="0">
              <a:solidFill>
                <a:prstClr val="black"/>
              </a:solidFill>
            </a:endParaRPr>
          </a:p>
        </p:txBody>
      </p:sp>
      <p:sp>
        <p:nvSpPr>
          <p:cNvPr id="7" name="Content Placeholder 2"/>
          <p:cNvSpPr txBox="1">
            <a:spLocks/>
          </p:cNvSpPr>
          <p:nvPr/>
        </p:nvSpPr>
        <p:spPr>
          <a:xfrm>
            <a:off x="4193958" y="1499536"/>
            <a:ext cx="3834426" cy="33944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Clr>
                <a:srgbClr val="00A497"/>
              </a:buClr>
            </a:pPr>
            <a:r>
              <a:rPr lang="en-GB" sz="2100" dirty="0">
                <a:solidFill>
                  <a:prstClr val="black"/>
                </a:solidFill>
                <a:cs typeface="Arial" panose="020B0604020202020204" pitchFamily="34" charset="0"/>
              </a:rPr>
              <a:t>Understanding gist </a:t>
            </a:r>
          </a:p>
          <a:p>
            <a:pPr>
              <a:lnSpc>
                <a:spcPct val="150000"/>
              </a:lnSpc>
              <a:buClr>
                <a:srgbClr val="00A497"/>
              </a:buClr>
            </a:pPr>
            <a:r>
              <a:rPr lang="en-GB" sz="2100" dirty="0">
                <a:solidFill>
                  <a:prstClr val="black"/>
                </a:solidFill>
                <a:cs typeface="Arial" panose="020B0604020202020204" pitchFamily="34" charset="0"/>
              </a:rPr>
              <a:t>Understanding detail</a:t>
            </a:r>
          </a:p>
          <a:p>
            <a:pPr>
              <a:lnSpc>
                <a:spcPct val="150000"/>
              </a:lnSpc>
              <a:buClr>
                <a:srgbClr val="00A497"/>
              </a:buClr>
            </a:pPr>
            <a:r>
              <a:rPr lang="en-GB" sz="2100" dirty="0">
                <a:solidFill>
                  <a:prstClr val="black"/>
                </a:solidFill>
                <a:cs typeface="Arial" panose="020B0604020202020204" pitchFamily="34" charset="0"/>
              </a:rPr>
              <a:t>Understanding referencing</a:t>
            </a:r>
          </a:p>
          <a:p>
            <a:pPr>
              <a:lnSpc>
                <a:spcPct val="150000"/>
              </a:lnSpc>
              <a:buClr>
                <a:srgbClr val="00A497"/>
              </a:buClr>
            </a:pPr>
            <a:r>
              <a:rPr lang="en-GB" sz="2100" dirty="0">
                <a:solidFill>
                  <a:prstClr val="black"/>
                </a:solidFill>
                <a:cs typeface="Arial" panose="020B0604020202020204" pitchFamily="34" charset="0"/>
              </a:rPr>
              <a:t>Understanding implication</a:t>
            </a:r>
          </a:p>
          <a:p>
            <a:pPr>
              <a:lnSpc>
                <a:spcPct val="150000"/>
              </a:lnSpc>
              <a:buClr>
                <a:srgbClr val="00A497"/>
              </a:buClr>
            </a:pPr>
            <a:r>
              <a:rPr lang="en-GB" sz="2100" dirty="0">
                <a:solidFill>
                  <a:prstClr val="black"/>
                </a:solidFill>
                <a:cs typeface="Arial" panose="020B0604020202020204" pitchFamily="34" charset="0"/>
              </a:rPr>
              <a:t>Text organisation features</a:t>
            </a:r>
          </a:p>
          <a:p>
            <a:pPr lvl="1">
              <a:lnSpc>
                <a:spcPct val="150000"/>
              </a:lnSpc>
              <a:buClr>
                <a:srgbClr val="00A497"/>
              </a:buClr>
            </a:pPr>
            <a:endParaRPr lang="en-GB" sz="2100" dirty="0">
              <a:solidFill>
                <a:prstClr val="black"/>
              </a:solidFill>
              <a:cs typeface="Arial" panose="020B0604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0550" t="308" r="26320" b="22489"/>
          <a:stretch/>
        </p:blipFill>
        <p:spPr>
          <a:xfrm>
            <a:off x="1138130" y="526355"/>
            <a:ext cx="2406329" cy="4205635"/>
          </a:xfrm>
          <a:prstGeom prst="rect">
            <a:avLst/>
          </a:prstGeom>
        </p:spPr>
      </p:pic>
      <p:sp>
        <p:nvSpPr>
          <p:cNvPr id="5" name="TextBox 4"/>
          <p:cNvSpPr txBox="1"/>
          <p:nvPr/>
        </p:nvSpPr>
        <p:spPr>
          <a:xfrm>
            <a:off x="1088994" y="5002020"/>
            <a:ext cx="2402886" cy="196208"/>
          </a:xfrm>
          <a:prstGeom prst="rect">
            <a:avLst/>
          </a:prstGeom>
          <a:noFill/>
        </p:spPr>
        <p:txBody>
          <a:bodyPr wrap="square" rtlCol="0">
            <a:spAutoFit/>
          </a:bodyPr>
          <a:lstStyle/>
          <a:p>
            <a:r>
              <a:rPr lang="en-GB" sz="675" dirty="0">
                <a:solidFill>
                  <a:schemeClr val="tx1">
                    <a:lumMod val="95000"/>
                    <a:lumOff val="5000"/>
                  </a:schemeClr>
                </a:solidFill>
              </a:rPr>
              <a:t>Image used under license from </a:t>
            </a:r>
            <a:r>
              <a:rPr lang="en-GB" sz="675" dirty="0" err="1">
                <a:solidFill>
                  <a:schemeClr val="tx1">
                    <a:lumMod val="95000"/>
                    <a:lumOff val="5000"/>
                  </a:schemeClr>
                </a:solidFill>
              </a:rPr>
              <a:t>Shutterstock</a:t>
            </a:r>
            <a:endParaRPr lang="en-GB" sz="675" dirty="0">
              <a:solidFill>
                <a:schemeClr val="tx1">
                  <a:lumMod val="95000"/>
                  <a:lumOff val="5000"/>
                </a:schemeClr>
              </a:solidFill>
            </a:endParaRPr>
          </a:p>
        </p:txBody>
      </p:sp>
    </p:spTree>
    <p:extLst>
      <p:ext uri="{BB962C8B-B14F-4D97-AF65-F5344CB8AC3E}">
        <p14:creationId xmlns:p14="http://schemas.microsoft.com/office/powerpoint/2010/main" val="1907902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246063" y="817563"/>
            <a:ext cx="8897937" cy="365125"/>
          </a:xfrm>
        </p:spPr>
        <p:txBody>
          <a:bodyPr>
            <a:noAutofit/>
          </a:bodyPr>
          <a:lstStyle/>
          <a:p>
            <a:pPr algn="l"/>
            <a:r>
              <a:rPr lang="en-GB" sz="2800" dirty="0">
                <a:cs typeface="Arial" panose="020B0604020202020204" pitchFamily="34" charset="0"/>
              </a:rPr>
              <a:t>Text types included in Cambridge English</a:t>
            </a:r>
            <a:endParaRPr lang="ru-RU" sz="2800" dirty="0"/>
          </a:p>
        </p:txBody>
      </p:sp>
      <p:sp>
        <p:nvSpPr>
          <p:cNvPr id="5" name="Прямоугольник 4"/>
          <p:cNvSpPr/>
          <p:nvPr/>
        </p:nvSpPr>
        <p:spPr>
          <a:xfrm>
            <a:off x="1427117" y="1900645"/>
            <a:ext cx="6328955" cy="2354491"/>
          </a:xfrm>
          <a:prstGeom prst="rect">
            <a:avLst/>
          </a:prstGeom>
        </p:spPr>
        <p:txBody>
          <a:bodyPr wrap="square">
            <a:spAutoFit/>
          </a:bodyPr>
          <a:lstStyle/>
          <a:p>
            <a:pPr marL="342900" indent="-342900">
              <a:buClr>
                <a:srgbClr val="00A497"/>
              </a:buClr>
              <a:buFont typeface="Arial" panose="020B0604020202020204" pitchFamily="34" charset="0"/>
              <a:buChar char="•"/>
            </a:pPr>
            <a:r>
              <a:rPr lang="en-GB" sz="2100" dirty="0">
                <a:solidFill>
                  <a:prstClr val="black"/>
                </a:solidFill>
                <a:cs typeface="Arial" panose="020B0604020202020204" pitchFamily="34" charset="0"/>
              </a:rPr>
              <a:t>Extracts from books (fiction and non-fiction)</a:t>
            </a:r>
          </a:p>
          <a:p>
            <a:pPr marL="342900" indent="-342900">
              <a:buClr>
                <a:srgbClr val="00A497"/>
              </a:buClr>
              <a:buFont typeface="Arial" panose="020B0604020202020204" pitchFamily="34" charset="0"/>
              <a:buChar char="•"/>
            </a:pPr>
            <a:r>
              <a:rPr lang="en-GB" sz="2100" dirty="0">
                <a:solidFill>
                  <a:prstClr val="black"/>
                </a:solidFill>
                <a:cs typeface="Arial" panose="020B0604020202020204" pitchFamily="34" charset="0"/>
              </a:rPr>
              <a:t>Newspaper and magazine articles</a:t>
            </a:r>
          </a:p>
          <a:p>
            <a:pPr marL="342900" indent="-342900">
              <a:buClr>
                <a:srgbClr val="00A497"/>
              </a:buClr>
              <a:buFont typeface="Arial" panose="020B0604020202020204" pitchFamily="34" charset="0"/>
              <a:buChar char="•"/>
            </a:pPr>
            <a:r>
              <a:rPr lang="en-GB" sz="2100" dirty="0">
                <a:solidFill>
                  <a:prstClr val="black"/>
                </a:solidFill>
                <a:cs typeface="Arial" panose="020B0604020202020204" pitchFamily="34" charset="0"/>
              </a:rPr>
              <a:t>Advertisements</a:t>
            </a:r>
          </a:p>
          <a:p>
            <a:pPr marL="342900" indent="-342900">
              <a:buClr>
                <a:srgbClr val="00A497"/>
              </a:buClr>
              <a:buFont typeface="Arial" panose="020B0604020202020204" pitchFamily="34" charset="0"/>
              <a:buChar char="•"/>
            </a:pPr>
            <a:r>
              <a:rPr lang="en-GB" sz="2100" dirty="0">
                <a:solidFill>
                  <a:prstClr val="black"/>
                </a:solidFill>
                <a:cs typeface="Arial" panose="020B0604020202020204" pitchFamily="34" charset="0"/>
              </a:rPr>
              <a:t>Public signs and notices</a:t>
            </a:r>
          </a:p>
          <a:p>
            <a:pPr marL="342900" indent="-342900">
              <a:buClr>
                <a:srgbClr val="00A497"/>
              </a:buClr>
              <a:buFont typeface="Arial" panose="020B0604020202020204" pitchFamily="34" charset="0"/>
              <a:buChar char="•"/>
            </a:pPr>
            <a:r>
              <a:rPr lang="en-GB" sz="2100" dirty="0">
                <a:solidFill>
                  <a:prstClr val="black"/>
                </a:solidFill>
                <a:cs typeface="Arial" panose="020B0604020202020204" pitchFamily="34" charset="0"/>
              </a:rPr>
              <a:t>Informational material: labels, brochures, guides, manuals</a:t>
            </a:r>
          </a:p>
          <a:p>
            <a:pPr marL="342900" indent="-342900">
              <a:buClr>
                <a:srgbClr val="00A497"/>
              </a:buClr>
              <a:buFont typeface="Arial" panose="020B0604020202020204" pitchFamily="34" charset="0"/>
              <a:buChar char="•"/>
            </a:pPr>
            <a:r>
              <a:rPr lang="en-GB" sz="2100" dirty="0">
                <a:solidFill>
                  <a:prstClr val="black"/>
                </a:solidFill>
                <a:cs typeface="Arial" panose="020B0604020202020204" pitchFamily="34" charset="0"/>
              </a:rPr>
              <a:t>Correspondence: text messages, letters or emails</a:t>
            </a:r>
          </a:p>
        </p:txBody>
      </p:sp>
    </p:spTree>
    <p:extLst>
      <p:ext uri="{BB962C8B-B14F-4D97-AF65-F5344CB8AC3E}">
        <p14:creationId xmlns:p14="http://schemas.microsoft.com/office/powerpoint/2010/main" val="3555576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483518"/>
            <a:ext cx="5343450" cy="400110"/>
          </a:xfrm>
          <a:prstGeom prst="rect">
            <a:avLst/>
          </a:prstGeom>
          <a:noFill/>
        </p:spPr>
        <p:txBody>
          <a:bodyPr wrap="none" rtlCol="0">
            <a:spAutoFit/>
          </a:bodyPr>
          <a:lstStyle/>
          <a:p>
            <a:r>
              <a:rPr lang="en-US" sz="2000" dirty="0" smtClean="0"/>
              <a:t>READING.  OVERALL READING COMPREHENSION  </a:t>
            </a:r>
            <a:endParaRPr lang="ru-RU" sz="2000" dirty="0"/>
          </a:p>
        </p:txBody>
      </p:sp>
      <p:sp>
        <p:nvSpPr>
          <p:cNvPr id="6" name="TextBox 5"/>
          <p:cNvSpPr txBox="1"/>
          <p:nvPr/>
        </p:nvSpPr>
        <p:spPr>
          <a:xfrm>
            <a:off x="179512" y="885605"/>
            <a:ext cx="8784976" cy="3693319"/>
          </a:xfrm>
          <a:prstGeom prst="rect">
            <a:avLst/>
          </a:prstGeom>
          <a:noFill/>
        </p:spPr>
        <p:txBody>
          <a:bodyPr wrap="square" rtlCol="0">
            <a:spAutoFit/>
          </a:bodyPr>
          <a:lstStyle/>
          <a:p>
            <a:r>
              <a:rPr lang="en-US" dirty="0" smtClean="0"/>
              <a:t>(A 2)  CAN understand </a:t>
            </a:r>
            <a:r>
              <a:rPr lang="en-US" i="1" dirty="0" smtClean="0"/>
              <a:t>short, simple </a:t>
            </a:r>
            <a:r>
              <a:rPr lang="en-US" dirty="0" smtClean="0"/>
              <a:t>texts containing the </a:t>
            </a:r>
            <a:r>
              <a:rPr lang="en-US" i="1" dirty="0" smtClean="0"/>
              <a:t>highest frequency vocabulary</a:t>
            </a:r>
            <a:r>
              <a:rPr lang="en-US" dirty="0" smtClean="0"/>
              <a:t>, including a proportion of shared international vocabulary items. / short, simple texts </a:t>
            </a:r>
            <a:r>
              <a:rPr lang="en-US" i="1" dirty="0" smtClean="0"/>
              <a:t>on familiar matters  </a:t>
            </a:r>
            <a:r>
              <a:rPr lang="en-US" dirty="0" smtClean="0"/>
              <a:t>of a concrete type.</a:t>
            </a:r>
          </a:p>
          <a:p>
            <a:r>
              <a:rPr lang="en-US" dirty="0" smtClean="0"/>
              <a:t>(B 1) CAN read </a:t>
            </a:r>
            <a:r>
              <a:rPr lang="en-US" i="1" dirty="0" smtClean="0"/>
              <a:t>straightforward  factual texts </a:t>
            </a:r>
            <a:r>
              <a:rPr lang="en-US" dirty="0" smtClean="0"/>
              <a:t>on subjects related to his/her field and interest with a </a:t>
            </a:r>
            <a:r>
              <a:rPr lang="en-US" i="1" dirty="0" smtClean="0"/>
              <a:t>satisfactory level of comprehension</a:t>
            </a:r>
            <a:r>
              <a:rPr lang="en-US" dirty="0" smtClean="0"/>
              <a:t>.</a:t>
            </a:r>
          </a:p>
          <a:p>
            <a:r>
              <a:rPr lang="en-US" dirty="0" smtClean="0"/>
              <a:t>(B 2)  CAN read with a large degree of independence, </a:t>
            </a:r>
            <a:r>
              <a:rPr lang="en-US" i="1" dirty="0" smtClean="0"/>
              <a:t>adapting style and speed of reading to different texts and purposes</a:t>
            </a:r>
            <a:r>
              <a:rPr lang="en-US" dirty="0" smtClean="0"/>
              <a:t>, and using appropriate reference sources selectively. Has a broad active reading vocabulary, but may experience some difficulty with low frequency idioms.</a:t>
            </a:r>
          </a:p>
          <a:p>
            <a:r>
              <a:rPr lang="en-US" dirty="0" smtClean="0"/>
              <a:t>(C 1) CAN understand in detail </a:t>
            </a:r>
            <a:r>
              <a:rPr lang="en-US" i="1" dirty="0" smtClean="0"/>
              <a:t>lengthy, complex </a:t>
            </a:r>
          </a:p>
          <a:p>
            <a:r>
              <a:rPr lang="en-US" i="1" dirty="0" smtClean="0"/>
              <a:t>texts</a:t>
            </a:r>
            <a:r>
              <a:rPr lang="en-US" dirty="0" smtClean="0"/>
              <a:t>, whether or not they relate to his/her own</a:t>
            </a:r>
          </a:p>
          <a:p>
            <a:r>
              <a:rPr lang="en-US" dirty="0" smtClean="0"/>
              <a:t>area of specialty, provided he/she can reread</a:t>
            </a:r>
          </a:p>
          <a:p>
            <a:r>
              <a:rPr lang="en-US" dirty="0" smtClean="0"/>
              <a:t>difficult sections.</a:t>
            </a:r>
            <a:endParaRPr lang="ru-RU" dirty="0"/>
          </a:p>
        </p:txBody>
      </p:sp>
    </p:spTree>
    <p:extLst>
      <p:ext uri="{BB962C8B-B14F-4D97-AF65-F5344CB8AC3E}">
        <p14:creationId xmlns:p14="http://schemas.microsoft.com/office/powerpoint/2010/main" val="2769595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932" r="8125"/>
          <a:stretch/>
        </p:blipFill>
        <p:spPr>
          <a:xfrm>
            <a:off x="1115616" y="627534"/>
            <a:ext cx="2402886" cy="4098493"/>
          </a:xfrm>
          <a:prstGeom prst="rect">
            <a:avLst/>
          </a:prstGeom>
        </p:spPr>
      </p:pic>
      <p:sp>
        <p:nvSpPr>
          <p:cNvPr id="12" name="Content Placeholder 2"/>
          <p:cNvSpPr txBox="1">
            <a:spLocks/>
          </p:cNvSpPr>
          <p:nvPr/>
        </p:nvSpPr>
        <p:spPr>
          <a:xfrm>
            <a:off x="4247964" y="1175500"/>
            <a:ext cx="3618402" cy="33944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A497"/>
              </a:buClr>
            </a:pPr>
            <a:r>
              <a:rPr lang="en-GB" sz="1800" dirty="0">
                <a:cs typeface="Arial" panose="020B0604020202020204" pitchFamily="34" charset="0"/>
              </a:rPr>
              <a:t>listening for gist </a:t>
            </a:r>
          </a:p>
          <a:p>
            <a:pPr>
              <a:buClr>
                <a:srgbClr val="00A497"/>
              </a:buClr>
            </a:pPr>
            <a:r>
              <a:rPr lang="en-GB" sz="1800" dirty="0">
                <a:cs typeface="Arial" panose="020B0604020202020204" pitchFamily="34" charset="0"/>
              </a:rPr>
              <a:t>listening for specific details or main points</a:t>
            </a:r>
          </a:p>
          <a:p>
            <a:pPr>
              <a:buClr>
                <a:srgbClr val="00A497"/>
              </a:buClr>
            </a:pPr>
            <a:r>
              <a:rPr lang="en-GB" sz="1800" dirty="0">
                <a:cs typeface="Arial" panose="020B0604020202020204" pitchFamily="34" charset="0"/>
              </a:rPr>
              <a:t>listening to understand opinion </a:t>
            </a:r>
          </a:p>
          <a:p>
            <a:pPr>
              <a:buClr>
                <a:srgbClr val="00A497"/>
              </a:buClr>
            </a:pPr>
            <a:r>
              <a:rPr lang="en-GB" sz="1800" dirty="0">
                <a:cs typeface="Arial" panose="020B0604020202020204" pitchFamily="34" charset="0"/>
              </a:rPr>
              <a:t>listening to follow an argument </a:t>
            </a:r>
          </a:p>
          <a:p>
            <a:pPr>
              <a:buClr>
                <a:srgbClr val="00A497"/>
              </a:buClr>
            </a:pPr>
            <a:r>
              <a:rPr lang="en-GB" sz="1800" dirty="0">
                <a:cs typeface="Arial" panose="020B0604020202020204" pitchFamily="34" charset="0"/>
              </a:rPr>
              <a:t>listening to infer something not directly stated</a:t>
            </a:r>
          </a:p>
        </p:txBody>
      </p:sp>
      <p:sp>
        <p:nvSpPr>
          <p:cNvPr id="11" name="TextBox 10"/>
          <p:cNvSpPr txBox="1"/>
          <p:nvPr/>
        </p:nvSpPr>
        <p:spPr>
          <a:xfrm>
            <a:off x="4247964" y="729013"/>
            <a:ext cx="3834426" cy="461665"/>
          </a:xfrm>
          <a:prstGeom prst="rect">
            <a:avLst/>
          </a:prstGeom>
          <a:noFill/>
        </p:spPr>
        <p:txBody>
          <a:bodyPr wrap="square" rtlCol="0">
            <a:spAutoFit/>
          </a:bodyPr>
          <a:lstStyle/>
          <a:p>
            <a:r>
              <a:rPr lang="en-GB" sz="2400" b="1" dirty="0">
                <a:cs typeface="Arial" panose="020B0604020202020204" pitchFamily="34" charset="0"/>
              </a:rPr>
              <a:t>Listening skills</a:t>
            </a:r>
            <a:endParaRPr lang="en-GB" sz="2400" b="1" dirty="0"/>
          </a:p>
        </p:txBody>
      </p:sp>
      <p:sp>
        <p:nvSpPr>
          <p:cNvPr id="2" name="TextBox 1"/>
          <p:cNvSpPr txBox="1"/>
          <p:nvPr/>
        </p:nvSpPr>
        <p:spPr>
          <a:xfrm>
            <a:off x="1115616" y="-20538"/>
            <a:ext cx="2402886" cy="196208"/>
          </a:xfrm>
          <a:prstGeom prst="rect">
            <a:avLst/>
          </a:prstGeom>
          <a:noFill/>
        </p:spPr>
        <p:txBody>
          <a:bodyPr wrap="square" rtlCol="0">
            <a:spAutoFit/>
          </a:bodyPr>
          <a:lstStyle/>
          <a:p>
            <a:r>
              <a:rPr lang="en-GB" sz="675" dirty="0">
                <a:solidFill>
                  <a:schemeClr val="tx1">
                    <a:lumMod val="95000"/>
                    <a:lumOff val="5000"/>
                  </a:schemeClr>
                </a:solidFill>
              </a:rPr>
              <a:t>Image used under license from </a:t>
            </a:r>
            <a:r>
              <a:rPr lang="en-GB" sz="675" dirty="0" err="1">
                <a:solidFill>
                  <a:schemeClr val="tx1">
                    <a:lumMod val="95000"/>
                    <a:lumOff val="5000"/>
                  </a:schemeClr>
                </a:solidFill>
              </a:rPr>
              <a:t>Shutterstock</a:t>
            </a:r>
            <a:endParaRPr lang="en-GB" sz="675" dirty="0">
              <a:solidFill>
                <a:schemeClr val="tx1">
                  <a:lumMod val="95000"/>
                  <a:lumOff val="5000"/>
                </a:schemeClr>
              </a:solidFill>
            </a:endParaRPr>
          </a:p>
        </p:txBody>
      </p:sp>
    </p:spTree>
    <p:extLst>
      <p:ext uri="{BB962C8B-B14F-4D97-AF65-F5344CB8AC3E}">
        <p14:creationId xmlns:p14="http://schemas.microsoft.com/office/powerpoint/2010/main" val="36733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3134" t="256" r="33134" b="-256"/>
          <a:stretch/>
        </p:blipFill>
        <p:spPr>
          <a:xfrm>
            <a:off x="1135535" y="555526"/>
            <a:ext cx="2140322" cy="4230145"/>
          </a:xfrm>
          <a:prstGeom prst="rect">
            <a:avLst/>
          </a:prstGeom>
        </p:spPr>
      </p:pic>
      <p:sp>
        <p:nvSpPr>
          <p:cNvPr id="12" name="Content Placeholder 2"/>
          <p:cNvSpPr txBox="1">
            <a:spLocks/>
          </p:cNvSpPr>
          <p:nvPr/>
        </p:nvSpPr>
        <p:spPr>
          <a:xfrm>
            <a:off x="3923928" y="1283512"/>
            <a:ext cx="4158462" cy="33944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Clr>
                <a:srgbClr val="00A497"/>
              </a:buClr>
            </a:pPr>
            <a:r>
              <a:rPr lang="en-GB" sz="1800" dirty="0">
                <a:cs typeface="Arial" panose="020B0604020202020204" pitchFamily="34" charset="0"/>
              </a:rPr>
              <a:t>formal/informal conversations</a:t>
            </a:r>
          </a:p>
          <a:p>
            <a:pPr>
              <a:spcBef>
                <a:spcPts val="0"/>
              </a:spcBef>
              <a:buClr>
                <a:srgbClr val="00A497"/>
              </a:buClr>
            </a:pPr>
            <a:r>
              <a:rPr lang="en-GB" sz="1800" dirty="0">
                <a:cs typeface="Arial" panose="020B0604020202020204" pitchFamily="34" charset="0"/>
              </a:rPr>
              <a:t>answerphone messages/recorded messages</a:t>
            </a:r>
          </a:p>
          <a:p>
            <a:pPr>
              <a:spcBef>
                <a:spcPts val="0"/>
              </a:spcBef>
              <a:buClr>
                <a:srgbClr val="00A497"/>
              </a:buClr>
            </a:pPr>
            <a:r>
              <a:rPr lang="en-GB" sz="1800" dirty="0">
                <a:cs typeface="Arial" panose="020B0604020202020204" pitchFamily="34" charset="0"/>
              </a:rPr>
              <a:t>news broadcasts/podcasts</a:t>
            </a:r>
          </a:p>
          <a:p>
            <a:pPr>
              <a:spcBef>
                <a:spcPts val="0"/>
              </a:spcBef>
              <a:buClr>
                <a:srgbClr val="00A497"/>
              </a:buClr>
            </a:pPr>
            <a:r>
              <a:rPr lang="en-GB" sz="1800" dirty="0">
                <a:cs typeface="Arial" panose="020B0604020202020204" pitchFamily="34" charset="0"/>
              </a:rPr>
              <a:t>radio discussions</a:t>
            </a:r>
          </a:p>
          <a:p>
            <a:pPr>
              <a:spcBef>
                <a:spcPts val="0"/>
              </a:spcBef>
              <a:buClr>
                <a:srgbClr val="00A497"/>
              </a:buClr>
            </a:pPr>
            <a:r>
              <a:rPr lang="en-GB" sz="1800" dirty="0">
                <a:cs typeface="Arial" panose="020B0604020202020204" pitchFamily="34" charset="0"/>
              </a:rPr>
              <a:t>speeches</a:t>
            </a:r>
          </a:p>
          <a:p>
            <a:pPr>
              <a:spcBef>
                <a:spcPts val="0"/>
              </a:spcBef>
              <a:buClr>
                <a:srgbClr val="00A497"/>
              </a:buClr>
            </a:pPr>
            <a:r>
              <a:rPr lang="en-GB" sz="1800" dirty="0">
                <a:cs typeface="Arial" panose="020B0604020202020204" pitchFamily="34" charset="0"/>
              </a:rPr>
              <a:t>interviews</a:t>
            </a:r>
          </a:p>
          <a:p>
            <a:pPr>
              <a:spcBef>
                <a:spcPts val="0"/>
              </a:spcBef>
              <a:buClr>
                <a:srgbClr val="00A497"/>
              </a:buClr>
            </a:pPr>
            <a:r>
              <a:rPr lang="en-GB" sz="1800" dirty="0">
                <a:cs typeface="Arial" panose="020B0604020202020204" pitchFamily="34" charset="0"/>
              </a:rPr>
              <a:t>announcements on television or in a public place</a:t>
            </a:r>
          </a:p>
          <a:p>
            <a:pPr>
              <a:spcBef>
                <a:spcPts val="0"/>
              </a:spcBef>
              <a:buClr>
                <a:srgbClr val="00A497"/>
              </a:buClr>
            </a:pPr>
            <a:r>
              <a:rPr lang="en-GB" sz="1800" dirty="0">
                <a:cs typeface="Arial" panose="020B0604020202020204" pitchFamily="34" charset="0"/>
              </a:rPr>
              <a:t>anecdotes</a:t>
            </a:r>
          </a:p>
          <a:p>
            <a:pPr>
              <a:spcBef>
                <a:spcPts val="0"/>
              </a:spcBef>
              <a:buClr>
                <a:srgbClr val="00A497"/>
              </a:buClr>
            </a:pPr>
            <a:r>
              <a:rPr lang="en-GB" sz="1800" dirty="0">
                <a:cs typeface="Arial" panose="020B0604020202020204" pitchFamily="34" charset="0"/>
              </a:rPr>
              <a:t>lectures/talks</a:t>
            </a:r>
          </a:p>
          <a:p>
            <a:pPr>
              <a:spcBef>
                <a:spcPts val="0"/>
              </a:spcBef>
              <a:buClr>
                <a:srgbClr val="00A497"/>
              </a:buClr>
            </a:pPr>
            <a:endParaRPr lang="en-GB" sz="1800" dirty="0">
              <a:cs typeface="Arial" panose="020B0604020202020204" pitchFamily="34" charset="0"/>
            </a:endParaRPr>
          </a:p>
        </p:txBody>
      </p:sp>
      <p:sp>
        <p:nvSpPr>
          <p:cNvPr id="11" name="TextBox 10"/>
          <p:cNvSpPr txBox="1"/>
          <p:nvPr/>
        </p:nvSpPr>
        <p:spPr>
          <a:xfrm>
            <a:off x="3923928" y="735546"/>
            <a:ext cx="3672408" cy="461665"/>
          </a:xfrm>
          <a:prstGeom prst="rect">
            <a:avLst/>
          </a:prstGeom>
          <a:noFill/>
        </p:spPr>
        <p:txBody>
          <a:bodyPr wrap="square" rtlCol="0">
            <a:spAutoFit/>
          </a:bodyPr>
          <a:lstStyle/>
          <a:p>
            <a:r>
              <a:rPr lang="en-GB" sz="2400" b="1" dirty="0">
                <a:cs typeface="Arial" panose="020B0604020202020204" pitchFamily="34" charset="0"/>
              </a:rPr>
              <a:t>Text types (Listening)</a:t>
            </a:r>
            <a:endParaRPr lang="en-GB" sz="2400" b="1" dirty="0"/>
          </a:p>
        </p:txBody>
      </p:sp>
      <p:sp>
        <p:nvSpPr>
          <p:cNvPr id="5" name="TextBox 4"/>
          <p:cNvSpPr txBox="1"/>
          <p:nvPr/>
        </p:nvSpPr>
        <p:spPr>
          <a:xfrm>
            <a:off x="1088994" y="4990914"/>
            <a:ext cx="2402886" cy="196208"/>
          </a:xfrm>
          <a:prstGeom prst="rect">
            <a:avLst/>
          </a:prstGeom>
          <a:noFill/>
        </p:spPr>
        <p:txBody>
          <a:bodyPr wrap="square" rtlCol="0">
            <a:spAutoFit/>
          </a:bodyPr>
          <a:lstStyle/>
          <a:p>
            <a:r>
              <a:rPr lang="en-GB" sz="675" dirty="0">
                <a:solidFill>
                  <a:schemeClr val="bg1"/>
                </a:solidFill>
              </a:rPr>
              <a:t>Image used under license from </a:t>
            </a:r>
            <a:r>
              <a:rPr lang="en-GB" sz="675" dirty="0" err="1">
                <a:solidFill>
                  <a:schemeClr val="bg1"/>
                </a:solidFill>
              </a:rPr>
              <a:t>Shutterstock</a:t>
            </a:r>
            <a:endParaRPr lang="en-GB" sz="675" dirty="0">
              <a:solidFill>
                <a:schemeClr val="bg1"/>
              </a:solidFill>
            </a:endParaRPr>
          </a:p>
        </p:txBody>
      </p:sp>
    </p:spTree>
    <p:extLst>
      <p:ext uri="{BB962C8B-B14F-4D97-AF65-F5344CB8AC3E}">
        <p14:creationId xmlns:p14="http://schemas.microsoft.com/office/powerpoint/2010/main" val="49522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9542"/>
            <a:ext cx="5957015" cy="523220"/>
          </a:xfrm>
          <a:prstGeom prst="rect">
            <a:avLst/>
          </a:prstGeom>
          <a:noFill/>
        </p:spPr>
        <p:txBody>
          <a:bodyPr wrap="none" rtlCol="0">
            <a:spAutoFit/>
          </a:bodyPr>
          <a:lstStyle/>
          <a:p>
            <a:r>
              <a:rPr lang="en-US" sz="2800" b="1" dirty="0" smtClean="0"/>
              <a:t>LISTENING. OVERALL GENERAL ABILITY</a:t>
            </a:r>
            <a:endParaRPr lang="ru-RU" sz="2800" b="1" dirty="0"/>
          </a:p>
        </p:txBody>
      </p:sp>
      <p:sp>
        <p:nvSpPr>
          <p:cNvPr id="3" name="TextBox 2"/>
          <p:cNvSpPr txBox="1"/>
          <p:nvPr/>
        </p:nvSpPr>
        <p:spPr>
          <a:xfrm>
            <a:off x="323528" y="1707654"/>
            <a:ext cx="8064896" cy="1938992"/>
          </a:xfrm>
          <a:prstGeom prst="rect">
            <a:avLst/>
          </a:prstGeom>
          <a:noFill/>
        </p:spPr>
        <p:txBody>
          <a:bodyPr wrap="square" rtlCol="0">
            <a:spAutoFit/>
          </a:bodyPr>
          <a:lstStyle/>
          <a:p>
            <a:r>
              <a:rPr lang="en-US" sz="2000" b="1" dirty="0" smtClean="0"/>
              <a:t>A 2:</a:t>
            </a:r>
            <a:r>
              <a:rPr lang="en-US" sz="2000" dirty="0" smtClean="0"/>
              <a:t> CAN understand simple questions and instructions.</a:t>
            </a:r>
          </a:p>
          <a:p>
            <a:r>
              <a:rPr lang="en-US" sz="2000" b="1" dirty="0" smtClean="0"/>
              <a:t>B 1:</a:t>
            </a:r>
            <a:r>
              <a:rPr lang="en-US" sz="2000" dirty="0" smtClean="0"/>
              <a:t> CAN understand straightforward instructions or public announcements.</a:t>
            </a:r>
          </a:p>
          <a:p>
            <a:r>
              <a:rPr lang="en-US" sz="2000" b="1" dirty="0" smtClean="0"/>
              <a:t>B 2:</a:t>
            </a:r>
            <a:r>
              <a:rPr lang="en-US" sz="2000" dirty="0" smtClean="0"/>
              <a:t> CAN follow a talk on a familiar topic. </a:t>
            </a:r>
          </a:p>
          <a:p>
            <a:r>
              <a:rPr lang="en-US" sz="2000" b="1" dirty="0" smtClean="0"/>
              <a:t>C 1:</a:t>
            </a:r>
            <a:r>
              <a:rPr lang="en-US" sz="2000" dirty="0" smtClean="0"/>
              <a:t> CAN follow discussion and argument with only occasional need for clarification, employing compensation strategies to overcome inadequacies. </a:t>
            </a:r>
          </a:p>
          <a:p>
            <a:r>
              <a:rPr lang="en-US" sz="2000" dirty="0" smtClean="0"/>
              <a:t>  </a:t>
            </a:r>
            <a:endParaRPr lang="ru-RU" sz="2000" dirty="0"/>
          </a:p>
        </p:txBody>
      </p:sp>
    </p:spTree>
    <p:extLst>
      <p:ext uri="{BB962C8B-B14F-4D97-AF65-F5344CB8AC3E}">
        <p14:creationId xmlns:p14="http://schemas.microsoft.com/office/powerpoint/2010/main" val="3635388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4294967295"/>
          </p:nvPr>
        </p:nvSpPr>
        <p:spPr>
          <a:xfrm>
            <a:off x="-25085" y="1635646"/>
            <a:ext cx="8804275" cy="2965450"/>
          </a:xfrm>
        </p:spPr>
        <p:txBody>
          <a:bodyPr/>
          <a:lstStyle/>
          <a:p>
            <a:r>
              <a:rPr lang="en-US" sz="2000" b="1" dirty="0" smtClean="0"/>
              <a:t>Accuracy</a:t>
            </a:r>
            <a:r>
              <a:rPr lang="en-US" sz="2000" dirty="0" smtClean="0"/>
              <a:t> </a:t>
            </a:r>
            <a:r>
              <a:rPr lang="en-US" sz="2000" dirty="0"/>
              <a:t>– spelling, writing legibly, punctuating, layouts, choosing the right vocabulary, using grammar correctly and correctly using paragraphs.</a:t>
            </a:r>
          </a:p>
          <a:p>
            <a:r>
              <a:rPr lang="en-US" sz="2000" b="1" dirty="0"/>
              <a:t>Communicating ideas </a:t>
            </a:r>
            <a:r>
              <a:rPr lang="en-US" sz="2000" dirty="0"/>
              <a:t>– appropriate style and register, organizing ideas in a helpful way, using the features typical of the text type we are writing, joining or words and sentences clearly and using appropriate functions to express our meaning</a:t>
            </a:r>
          </a:p>
          <a:p>
            <a:endParaRPr lang="en-US" sz="1500" dirty="0"/>
          </a:p>
          <a:p>
            <a:endParaRPr lang="ru-RU" sz="1500" dirty="0"/>
          </a:p>
        </p:txBody>
      </p:sp>
      <p:sp>
        <p:nvSpPr>
          <p:cNvPr id="4" name="Заголовок 3"/>
          <p:cNvSpPr>
            <a:spLocks noGrp="1"/>
          </p:cNvSpPr>
          <p:nvPr>
            <p:ph type="title" idx="4294967295"/>
          </p:nvPr>
        </p:nvSpPr>
        <p:spPr>
          <a:xfrm>
            <a:off x="0" y="817563"/>
            <a:ext cx="5853113" cy="365125"/>
          </a:xfrm>
        </p:spPr>
        <p:txBody>
          <a:bodyPr>
            <a:noAutofit/>
          </a:bodyPr>
          <a:lstStyle/>
          <a:p>
            <a:r>
              <a:rPr lang="en-US" sz="3200" b="1" dirty="0" smtClean="0"/>
              <a:t>WRITING SUBSKILLS </a:t>
            </a:r>
            <a:endParaRPr lang="ru-RU" sz="3200" b="1" dirty="0"/>
          </a:p>
        </p:txBody>
      </p:sp>
    </p:spTree>
    <p:extLst>
      <p:ext uri="{BB962C8B-B14F-4D97-AF65-F5344CB8AC3E}">
        <p14:creationId xmlns:p14="http://schemas.microsoft.com/office/powerpoint/2010/main" val="3581340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771550"/>
            <a:ext cx="5753755" cy="523220"/>
          </a:xfrm>
          <a:prstGeom prst="rect">
            <a:avLst/>
          </a:prstGeom>
          <a:noFill/>
        </p:spPr>
        <p:txBody>
          <a:bodyPr wrap="none" rtlCol="0">
            <a:spAutoFit/>
          </a:bodyPr>
          <a:lstStyle/>
          <a:p>
            <a:r>
              <a:rPr lang="en-US" sz="2800" b="1" dirty="0" smtClean="0"/>
              <a:t>WRITING. OVERALL GENERAL ABILITY</a:t>
            </a:r>
            <a:endParaRPr lang="ru-RU" sz="2800" b="1" dirty="0"/>
          </a:p>
        </p:txBody>
      </p:sp>
      <p:sp>
        <p:nvSpPr>
          <p:cNvPr id="6" name="TextBox 5"/>
          <p:cNvSpPr txBox="1"/>
          <p:nvPr/>
        </p:nvSpPr>
        <p:spPr>
          <a:xfrm>
            <a:off x="539552" y="1707654"/>
            <a:ext cx="8551700" cy="2308324"/>
          </a:xfrm>
          <a:prstGeom prst="rect">
            <a:avLst/>
          </a:prstGeom>
          <a:noFill/>
        </p:spPr>
        <p:txBody>
          <a:bodyPr wrap="none" rtlCol="0">
            <a:spAutoFit/>
          </a:bodyPr>
          <a:lstStyle/>
          <a:p>
            <a:r>
              <a:rPr lang="en-US" b="1" dirty="0" smtClean="0"/>
              <a:t>A 2: </a:t>
            </a:r>
            <a:r>
              <a:rPr lang="en-US" dirty="0" smtClean="0"/>
              <a:t>CAN complete forms and write short, simple letters or postcards related to personal</a:t>
            </a:r>
          </a:p>
          <a:p>
            <a:r>
              <a:rPr lang="en-US" dirty="0" smtClean="0"/>
              <a:t>information / write a very short, simple narrative or description.</a:t>
            </a:r>
          </a:p>
          <a:p>
            <a:r>
              <a:rPr lang="en-US" b="1" dirty="0" smtClean="0"/>
              <a:t>B 1:</a:t>
            </a:r>
            <a:r>
              <a:rPr lang="en-US" dirty="0" smtClean="0"/>
              <a:t> CAN write letters or make notes on familiar or predictable matters / take basic notes </a:t>
            </a:r>
          </a:p>
          <a:p>
            <a:r>
              <a:rPr lang="en-US" dirty="0" smtClean="0"/>
              <a:t>in a lecture.</a:t>
            </a:r>
          </a:p>
          <a:p>
            <a:r>
              <a:rPr lang="en-US" b="1" dirty="0" smtClean="0"/>
              <a:t>B 2:</a:t>
            </a:r>
            <a:r>
              <a:rPr lang="en-US" dirty="0" smtClean="0"/>
              <a:t> </a:t>
            </a:r>
            <a:r>
              <a:rPr lang="en-GB" dirty="0" smtClean="0">
                <a:cs typeface="Arial" panose="020B0604020202020204" pitchFamily="34" charset="0"/>
              </a:rPr>
              <a:t>CAN </a:t>
            </a:r>
            <a:r>
              <a:rPr lang="en-GB" dirty="0">
                <a:cs typeface="Arial" panose="020B0604020202020204" pitchFamily="34" charset="0"/>
              </a:rPr>
              <a:t>write clear, </a:t>
            </a:r>
            <a:r>
              <a:rPr lang="en-GB" dirty="0" smtClean="0">
                <a:cs typeface="Arial" panose="020B0604020202020204" pitchFamily="34" charset="0"/>
              </a:rPr>
              <a:t>detailed </a:t>
            </a:r>
            <a:r>
              <a:rPr lang="en-GB" dirty="0">
                <a:cs typeface="Arial" panose="020B0604020202020204" pitchFamily="34" charset="0"/>
              </a:rPr>
              <a:t>text on a wide range of subjects related to </a:t>
            </a:r>
            <a:r>
              <a:rPr lang="en-GB" dirty="0" smtClean="0">
                <a:cs typeface="Arial" panose="020B0604020202020204" pitchFamily="34" charset="0"/>
              </a:rPr>
              <a:t>his/her interests.</a:t>
            </a:r>
          </a:p>
          <a:p>
            <a:r>
              <a:rPr lang="en-GB" b="1" dirty="0" smtClean="0">
                <a:cs typeface="Arial" panose="020B0604020202020204" pitchFamily="34" charset="0"/>
              </a:rPr>
              <a:t>C 1:</a:t>
            </a:r>
            <a:r>
              <a:rPr lang="en-GB" dirty="0" smtClean="0">
                <a:cs typeface="Arial" panose="020B0604020202020204" pitchFamily="34" charset="0"/>
              </a:rPr>
              <a:t> CAN </a:t>
            </a:r>
            <a:r>
              <a:rPr lang="en-US" dirty="0" smtClean="0">
                <a:cs typeface="Arial" panose="020B0604020202020204" pitchFamily="34" charset="0"/>
              </a:rPr>
              <a:t>produce clear, well-structured, detailed text on complex subjects, showing</a:t>
            </a:r>
          </a:p>
          <a:p>
            <a:r>
              <a:rPr lang="en-US" dirty="0" smtClean="0">
                <a:cs typeface="Arial" panose="020B0604020202020204" pitchFamily="34" charset="0"/>
              </a:rPr>
              <a:t>controlled use of organizational patterns, connectors and cohesive devices.</a:t>
            </a:r>
            <a:endParaRPr lang="en-US" dirty="0" smtClean="0"/>
          </a:p>
          <a:p>
            <a:endParaRPr lang="ru-RU" dirty="0"/>
          </a:p>
        </p:txBody>
      </p:sp>
    </p:spTree>
    <p:extLst>
      <p:ext uri="{BB962C8B-B14F-4D97-AF65-F5344CB8AC3E}">
        <p14:creationId xmlns:p14="http://schemas.microsoft.com/office/powerpoint/2010/main" val="1741790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06375"/>
            <a:ext cx="8229600" cy="857250"/>
          </a:xfrm>
        </p:spPr>
        <p:txBody>
          <a:bodyPr/>
          <a:lstStyle/>
          <a:p>
            <a:pPr algn="l"/>
            <a:r>
              <a:rPr lang="en-US" sz="3200" dirty="0" smtClean="0"/>
              <a:t>SPEAKING</a:t>
            </a:r>
            <a:r>
              <a:rPr lang="en-US" dirty="0" smtClean="0"/>
              <a:t> </a:t>
            </a:r>
            <a:endParaRPr lang="ru-RU" dirty="0"/>
          </a:p>
        </p:txBody>
      </p:sp>
      <p:sp>
        <p:nvSpPr>
          <p:cNvPr id="3" name="Содержимое 2"/>
          <p:cNvSpPr>
            <a:spLocks noGrp="1"/>
          </p:cNvSpPr>
          <p:nvPr>
            <p:ph idx="4294967295"/>
          </p:nvPr>
        </p:nvSpPr>
        <p:spPr>
          <a:xfrm>
            <a:off x="0" y="1203325"/>
            <a:ext cx="6607175" cy="2851150"/>
          </a:xfrm>
        </p:spPr>
        <p:txBody>
          <a:bodyPr>
            <a:normAutofit lnSpcReduction="10000"/>
          </a:bodyPr>
          <a:lstStyle/>
          <a:p>
            <a:pPr marL="0" indent="0">
              <a:buNone/>
            </a:pPr>
            <a:r>
              <a:rPr lang="en-US" sz="1600" i="1" dirty="0"/>
              <a:t>Speaking </a:t>
            </a:r>
            <a:r>
              <a:rPr lang="en-US" sz="1600" i="1" dirty="0" err="1"/>
              <a:t>subskills</a:t>
            </a:r>
            <a:endParaRPr lang="en-US" sz="1600" i="1" dirty="0"/>
          </a:p>
          <a:p>
            <a:pPr>
              <a:buFont typeface="Arial" pitchFamily="34" charset="0"/>
              <a:buChar char="•"/>
            </a:pPr>
            <a:r>
              <a:rPr lang="en-US" sz="1800" dirty="0"/>
              <a:t>making use of grammar, vocabulary and functions</a:t>
            </a:r>
          </a:p>
          <a:p>
            <a:pPr>
              <a:buFont typeface="Arial" pitchFamily="34" charset="0"/>
              <a:buChar char="•"/>
            </a:pPr>
            <a:r>
              <a:rPr lang="en-US" sz="1800" dirty="0"/>
              <a:t>making use of register to speak appropriately</a:t>
            </a:r>
          </a:p>
          <a:p>
            <a:pPr>
              <a:buFont typeface="Arial" pitchFamily="34" charset="0"/>
              <a:buChar char="•"/>
            </a:pPr>
            <a:r>
              <a:rPr lang="en-US" sz="1800" dirty="0"/>
              <a:t>using features of connected speech</a:t>
            </a:r>
          </a:p>
          <a:p>
            <a:pPr>
              <a:buFont typeface="Arial" pitchFamily="34" charset="0"/>
              <a:buChar char="•"/>
            </a:pPr>
            <a:r>
              <a:rPr lang="en-US" sz="1800" dirty="0"/>
              <a:t>using body language</a:t>
            </a:r>
          </a:p>
          <a:p>
            <a:pPr>
              <a:buFont typeface="Arial" pitchFamily="34" charset="0"/>
              <a:buChar char="•"/>
            </a:pPr>
            <a:r>
              <a:rPr lang="en-US" sz="1800" dirty="0"/>
              <a:t>producing different text types</a:t>
            </a:r>
          </a:p>
          <a:p>
            <a:pPr>
              <a:buFont typeface="Arial" pitchFamily="34" charset="0"/>
              <a:buChar char="•"/>
            </a:pPr>
            <a:r>
              <a:rPr lang="en-US" sz="1800" dirty="0"/>
              <a:t>oral fluency (normal speed; little hesitation, repetition or self-correction and smooth use of connected speech)</a:t>
            </a:r>
          </a:p>
          <a:p>
            <a:pPr>
              <a:buFont typeface="Arial" pitchFamily="34" charset="0"/>
              <a:buChar char="•"/>
            </a:pPr>
            <a:r>
              <a:rPr lang="en-US" sz="1800" dirty="0"/>
              <a:t>using interactive strategies</a:t>
            </a:r>
          </a:p>
          <a:p>
            <a:pPr>
              <a:buFont typeface="Arial" pitchFamily="34" charset="0"/>
              <a:buChar char="•"/>
            </a:pPr>
            <a:endParaRPr lang="en-US" dirty="0" smtClean="0"/>
          </a:p>
          <a:p>
            <a:endParaRPr lang="ru-RU" dirty="0"/>
          </a:p>
        </p:txBody>
      </p:sp>
    </p:spTree>
    <p:extLst>
      <p:ext uri="{BB962C8B-B14F-4D97-AF65-F5344CB8AC3E}">
        <p14:creationId xmlns:p14="http://schemas.microsoft.com/office/powerpoint/2010/main" val="2488360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484188"/>
            <a:ext cx="4375150" cy="658812"/>
          </a:xfrm>
        </p:spPr>
        <p:txBody>
          <a:bodyPr>
            <a:normAutofit/>
          </a:bodyPr>
          <a:lstStyle/>
          <a:p>
            <a:r>
              <a:rPr lang="en-US" sz="3200" dirty="0" smtClean="0"/>
              <a:t>Oral fluency (hesitation)</a:t>
            </a:r>
            <a:endParaRPr lang="ru-RU" sz="3200" dirty="0"/>
          </a:p>
        </p:txBody>
      </p:sp>
      <p:graphicFrame>
        <p:nvGraphicFramePr>
          <p:cNvPr id="4" name="Объект 3"/>
          <p:cNvGraphicFramePr>
            <a:graphicFrameLocks noGrp="1"/>
          </p:cNvGraphicFramePr>
          <p:nvPr>
            <p:ph idx="4294967295"/>
            <p:extLst>
              <p:ext uri="{D42A27DB-BD31-4B8C-83A1-F6EECF244321}">
                <p14:modId xmlns:p14="http://schemas.microsoft.com/office/powerpoint/2010/main" val="65307305"/>
              </p:ext>
            </p:extLst>
          </p:nvPr>
        </p:nvGraphicFramePr>
        <p:xfrm>
          <a:off x="179512" y="1143000"/>
          <a:ext cx="5835254" cy="3470396"/>
        </p:xfrm>
        <a:graphic>
          <a:graphicData uri="http://schemas.openxmlformats.org/drawingml/2006/table">
            <a:tbl>
              <a:tblPr firstRow="1" bandRow="1">
                <a:tableStyleId>{5C22544A-7EE6-4342-B048-85BDC9FD1C3A}</a:tableStyleId>
              </a:tblPr>
              <a:tblGrid>
                <a:gridCol w="988315">
                  <a:extLst>
                    <a:ext uri="{9D8B030D-6E8A-4147-A177-3AD203B41FA5}">
                      <a16:colId xmlns:a16="http://schemas.microsoft.com/office/drawing/2014/main" xmlns="" val="20000"/>
                    </a:ext>
                  </a:extLst>
                </a:gridCol>
                <a:gridCol w="4846939">
                  <a:extLst>
                    <a:ext uri="{9D8B030D-6E8A-4147-A177-3AD203B41FA5}">
                      <a16:colId xmlns:a16="http://schemas.microsoft.com/office/drawing/2014/main" xmlns="" val="20001"/>
                    </a:ext>
                  </a:extLst>
                </a:gridCol>
              </a:tblGrid>
              <a:tr h="266783">
                <a:tc>
                  <a:txBody>
                    <a:bodyPr/>
                    <a:lstStyle/>
                    <a:p>
                      <a:r>
                        <a:rPr lang="en-US" sz="1500" dirty="0" smtClean="0">
                          <a:solidFill>
                            <a:schemeClr val="tx1"/>
                          </a:solidFill>
                        </a:rPr>
                        <a:t>CEFR level</a:t>
                      </a:r>
                      <a:endParaRPr lang="ru-RU" sz="1500" dirty="0">
                        <a:solidFill>
                          <a:schemeClr val="tx1"/>
                        </a:solidFill>
                      </a:endParaRPr>
                    </a:p>
                  </a:txBody>
                  <a:tcPr marL="68580" marR="68580" marT="34290" marB="34290"/>
                </a:tc>
                <a:tc>
                  <a:txBody>
                    <a:bodyPr/>
                    <a:lstStyle/>
                    <a:p>
                      <a:r>
                        <a:rPr lang="en-US" sz="1500" dirty="0" smtClean="0">
                          <a:solidFill>
                            <a:schemeClr val="tx1"/>
                          </a:solidFill>
                        </a:rPr>
                        <a:t>Descriptors</a:t>
                      </a:r>
                      <a:endParaRPr lang="ru-RU" sz="1500" dirty="0">
                        <a:solidFill>
                          <a:schemeClr val="tx1"/>
                        </a:solidFill>
                      </a:endParaRPr>
                    </a:p>
                  </a:txBody>
                  <a:tcPr marL="68580" marR="68580" marT="34290" marB="34290"/>
                </a:tc>
                <a:extLst>
                  <a:ext uri="{0D108BD9-81ED-4DB2-BD59-A6C34878D82A}">
                    <a16:rowId xmlns:a16="http://schemas.microsoft.com/office/drawing/2014/main" xmlns="" val="10000"/>
                  </a:ext>
                </a:extLst>
              </a:tr>
              <a:tr h="793304">
                <a:tc>
                  <a:txBody>
                    <a:bodyPr/>
                    <a:lstStyle/>
                    <a:p>
                      <a:r>
                        <a:rPr lang="en-US" sz="2400" dirty="0" smtClean="0">
                          <a:solidFill>
                            <a:schemeClr val="tx1"/>
                          </a:solidFill>
                        </a:rPr>
                        <a:t>A2</a:t>
                      </a:r>
                      <a:endParaRPr lang="ru-RU" sz="2400" dirty="0">
                        <a:solidFill>
                          <a:schemeClr val="tx1"/>
                        </a:solidFill>
                      </a:endParaRPr>
                    </a:p>
                  </a:txBody>
                  <a:tcPr marL="68580" marR="68580" marT="34290" marB="34290"/>
                </a:tc>
                <a:tc>
                  <a:txBody>
                    <a:bodyPr/>
                    <a:lstStyle/>
                    <a:p>
                      <a:r>
                        <a:rPr lang="en-US" sz="1500" dirty="0" smtClean="0">
                          <a:solidFill>
                            <a:schemeClr val="tx1"/>
                          </a:solidFill>
                        </a:rPr>
                        <a:t>Can make him/herself understood in very short utterances, even though </a:t>
                      </a:r>
                      <a:r>
                        <a:rPr lang="en-US" sz="1500" u="sng" dirty="0" smtClean="0">
                          <a:solidFill>
                            <a:schemeClr val="tx1"/>
                          </a:solidFill>
                        </a:rPr>
                        <a:t>pauses, false starts and reformulations are very evident.</a:t>
                      </a:r>
                      <a:endParaRPr lang="ru-RU" sz="1500" u="sng" dirty="0">
                        <a:solidFill>
                          <a:schemeClr val="tx1"/>
                        </a:solidFill>
                      </a:endParaRPr>
                    </a:p>
                  </a:txBody>
                  <a:tcPr marL="68580" marR="68580" marT="34290" marB="34290"/>
                </a:tc>
                <a:extLst>
                  <a:ext uri="{0D108BD9-81ED-4DB2-BD59-A6C34878D82A}">
                    <a16:rowId xmlns:a16="http://schemas.microsoft.com/office/drawing/2014/main" xmlns="" val="10001"/>
                  </a:ext>
                </a:extLst>
              </a:tr>
              <a:tr h="793304">
                <a:tc>
                  <a:txBody>
                    <a:bodyPr/>
                    <a:lstStyle/>
                    <a:p>
                      <a:r>
                        <a:rPr lang="en-US" sz="2400" dirty="0" smtClean="0">
                          <a:solidFill>
                            <a:schemeClr val="tx1"/>
                          </a:solidFill>
                        </a:rPr>
                        <a:t>B1</a:t>
                      </a:r>
                      <a:endParaRPr lang="ru-RU" sz="2400" dirty="0">
                        <a:solidFill>
                          <a:schemeClr val="tx1"/>
                        </a:solidFill>
                      </a:endParaRPr>
                    </a:p>
                  </a:txBody>
                  <a:tcPr marL="68580" marR="68580" marT="34290" marB="34290"/>
                </a:tc>
                <a:tc>
                  <a:txBody>
                    <a:bodyPr/>
                    <a:lstStyle/>
                    <a:p>
                      <a:r>
                        <a:rPr lang="en-US" sz="1500" dirty="0" smtClean="0">
                          <a:solidFill>
                            <a:schemeClr val="tx1"/>
                          </a:solidFill>
                        </a:rPr>
                        <a:t>Can keep going comprehensibly, even though </a:t>
                      </a:r>
                      <a:r>
                        <a:rPr lang="en-US" sz="1500" u="sng" dirty="0" smtClean="0">
                          <a:solidFill>
                            <a:schemeClr val="tx1"/>
                          </a:solidFill>
                        </a:rPr>
                        <a:t>pausing for grammatical and lexical planning and repair is very evident, especially in longer stretches of free production.</a:t>
                      </a:r>
                      <a:endParaRPr lang="ru-RU" sz="1500" u="sng" dirty="0">
                        <a:solidFill>
                          <a:schemeClr val="tx1"/>
                        </a:solidFill>
                      </a:endParaRPr>
                    </a:p>
                  </a:txBody>
                  <a:tcPr marL="68580" marR="68580" marT="34290" marB="34290"/>
                </a:tc>
                <a:extLst>
                  <a:ext uri="{0D108BD9-81ED-4DB2-BD59-A6C34878D82A}">
                    <a16:rowId xmlns:a16="http://schemas.microsoft.com/office/drawing/2014/main" xmlns="" val="10002"/>
                  </a:ext>
                </a:extLst>
              </a:tr>
              <a:tr h="793304">
                <a:tc>
                  <a:txBody>
                    <a:bodyPr/>
                    <a:lstStyle/>
                    <a:p>
                      <a:r>
                        <a:rPr lang="en-US" sz="2400" dirty="0" smtClean="0">
                          <a:solidFill>
                            <a:schemeClr val="tx1"/>
                          </a:solidFill>
                        </a:rPr>
                        <a:t>B2</a:t>
                      </a:r>
                      <a:endParaRPr lang="ru-RU" sz="2400" dirty="0">
                        <a:solidFill>
                          <a:schemeClr val="tx1"/>
                        </a:solidFill>
                      </a:endParaRPr>
                    </a:p>
                  </a:txBody>
                  <a:tcPr marL="68580" marR="68580" marT="34290" marB="34290"/>
                </a:tc>
                <a:tc>
                  <a:txBody>
                    <a:bodyPr/>
                    <a:lstStyle/>
                    <a:p>
                      <a:r>
                        <a:rPr lang="en-US" sz="1500" dirty="0" smtClean="0">
                          <a:solidFill>
                            <a:schemeClr val="tx1"/>
                          </a:solidFill>
                        </a:rPr>
                        <a:t>… </a:t>
                      </a:r>
                      <a:r>
                        <a:rPr lang="en-US" sz="1500" u="sng" dirty="0" smtClean="0">
                          <a:solidFill>
                            <a:schemeClr val="tx1"/>
                          </a:solidFill>
                        </a:rPr>
                        <a:t>There are few noticeably long pauses.</a:t>
                      </a:r>
                      <a:endParaRPr lang="ru-RU" sz="1500" u="sng" dirty="0">
                        <a:solidFill>
                          <a:schemeClr val="tx1"/>
                        </a:solidFill>
                      </a:endParaRPr>
                    </a:p>
                  </a:txBody>
                  <a:tcPr marL="68580" marR="68580" marT="34290" marB="34290"/>
                </a:tc>
                <a:extLst>
                  <a:ext uri="{0D108BD9-81ED-4DB2-BD59-A6C34878D82A}">
                    <a16:rowId xmlns:a16="http://schemas.microsoft.com/office/drawing/2014/main" xmlns="" val="10003"/>
                  </a:ext>
                </a:extLst>
              </a:tr>
              <a:tr h="793304">
                <a:tc>
                  <a:txBody>
                    <a:bodyPr/>
                    <a:lstStyle/>
                    <a:p>
                      <a:r>
                        <a:rPr lang="en-US" sz="2400" dirty="0" smtClean="0">
                          <a:solidFill>
                            <a:schemeClr val="tx1"/>
                          </a:solidFill>
                        </a:rPr>
                        <a:t>C1</a:t>
                      </a:r>
                      <a:endParaRPr lang="ru-RU" sz="2400" dirty="0">
                        <a:solidFill>
                          <a:schemeClr val="tx1"/>
                        </a:solidFill>
                      </a:endParaRPr>
                    </a:p>
                  </a:txBody>
                  <a:tcPr marL="68580" marR="68580" marT="34290" marB="34290"/>
                </a:tc>
                <a:tc>
                  <a:txBody>
                    <a:bodyPr/>
                    <a:lstStyle/>
                    <a:p>
                      <a:r>
                        <a:rPr lang="en-US" sz="1500" dirty="0" smtClean="0">
                          <a:solidFill>
                            <a:schemeClr val="tx1"/>
                          </a:solidFill>
                        </a:rPr>
                        <a:t>… </a:t>
                      </a:r>
                      <a:r>
                        <a:rPr lang="en-US" sz="1500" u="sng" dirty="0" smtClean="0">
                          <a:solidFill>
                            <a:schemeClr val="tx1"/>
                          </a:solidFill>
                        </a:rPr>
                        <a:t>Only a conceptually difficult  subject can hinder a natural, smooth flow of language.</a:t>
                      </a:r>
                      <a:endParaRPr lang="ru-RU" sz="1500" u="sng" dirty="0">
                        <a:solidFill>
                          <a:schemeClr val="tx1"/>
                        </a:solidFill>
                      </a:endParaRPr>
                    </a:p>
                  </a:txBody>
                  <a:tcPr marL="68580" marR="68580" marT="34290" marB="3429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130898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275606"/>
            <a:ext cx="312906" cy="646331"/>
          </a:xfrm>
          <a:prstGeom prst="rect">
            <a:avLst/>
          </a:prstGeom>
          <a:noFill/>
        </p:spPr>
        <p:txBody>
          <a:bodyPr wrap="none" rtlCol="0">
            <a:spAutoFit/>
          </a:bodyPr>
          <a:lstStyle/>
          <a:p>
            <a:r>
              <a:rPr lang="en-GB" sz="3600" dirty="0" smtClean="0">
                <a:latin typeface="Arial" pitchFamily="34" charset="0"/>
              </a:rPr>
              <a:t> </a:t>
            </a:r>
            <a:endParaRPr lang="ru-RU" sz="3600" dirty="0"/>
          </a:p>
        </p:txBody>
      </p:sp>
      <p:sp>
        <p:nvSpPr>
          <p:cNvPr id="3" name="Прямоугольник 2"/>
          <p:cNvSpPr/>
          <p:nvPr/>
        </p:nvSpPr>
        <p:spPr>
          <a:xfrm>
            <a:off x="827584" y="629275"/>
            <a:ext cx="7632848" cy="1077218"/>
          </a:xfrm>
          <a:prstGeom prst="rect">
            <a:avLst/>
          </a:prstGeom>
        </p:spPr>
        <p:txBody>
          <a:bodyPr wrap="square">
            <a:spAutoFit/>
          </a:bodyPr>
          <a:lstStyle/>
          <a:p>
            <a:r>
              <a:rPr lang="en-US" sz="3200" dirty="0"/>
              <a:t>Modern approach to language learning and teaching</a:t>
            </a:r>
            <a:endParaRPr lang="ru-RU" sz="3200" dirty="0"/>
          </a:p>
        </p:txBody>
      </p:sp>
      <p:sp>
        <p:nvSpPr>
          <p:cNvPr id="4" name="Прямоугольник 3"/>
          <p:cNvSpPr/>
          <p:nvPr/>
        </p:nvSpPr>
        <p:spPr>
          <a:xfrm>
            <a:off x="827584" y="1921937"/>
            <a:ext cx="6264696" cy="1938992"/>
          </a:xfrm>
          <a:prstGeom prst="rect">
            <a:avLst/>
          </a:prstGeom>
        </p:spPr>
        <p:txBody>
          <a:bodyPr wrap="square">
            <a:spAutoFit/>
          </a:bodyPr>
          <a:lstStyle/>
          <a:p>
            <a:pPr>
              <a:buFont typeface="Arial" pitchFamily="34" charset="0"/>
              <a:buChar char="•"/>
            </a:pPr>
            <a:r>
              <a:rPr lang="en-US" sz="2000" dirty="0"/>
              <a:t>Based on the notion of communicative proficiency – the increasing ability to communicate and operate effectively in the target language</a:t>
            </a:r>
          </a:p>
          <a:p>
            <a:pPr>
              <a:buFont typeface="Arial" pitchFamily="34" charset="0"/>
              <a:buChar char="•"/>
            </a:pPr>
            <a:r>
              <a:rPr lang="en-US" sz="2000" dirty="0"/>
              <a:t>Skills-based (Can Do statements)</a:t>
            </a:r>
          </a:p>
          <a:p>
            <a:pPr>
              <a:buFont typeface="Arial" pitchFamily="34" charset="0"/>
              <a:buChar char="•"/>
            </a:pPr>
            <a:r>
              <a:rPr lang="en-US" sz="2000" dirty="0"/>
              <a:t>Communicative purpose (what people can do) – rather than on specific linguistic knowledge</a:t>
            </a:r>
          </a:p>
        </p:txBody>
      </p:sp>
    </p:spTree>
    <p:extLst>
      <p:ext uri="{BB962C8B-B14F-4D97-AF65-F5344CB8AC3E}">
        <p14:creationId xmlns:p14="http://schemas.microsoft.com/office/powerpoint/2010/main" val="2423725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339502"/>
            <a:ext cx="6053645" cy="523220"/>
          </a:xfrm>
          <a:prstGeom prst="rect">
            <a:avLst/>
          </a:prstGeom>
          <a:noFill/>
        </p:spPr>
        <p:txBody>
          <a:bodyPr wrap="none" rtlCol="0">
            <a:spAutoFit/>
          </a:bodyPr>
          <a:lstStyle/>
          <a:p>
            <a:r>
              <a:rPr lang="en-US" sz="2800" b="1" dirty="0" smtClean="0"/>
              <a:t>SPEAKING. OVERALL GENERAL ABLITIES</a:t>
            </a:r>
            <a:endParaRPr lang="ru-RU" sz="2800" b="1" dirty="0"/>
          </a:p>
        </p:txBody>
      </p:sp>
      <p:sp>
        <p:nvSpPr>
          <p:cNvPr id="6" name="TextBox 5"/>
          <p:cNvSpPr txBox="1"/>
          <p:nvPr/>
        </p:nvSpPr>
        <p:spPr>
          <a:xfrm>
            <a:off x="251520" y="862722"/>
            <a:ext cx="9125119" cy="4093428"/>
          </a:xfrm>
          <a:prstGeom prst="rect">
            <a:avLst/>
          </a:prstGeom>
          <a:noFill/>
        </p:spPr>
        <p:txBody>
          <a:bodyPr wrap="square" rtlCol="0">
            <a:spAutoFit/>
          </a:bodyPr>
          <a:lstStyle/>
          <a:p>
            <a:endParaRPr lang="en-US" sz="1600" b="1" dirty="0" smtClean="0"/>
          </a:p>
          <a:p>
            <a:r>
              <a:rPr lang="en-US" sz="1600" b="1" dirty="0" smtClean="0"/>
              <a:t>A 2:</a:t>
            </a:r>
            <a:r>
              <a:rPr lang="en-US" sz="1600" dirty="0" smtClean="0"/>
              <a:t> CAN express </a:t>
            </a:r>
            <a:r>
              <a:rPr lang="en-US" sz="1600" i="1" dirty="0" smtClean="0"/>
              <a:t>simple</a:t>
            </a:r>
            <a:r>
              <a:rPr lang="en-US" sz="1600" dirty="0" smtClean="0"/>
              <a:t> opinions or requirements in a </a:t>
            </a:r>
            <a:r>
              <a:rPr lang="en-US" sz="1600" i="1" dirty="0" smtClean="0"/>
              <a:t>familiar context </a:t>
            </a:r>
            <a:r>
              <a:rPr lang="en-US" sz="1600" dirty="0" smtClean="0"/>
              <a:t>/ express likes and dislikes in a familiar context.</a:t>
            </a:r>
          </a:p>
          <a:p>
            <a:r>
              <a:rPr lang="en-US" sz="1600" b="1" dirty="0" smtClean="0"/>
              <a:t>B 1:</a:t>
            </a:r>
            <a:r>
              <a:rPr lang="en-US" sz="1600" dirty="0" smtClean="0"/>
              <a:t> CAN express </a:t>
            </a:r>
            <a:r>
              <a:rPr lang="en-US" sz="1600" i="1" dirty="0" smtClean="0"/>
              <a:t>simple </a:t>
            </a:r>
            <a:r>
              <a:rPr lang="en-US" sz="1600" dirty="0" smtClean="0"/>
              <a:t>opinions on abstract/cultural matters </a:t>
            </a:r>
            <a:r>
              <a:rPr lang="en-US" sz="1600" i="1" dirty="0" smtClean="0"/>
              <a:t>in a limited way </a:t>
            </a:r>
            <a:r>
              <a:rPr lang="en-US" sz="1600" dirty="0" smtClean="0"/>
              <a:t>or offer advice within a known area / ask for information about accommodation and travel / take part in a seminar or tutorial using simple language.</a:t>
            </a:r>
          </a:p>
          <a:p>
            <a:r>
              <a:rPr lang="en-US" sz="1600" b="1" dirty="0" smtClean="0"/>
              <a:t>B 2:</a:t>
            </a:r>
            <a:r>
              <a:rPr lang="en-US" sz="1600" dirty="0" smtClean="0"/>
              <a:t>  CAN keep up a conversation on </a:t>
            </a:r>
            <a:r>
              <a:rPr lang="en-US" sz="1600" i="1" dirty="0" smtClean="0"/>
              <a:t>a fairly wide range of topics </a:t>
            </a:r>
            <a:r>
              <a:rPr lang="en-US" sz="1600" dirty="0" smtClean="0"/>
              <a:t>/ ask for clarification and further explanation / express own opinion and present arguments</a:t>
            </a:r>
          </a:p>
          <a:p>
            <a:r>
              <a:rPr lang="en-US" sz="1600" dirty="0" smtClean="0"/>
              <a:t>to a limited extent / answer </a:t>
            </a:r>
            <a:r>
              <a:rPr lang="en-US" sz="1600" i="1" dirty="0" smtClean="0"/>
              <a:t>predictable </a:t>
            </a:r>
            <a:r>
              <a:rPr lang="en-US" sz="1600" dirty="0" smtClean="0"/>
              <a:t>or factual questions.</a:t>
            </a:r>
          </a:p>
          <a:p>
            <a:r>
              <a:rPr lang="en-US" sz="1600" b="1" dirty="0"/>
              <a:t>C 1:  </a:t>
            </a:r>
            <a:r>
              <a:rPr lang="en-US" sz="1600" dirty="0"/>
              <a:t>CAN keep up a conversation of a casual nature for </a:t>
            </a:r>
            <a:r>
              <a:rPr lang="en-US" sz="1600" i="1" dirty="0"/>
              <a:t>an extended period of time </a:t>
            </a:r>
            <a:r>
              <a:rPr lang="en-US" sz="1600" dirty="0"/>
              <a:t>/</a:t>
            </a:r>
          </a:p>
          <a:p>
            <a:r>
              <a:rPr lang="en-US" sz="1600" dirty="0"/>
              <a:t>discuss abstract/cultural topics with </a:t>
            </a:r>
            <a:r>
              <a:rPr lang="en-US" sz="1600" i="1" dirty="0"/>
              <a:t>a good degree of fluency and range of expressions </a:t>
            </a:r>
            <a:r>
              <a:rPr lang="en-US" sz="1600" dirty="0"/>
              <a:t>/ </a:t>
            </a:r>
          </a:p>
          <a:p>
            <a:r>
              <a:rPr lang="en-US" sz="1600" dirty="0"/>
              <a:t>deal with </a:t>
            </a:r>
            <a:r>
              <a:rPr lang="en-US" sz="1600" i="1" dirty="0"/>
              <a:t>unpredictable </a:t>
            </a:r>
            <a:r>
              <a:rPr lang="en-US" sz="1600" dirty="0"/>
              <a:t>questions / follow up questions </a:t>
            </a:r>
            <a:endParaRPr lang="en-US" sz="1600" dirty="0" smtClean="0"/>
          </a:p>
          <a:p>
            <a:r>
              <a:rPr lang="en-US" sz="1600" dirty="0" smtClean="0"/>
              <a:t>by </a:t>
            </a:r>
            <a:r>
              <a:rPr lang="en-US" sz="1600" dirty="0"/>
              <a:t>probing </a:t>
            </a:r>
            <a:r>
              <a:rPr lang="en-US" sz="1600" dirty="0" smtClean="0"/>
              <a:t>for </a:t>
            </a:r>
            <a:r>
              <a:rPr lang="en-US" sz="1600" dirty="0"/>
              <a:t>more detail / make </a:t>
            </a:r>
            <a:r>
              <a:rPr lang="en-US" sz="1600" dirty="0" smtClean="0"/>
              <a:t>critical </a:t>
            </a:r>
          </a:p>
          <a:p>
            <a:r>
              <a:rPr lang="en-US" sz="1600" dirty="0" smtClean="0"/>
              <a:t>remarks/express disagreement </a:t>
            </a:r>
            <a:r>
              <a:rPr lang="en-US" sz="1600" i="1" dirty="0"/>
              <a:t>without causing </a:t>
            </a:r>
            <a:r>
              <a:rPr lang="en-US" sz="1600" i="1" dirty="0" smtClean="0"/>
              <a:t>offence</a:t>
            </a:r>
            <a:r>
              <a:rPr lang="en-US" sz="1600" dirty="0" smtClean="0"/>
              <a:t>.</a:t>
            </a:r>
            <a:endParaRPr lang="ru-RU" sz="1600" dirty="0"/>
          </a:p>
          <a:p>
            <a:endParaRPr lang="en-US" dirty="0" smtClean="0"/>
          </a:p>
          <a:p>
            <a:endParaRPr lang="ru-RU" dirty="0"/>
          </a:p>
        </p:txBody>
      </p:sp>
    </p:spTree>
    <p:extLst>
      <p:ext uri="{BB962C8B-B14F-4D97-AF65-F5344CB8AC3E}">
        <p14:creationId xmlns:p14="http://schemas.microsoft.com/office/powerpoint/2010/main" val="224142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righa\AppData\Local\Microsoft\Windows\Temporary Internet Files\Content.IE5\PSKTYXPL\CEFR_FULL_CMYK.jpg"/>
          <p:cNvPicPr>
            <a:picLocks noChangeAspect="1" noChangeArrowheads="1"/>
          </p:cNvPicPr>
          <p:nvPr/>
        </p:nvPicPr>
        <p:blipFill rotWithShape="1">
          <a:blip r:embed="rId3">
            <a:extLst>
              <a:ext uri="{28A0092B-C50C-407E-A947-70E740481C1C}">
                <a14:useLocalDpi xmlns:a14="http://schemas.microsoft.com/office/drawing/2010/main" val="0"/>
              </a:ext>
            </a:extLst>
          </a:blip>
          <a:srcRect r="10241"/>
          <a:stretch/>
        </p:blipFill>
        <p:spPr bwMode="auto">
          <a:xfrm>
            <a:off x="395536" y="527582"/>
            <a:ext cx="5184576" cy="40817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439039"/>
            <a:ext cx="1081414" cy="1483042"/>
          </a:xfrm>
          <a:prstGeom prst="rect">
            <a:avLst/>
          </a:prstGeom>
        </p:spPr>
      </p:pic>
      <p:sp>
        <p:nvSpPr>
          <p:cNvPr id="4" name="TextBox 3"/>
          <p:cNvSpPr txBox="1"/>
          <p:nvPr/>
        </p:nvSpPr>
        <p:spPr>
          <a:xfrm flipH="1">
            <a:off x="2373636" y="2355725"/>
            <a:ext cx="445668" cy="1944217"/>
          </a:xfrm>
          <a:prstGeom prst="rect">
            <a:avLst/>
          </a:prstGeom>
          <a:noFill/>
          <a:ln w="57150">
            <a:solidFill>
              <a:srgbClr val="FF3300"/>
            </a:solidFill>
          </a:ln>
        </p:spPr>
        <p:txBody>
          <a:bodyPr wrap="none" rtlCol="0">
            <a:noAutofit/>
          </a:bodyPr>
          <a:lstStyle/>
          <a:p>
            <a:pPr>
              <a:lnSpc>
                <a:spcPct val="90000"/>
              </a:lnSpc>
              <a:spcAft>
                <a:spcPts val="450"/>
              </a:spcAft>
            </a:pPr>
            <a:endParaRPr lang="en-GB" sz="1200" dirty="0" err="1"/>
          </a:p>
        </p:txBody>
      </p:sp>
      <p:sp>
        <p:nvSpPr>
          <p:cNvPr id="5" name="TextBox 4"/>
          <p:cNvSpPr txBox="1"/>
          <p:nvPr/>
        </p:nvSpPr>
        <p:spPr>
          <a:xfrm>
            <a:off x="4718958" y="3664001"/>
            <a:ext cx="97970" cy="34289"/>
          </a:xfrm>
          <a:prstGeom prst="rect">
            <a:avLst/>
          </a:prstGeom>
          <a:noFill/>
          <a:ln w="57150">
            <a:solidFill>
              <a:srgbClr val="FF3300"/>
            </a:solidFill>
          </a:ln>
        </p:spPr>
        <p:txBody>
          <a:bodyPr wrap="none" rtlCol="0">
            <a:noAutofit/>
          </a:bodyPr>
          <a:lstStyle/>
          <a:p>
            <a:pPr>
              <a:lnSpc>
                <a:spcPct val="90000"/>
              </a:lnSpc>
              <a:spcAft>
                <a:spcPts val="450"/>
              </a:spcAft>
            </a:pPr>
            <a:endParaRPr lang="en-GB" sz="1200" dirty="0" err="1"/>
          </a:p>
        </p:txBody>
      </p:sp>
      <p:sp>
        <p:nvSpPr>
          <p:cNvPr id="6" name="TextBox 5"/>
          <p:cNvSpPr txBox="1"/>
          <p:nvPr/>
        </p:nvSpPr>
        <p:spPr>
          <a:xfrm flipV="1">
            <a:off x="4979318" y="2473778"/>
            <a:ext cx="34289" cy="34289"/>
          </a:xfrm>
          <a:prstGeom prst="rect">
            <a:avLst/>
          </a:prstGeom>
          <a:noFill/>
          <a:ln w="57150">
            <a:solidFill>
              <a:srgbClr val="FF3300"/>
            </a:solidFill>
          </a:ln>
        </p:spPr>
        <p:txBody>
          <a:bodyPr wrap="none" rtlCol="0">
            <a:noAutofit/>
          </a:bodyPr>
          <a:lstStyle/>
          <a:p>
            <a:pPr>
              <a:lnSpc>
                <a:spcPct val="90000"/>
              </a:lnSpc>
              <a:spcAft>
                <a:spcPts val="450"/>
              </a:spcAft>
            </a:pPr>
            <a:endParaRPr lang="en-GB" sz="1200" dirty="0" err="1"/>
          </a:p>
        </p:txBody>
      </p:sp>
      <p:sp>
        <p:nvSpPr>
          <p:cNvPr id="7" name="Прямоугольник 6"/>
          <p:cNvSpPr/>
          <p:nvPr/>
        </p:nvSpPr>
        <p:spPr>
          <a:xfrm>
            <a:off x="3582489" y="1234440"/>
            <a:ext cx="284117" cy="3375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endParaRPr lang="ru-RU" sz="1200" dirty="0"/>
          </a:p>
        </p:txBody>
      </p:sp>
    </p:spTree>
    <p:extLst>
      <p:ext uri="{BB962C8B-B14F-4D97-AF65-F5344CB8AC3E}">
        <p14:creationId xmlns:p14="http://schemas.microsoft.com/office/powerpoint/2010/main" val="85278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82738"/>
            <a:ext cx="7229475" cy="581025"/>
          </a:xfrm>
        </p:spPr>
        <p:txBody>
          <a:bodyPr>
            <a:noAutofit/>
          </a:bodyPr>
          <a:lstStyle/>
          <a:p>
            <a:r>
              <a:rPr lang="en-GB" sz="5400" b="1" dirty="0" smtClean="0"/>
              <a:t>Questions?</a:t>
            </a:r>
            <a:endParaRPr lang="en-GB" sz="5400" b="1" dirty="0"/>
          </a:p>
        </p:txBody>
      </p:sp>
    </p:spTree>
    <p:extLst>
      <p:ext uri="{BB962C8B-B14F-4D97-AF65-F5344CB8AC3E}">
        <p14:creationId xmlns:p14="http://schemas.microsoft.com/office/powerpoint/2010/main" val="3890282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339752" y="3147814"/>
            <a:ext cx="3960440" cy="360040"/>
          </a:xfrm>
        </p:spPr>
        <p:txBody>
          <a:bodyPr>
            <a:noAutofit/>
          </a:bodyPr>
          <a:lstStyle/>
          <a:p>
            <a:r>
              <a:rPr lang="ru-RU" sz="1800" dirty="0" smtClean="0">
                <a:solidFill>
                  <a:srgbClr val="CE4A1F"/>
                </a:solidFill>
                <a:latin typeface="Roboto Black"/>
                <a:cs typeface="Roboto Black"/>
              </a:rPr>
              <a:t>Наши социальные сети</a:t>
            </a:r>
            <a:endParaRPr lang="ru-RU" sz="1800" dirty="0">
              <a:solidFill>
                <a:srgbClr val="CE4A1F"/>
              </a:solidFill>
              <a:latin typeface="Roboto Black"/>
              <a:cs typeface="Roboto Black"/>
            </a:endParaRPr>
          </a:p>
        </p:txBody>
      </p:sp>
      <p:pic>
        <p:nvPicPr>
          <p:cNvPr id="5" name="Изображение 4">
            <a:hlinkClick r:id="rId2"/>
          </p:cNvPr>
          <p:cNvPicPr>
            <a:picLocks noChangeAspect="1"/>
          </p:cNvPicPr>
          <p:nvPr/>
        </p:nvPicPr>
        <p:blipFill>
          <a:blip r:embed="rId3"/>
          <a:stretch>
            <a:fillRect/>
          </a:stretch>
        </p:blipFill>
        <p:spPr>
          <a:xfrm>
            <a:off x="3347864" y="1290230"/>
            <a:ext cx="1872208" cy="417424"/>
          </a:xfrm>
          <a:prstGeom prst="rect">
            <a:avLst/>
          </a:prstGeom>
        </p:spPr>
      </p:pic>
      <p:pic>
        <p:nvPicPr>
          <p:cNvPr id="6" name="Изображение 5">
            <a:hlinkClick r:id="rId4"/>
          </p:cNvPr>
          <p:cNvPicPr>
            <a:picLocks noChangeAspect="1"/>
          </p:cNvPicPr>
          <p:nvPr/>
        </p:nvPicPr>
        <p:blipFill>
          <a:blip r:embed="rId5"/>
          <a:stretch>
            <a:fillRect/>
          </a:stretch>
        </p:blipFill>
        <p:spPr>
          <a:xfrm>
            <a:off x="5724128" y="1290230"/>
            <a:ext cx="1872208" cy="417424"/>
          </a:xfrm>
          <a:prstGeom prst="rect">
            <a:avLst/>
          </a:prstGeom>
        </p:spPr>
      </p:pic>
      <p:pic>
        <p:nvPicPr>
          <p:cNvPr id="8" name="Изображение 7">
            <a:hlinkClick r:id="rId6"/>
          </p:cNvPr>
          <p:cNvPicPr>
            <a:picLocks noChangeAspect="1"/>
          </p:cNvPicPr>
          <p:nvPr/>
        </p:nvPicPr>
        <p:blipFill>
          <a:blip r:embed="rId7"/>
          <a:stretch>
            <a:fillRect/>
          </a:stretch>
        </p:blipFill>
        <p:spPr>
          <a:xfrm>
            <a:off x="936104" y="1290230"/>
            <a:ext cx="1872208" cy="417424"/>
          </a:xfrm>
          <a:prstGeom prst="rect">
            <a:avLst/>
          </a:prstGeom>
        </p:spPr>
      </p:pic>
      <p:pic>
        <p:nvPicPr>
          <p:cNvPr id="9" name="Изображение 8">
            <a:hlinkClick r:id="rId8"/>
          </p:cNvPr>
          <p:cNvPicPr>
            <a:picLocks noChangeAspect="1"/>
          </p:cNvPicPr>
          <p:nvPr/>
        </p:nvPicPr>
        <p:blipFill>
          <a:blip r:embed="rId9"/>
          <a:stretch>
            <a:fillRect/>
          </a:stretch>
        </p:blipFill>
        <p:spPr>
          <a:xfrm>
            <a:off x="2411760" y="2010310"/>
            <a:ext cx="1872208" cy="417424"/>
          </a:xfrm>
          <a:prstGeom prst="rect">
            <a:avLst/>
          </a:prstGeom>
        </p:spPr>
      </p:pic>
      <p:pic>
        <p:nvPicPr>
          <p:cNvPr id="10" name="Изображение 9">
            <a:hlinkClick r:id="rId10"/>
          </p:cNvPr>
          <p:cNvPicPr>
            <a:picLocks noChangeAspect="1"/>
          </p:cNvPicPr>
          <p:nvPr/>
        </p:nvPicPr>
        <p:blipFill>
          <a:blip r:embed="rId11"/>
          <a:stretch>
            <a:fillRect/>
          </a:stretch>
        </p:blipFill>
        <p:spPr>
          <a:xfrm>
            <a:off x="4788024" y="2010310"/>
            <a:ext cx="1872208" cy="417424"/>
          </a:xfrm>
          <a:prstGeom prst="rect">
            <a:avLst/>
          </a:prstGeom>
        </p:spPr>
      </p:pic>
      <p:pic>
        <p:nvPicPr>
          <p:cNvPr id="11" name="Изображение 10">
            <a:hlinkClick r:id="rId12"/>
          </p:cNvPr>
          <p:cNvPicPr>
            <a:picLocks noChangeAspect="1"/>
          </p:cNvPicPr>
          <p:nvPr/>
        </p:nvPicPr>
        <p:blipFill>
          <a:blip r:embed="rId13"/>
          <a:stretch>
            <a:fillRect/>
          </a:stretch>
        </p:blipFill>
        <p:spPr>
          <a:xfrm>
            <a:off x="2627784" y="3723878"/>
            <a:ext cx="504056" cy="504056"/>
          </a:xfrm>
          <a:prstGeom prst="rect">
            <a:avLst/>
          </a:prstGeom>
        </p:spPr>
      </p:pic>
      <p:pic>
        <p:nvPicPr>
          <p:cNvPr id="12" name="Изображение 11">
            <a:hlinkClick r:id="rId14"/>
          </p:cNvPr>
          <p:cNvPicPr>
            <a:picLocks noChangeAspect="1"/>
          </p:cNvPicPr>
          <p:nvPr/>
        </p:nvPicPr>
        <p:blipFill>
          <a:blip r:embed="rId15"/>
          <a:stretch>
            <a:fillRect/>
          </a:stretch>
        </p:blipFill>
        <p:spPr>
          <a:xfrm>
            <a:off x="4103948" y="3723878"/>
            <a:ext cx="504056" cy="504056"/>
          </a:xfrm>
          <a:prstGeom prst="rect">
            <a:avLst/>
          </a:prstGeom>
        </p:spPr>
      </p:pic>
      <p:pic>
        <p:nvPicPr>
          <p:cNvPr id="13" name="Изображение 12">
            <a:hlinkClick r:id="rId16"/>
          </p:cNvPr>
          <p:cNvPicPr>
            <a:picLocks noChangeAspect="1"/>
          </p:cNvPicPr>
          <p:nvPr/>
        </p:nvPicPr>
        <p:blipFill>
          <a:blip r:embed="rId17"/>
          <a:stretch>
            <a:fillRect/>
          </a:stretch>
        </p:blipFill>
        <p:spPr>
          <a:xfrm>
            <a:off x="3365866" y="3723878"/>
            <a:ext cx="504056" cy="504056"/>
          </a:xfrm>
          <a:prstGeom prst="rect">
            <a:avLst/>
          </a:prstGeom>
        </p:spPr>
      </p:pic>
      <p:pic>
        <p:nvPicPr>
          <p:cNvPr id="14" name="Изображение 13">
            <a:hlinkClick r:id="rId18"/>
          </p:cNvPr>
          <p:cNvPicPr>
            <a:picLocks noChangeAspect="1"/>
          </p:cNvPicPr>
          <p:nvPr/>
        </p:nvPicPr>
        <p:blipFill>
          <a:blip r:embed="rId19"/>
          <a:stretch>
            <a:fillRect/>
          </a:stretch>
        </p:blipFill>
        <p:spPr>
          <a:xfrm>
            <a:off x="4842030" y="3723878"/>
            <a:ext cx="504056" cy="504056"/>
          </a:xfrm>
          <a:prstGeom prst="rect">
            <a:avLst/>
          </a:prstGeom>
        </p:spPr>
      </p:pic>
      <p:pic>
        <p:nvPicPr>
          <p:cNvPr id="15" name="Изображение 14">
            <a:hlinkClick r:id="rId20"/>
          </p:cNvPr>
          <p:cNvPicPr>
            <a:picLocks noChangeAspect="1"/>
          </p:cNvPicPr>
          <p:nvPr/>
        </p:nvPicPr>
        <p:blipFill>
          <a:blip r:embed="rId21"/>
          <a:stretch>
            <a:fillRect/>
          </a:stretch>
        </p:blipFill>
        <p:spPr>
          <a:xfrm>
            <a:off x="5580112" y="3723878"/>
            <a:ext cx="504056" cy="504056"/>
          </a:xfrm>
          <a:prstGeom prst="rect">
            <a:avLst/>
          </a:prstGeom>
        </p:spPr>
      </p:pic>
      <p:sp>
        <p:nvSpPr>
          <p:cNvPr id="3" name="TextBox 2"/>
          <p:cNvSpPr txBox="1"/>
          <p:nvPr/>
        </p:nvSpPr>
        <p:spPr>
          <a:xfrm>
            <a:off x="2784510" y="0"/>
            <a:ext cx="4290726" cy="523220"/>
          </a:xfrm>
          <a:prstGeom prst="rect">
            <a:avLst/>
          </a:prstGeom>
          <a:noFill/>
        </p:spPr>
        <p:txBody>
          <a:bodyPr wrap="none" rtlCol="0">
            <a:spAutoFit/>
          </a:bodyPr>
          <a:lstStyle/>
          <a:p>
            <a:r>
              <a:rPr lang="ru-RU" sz="2800" b="1" dirty="0" smtClean="0"/>
              <a:t>Благодарим за внимание!</a:t>
            </a:r>
            <a:endParaRPr lang="ru-RU" sz="2800" b="1" dirty="0"/>
          </a:p>
        </p:txBody>
      </p:sp>
    </p:spTree>
    <p:extLst>
      <p:ext uri="{BB962C8B-B14F-4D97-AF65-F5344CB8AC3E}">
        <p14:creationId xmlns:p14="http://schemas.microsoft.com/office/powerpoint/2010/main" val="620041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843558"/>
            <a:ext cx="2069976" cy="1938992"/>
          </a:xfrm>
          <a:prstGeom prst="rect">
            <a:avLst/>
          </a:prstGeom>
        </p:spPr>
        <p:txBody>
          <a:bodyPr wrap="square">
            <a:spAutoFit/>
          </a:bodyPr>
          <a:lstStyle/>
          <a:p>
            <a:r>
              <a:rPr lang="en-US" sz="2400" b="1" dirty="0" smtClean="0"/>
              <a:t>COMMON EUROPEAN FRAMEWORK OF REFERENCE (CEFR)</a:t>
            </a:r>
            <a:endParaRPr lang="ru-RU" sz="2400" b="1" dirty="0"/>
          </a:p>
        </p:txBody>
      </p:sp>
      <p:pic>
        <p:nvPicPr>
          <p:cNvPr id="3" name="Изображение 6" descr="Снимок экрана 2018-04-17 в 7.00.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23478"/>
            <a:ext cx="2736303" cy="4713486"/>
          </a:xfrm>
          <a:prstGeom prst="rect">
            <a:avLst/>
          </a:prstGeom>
        </p:spPr>
      </p:pic>
    </p:spTree>
    <p:extLst>
      <p:ext uri="{BB962C8B-B14F-4D97-AF65-F5344CB8AC3E}">
        <p14:creationId xmlns:p14="http://schemas.microsoft.com/office/powerpoint/2010/main" val="505635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55526"/>
            <a:ext cx="8208912" cy="830997"/>
          </a:xfrm>
          <a:prstGeom prst="rect">
            <a:avLst/>
          </a:prstGeom>
        </p:spPr>
        <p:txBody>
          <a:bodyPr wrap="square">
            <a:spAutoFit/>
          </a:bodyPr>
          <a:lstStyle/>
          <a:p>
            <a:r>
              <a:rPr lang="en-US" sz="2400" dirty="0">
                <a:solidFill>
                  <a:srgbClr val="C00000"/>
                </a:solidFill>
              </a:rPr>
              <a:t>Global Scale:    A:Basic User; </a:t>
            </a:r>
            <a:br>
              <a:rPr lang="en-US" sz="2400" dirty="0">
                <a:solidFill>
                  <a:srgbClr val="C00000"/>
                </a:solidFill>
              </a:rPr>
            </a:br>
            <a:r>
              <a:rPr lang="en-US" sz="2400" dirty="0">
                <a:solidFill>
                  <a:srgbClr val="C00000"/>
                </a:solidFill>
              </a:rPr>
              <a:t>B: Independent User; C:Proficient User</a:t>
            </a:r>
            <a:endParaRPr lang="ru-RU" sz="2400" dirty="0"/>
          </a:p>
        </p:txBody>
      </p:sp>
      <p:sp>
        <p:nvSpPr>
          <p:cNvPr id="3" name="Прямоугольник 2"/>
          <p:cNvSpPr/>
          <p:nvPr/>
        </p:nvSpPr>
        <p:spPr>
          <a:xfrm>
            <a:off x="179512" y="1491630"/>
            <a:ext cx="6192688" cy="3170099"/>
          </a:xfrm>
          <a:prstGeom prst="rect">
            <a:avLst/>
          </a:prstGeom>
        </p:spPr>
        <p:txBody>
          <a:bodyPr wrap="square">
            <a:spAutoFit/>
          </a:bodyPr>
          <a:lstStyle/>
          <a:p>
            <a:pPr marL="514350" indent="-514350">
              <a:buAutoNum type="arabicPeriod"/>
            </a:pPr>
            <a:r>
              <a:rPr lang="en-US" sz="2000" dirty="0"/>
              <a:t>Can produce clear, detailed text on a wide range of subjects and explain a viewpoint on a topical issue giving the advantages and disadvantages of various options.</a:t>
            </a:r>
          </a:p>
          <a:p>
            <a:pPr marL="514350" indent="-514350">
              <a:buAutoNum type="arabicPeriod"/>
            </a:pPr>
            <a:r>
              <a:rPr lang="en-US" sz="2000" dirty="0"/>
              <a:t>Can interact in a simple way provided the other person talks slowly and clearly and is prepared to help.</a:t>
            </a:r>
          </a:p>
          <a:p>
            <a:pPr marL="514350" indent="-514350">
              <a:buAutoNum type="arabicPeriod"/>
            </a:pPr>
            <a:r>
              <a:rPr lang="en-US" sz="2000" dirty="0"/>
              <a:t>Can express him/herself spontaneously, very fluently and precisely, differentiating finer shades of meaning even in more complex situations.</a:t>
            </a:r>
          </a:p>
        </p:txBody>
      </p:sp>
    </p:spTree>
    <p:extLst>
      <p:ext uri="{BB962C8B-B14F-4D97-AF65-F5344CB8AC3E}">
        <p14:creationId xmlns:p14="http://schemas.microsoft.com/office/powerpoint/2010/main" val="194287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звание 2"/>
          <p:cNvSpPr>
            <a:spLocks noGrp="1"/>
          </p:cNvSpPr>
          <p:nvPr>
            <p:ph type="title" idx="4294967295"/>
          </p:nvPr>
        </p:nvSpPr>
        <p:spPr>
          <a:xfrm>
            <a:off x="93945" y="581327"/>
            <a:ext cx="4527550" cy="476250"/>
          </a:xfrm>
        </p:spPr>
        <p:txBody>
          <a:bodyPr>
            <a:noAutofit/>
          </a:bodyPr>
          <a:lstStyle/>
          <a:p>
            <a:r>
              <a:rPr lang="en-US" sz="3200" dirty="0" smtClean="0"/>
              <a:t>WHAT IS CEFR USED FOR? </a:t>
            </a:r>
            <a:endParaRPr lang="ru-RU" sz="3200" dirty="0"/>
          </a:p>
        </p:txBody>
      </p:sp>
      <p:pic>
        <p:nvPicPr>
          <p:cNvPr id="7" name="Изображение 6" descr="Снимок экрана 2018-04-17 в 7.19.42.png"/>
          <p:cNvPicPr>
            <a:picLocks noChangeAspect="1"/>
          </p:cNvPicPr>
          <p:nvPr/>
        </p:nvPicPr>
        <p:blipFill rotWithShape="1">
          <a:blip r:embed="rId2">
            <a:extLst>
              <a:ext uri="{28A0092B-C50C-407E-A947-70E740481C1C}">
                <a14:useLocalDpi xmlns:a14="http://schemas.microsoft.com/office/drawing/2010/main" val="0"/>
              </a:ext>
            </a:extLst>
          </a:blip>
          <a:srcRect l="50973" t="66754" r="4616" b="19618"/>
          <a:stretch/>
        </p:blipFill>
        <p:spPr>
          <a:xfrm>
            <a:off x="4288656" y="3083503"/>
            <a:ext cx="3045675" cy="628054"/>
          </a:xfrm>
          <a:prstGeom prst="rect">
            <a:avLst/>
          </a:prstGeom>
        </p:spPr>
      </p:pic>
      <p:pic>
        <p:nvPicPr>
          <p:cNvPr id="6" name="Изображение 5" descr="Снимок экрана 2018-04-17 в 7.19.42.png"/>
          <p:cNvPicPr>
            <a:picLocks noChangeAspect="1"/>
          </p:cNvPicPr>
          <p:nvPr/>
        </p:nvPicPr>
        <p:blipFill rotWithShape="1">
          <a:blip r:embed="rId2">
            <a:extLst>
              <a:ext uri="{28A0092B-C50C-407E-A947-70E740481C1C}">
                <a14:useLocalDpi xmlns:a14="http://schemas.microsoft.com/office/drawing/2010/main" val="0"/>
              </a:ext>
            </a:extLst>
          </a:blip>
          <a:srcRect l="50973" t="19283" r="3396" b="65027"/>
          <a:stretch/>
        </p:blipFill>
        <p:spPr>
          <a:xfrm>
            <a:off x="399261" y="1772917"/>
            <a:ext cx="3020964" cy="723105"/>
          </a:xfrm>
          <a:prstGeom prst="rect">
            <a:avLst/>
          </a:prstGeom>
        </p:spPr>
      </p:pic>
      <p:pic>
        <p:nvPicPr>
          <p:cNvPr id="8" name="Изображение 7" descr="Снимок экрана 2018-04-17 в 7.19.42.png"/>
          <p:cNvPicPr>
            <a:picLocks noChangeAspect="1"/>
          </p:cNvPicPr>
          <p:nvPr/>
        </p:nvPicPr>
        <p:blipFill rotWithShape="1">
          <a:blip r:embed="rId2">
            <a:extLst>
              <a:ext uri="{28A0092B-C50C-407E-A947-70E740481C1C}">
                <a14:useLocalDpi xmlns:a14="http://schemas.microsoft.com/office/drawing/2010/main" val="0"/>
              </a:ext>
            </a:extLst>
          </a:blip>
          <a:srcRect l="6117" t="82217" r="3689" b="4383"/>
          <a:stretch/>
        </p:blipFill>
        <p:spPr>
          <a:xfrm>
            <a:off x="540002" y="3703687"/>
            <a:ext cx="6185545" cy="617586"/>
          </a:xfrm>
          <a:prstGeom prst="rect">
            <a:avLst/>
          </a:prstGeom>
        </p:spPr>
      </p:pic>
      <p:pic>
        <p:nvPicPr>
          <p:cNvPr id="9" name="Изображение 8" descr="Снимок экрана 2018-04-17 в 7.19.42.png"/>
          <p:cNvPicPr>
            <a:picLocks noChangeAspect="1"/>
          </p:cNvPicPr>
          <p:nvPr/>
        </p:nvPicPr>
        <p:blipFill rotWithShape="1">
          <a:blip r:embed="rId2">
            <a:extLst>
              <a:ext uri="{28A0092B-C50C-407E-A947-70E740481C1C}">
                <a14:useLocalDpi xmlns:a14="http://schemas.microsoft.com/office/drawing/2010/main" val="0"/>
              </a:ext>
            </a:extLst>
          </a:blip>
          <a:srcRect l="44423" t="36109" r="3842" b="50263"/>
          <a:stretch/>
        </p:blipFill>
        <p:spPr>
          <a:xfrm>
            <a:off x="414950" y="2506982"/>
            <a:ext cx="3548054" cy="628054"/>
          </a:xfrm>
          <a:prstGeom prst="rect">
            <a:avLst/>
          </a:prstGeom>
        </p:spPr>
      </p:pic>
      <p:pic>
        <p:nvPicPr>
          <p:cNvPr id="10" name="Изображение 9" descr="Снимок экрана 2018-04-17 в 7.19.42.png"/>
          <p:cNvPicPr>
            <a:picLocks noChangeAspect="1"/>
          </p:cNvPicPr>
          <p:nvPr/>
        </p:nvPicPr>
        <p:blipFill rotWithShape="1">
          <a:blip r:embed="rId2">
            <a:extLst>
              <a:ext uri="{28A0092B-C50C-407E-A947-70E740481C1C}">
                <a14:useLocalDpi xmlns:a14="http://schemas.microsoft.com/office/drawing/2010/main" val="0"/>
              </a:ext>
            </a:extLst>
          </a:blip>
          <a:srcRect l="5647" t="36354" r="56047" b="48428"/>
          <a:stretch/>
        </p:blipFill>
        <p:spPr>
          <a:xfrm>
            <a:off x="4170042" y="1247041"/>
            <a:ext cx="2627025" cy="701327"/>
          </a:xfrm>
          <a:prstGeom prst="rect">
            <a:avLst/>
          </a:prstGeom>
        </p:spPr>
      </p:pic>
      <p:pic>
        <p:nvPicPr>
          <p:cNvPr id="11" name="Изображение 10" descr="Снимок экрана 2018-04-17 в 7.19.42.png"/>
          <p:cNvPicPr>
            <a:picLocks noChangeAspect="1"/>
          </p:cNvPicPr>
          <p:nvPr/>
        </p:nvPicPr>
        <p:blipFill rotWithShape="1">
          <a:blip r:embed="rId2">
            <a:extLst>
              <a:ext uri="{28A0092B-C50C-407E-A947-70E740481C1C}">
                <a14:useLocalDpi xmlns:a14="http://schemas.microsoft.com/office/drawing/2010/main" val="0"/>
              </a:ext>
            </a:extLst>
          </a:blip>
          <a:srcRect l="5658" t="52008" r="56646" b="33682"/>
          <a:stretch/>
        </p:blipFill>
        <p:spPr>
          <a:xfrm>
            <a:off x="4139952" y="1907899"/>
            <a:ext cx="2585160" cy="659457"/>
          </a:xfrm>
          <a:prstGeom prst="rect">
            <a:avLst/>
          </a:prstGeom>
        </p:spPr>
      </p:pic>
      <p:pic>
        <p:nvPicPr>
          <p:cNvPr id="12" name="Изображение 11" descr="Снимок экрана 2018-04-17 в 7.19.42.png"/>
          <p:cNvPicPr>
            <a:picLocks noChangeAspect="1"/>
          </p:cNvPicPr>
          <p:nvPr/>
        </p:nvPicPr>
        <p:blipFill rotWithShape="1">
          <a:blip r:embed="rId2">
            <a:extLst>
              <a:ext uri="{28A0092B-C50C-407E-A947-70E740481C1C}">
                <a14:useLocalDpi xmlns:a14="http://schemas.microsoft.com/office/drawing/2010/main" val="0"/>
              </a:ext>
            </a:extLst>
          </a:blip>
          <a:srcRect l="44409" t="52008" r="3854" b="34137"/>
          <a:stretch/>
        </p:blipFill>
        <p:spPr>
          <a:xfrm>
            <a:off x="387231" y="3109982"/>
            <a:ext cx="3548054" cy="638522"/>
          </a:xfrm>
          <a:prstGeom prst="rect">
            <a:avLst/>
          </a:prstGeom>
        </p:spPr>
      </p:pic>
      <p:pic>
        <p:nvPicPr>
          <p:cNvPr id="13" name="Изображение 12" descr="Снимок экрана 2018-04-17 в 7.19.42.png"/>
          <p:cNvPicPr>
            <a:picLocks noChangeAspect="1"/>
          </p:cNvPicPr>
          <p:nvPr/>
        </p:nvPicPr>
        <p:blipFill rotWithShape="1">
          <a:blip r:embed="rId2">
            <a:extLst>
              <a:ext uri="{28A0092B-C50C-407E-A947-70E740481C1C}">
                <a14:useLocalDpi xmlns:a14="http://schemas.microsoft.com/office/drawing/2010/main" val="0"/>
              </a:ext>
            </a:extLst>
          </a:blip>
          <a:srcRect l="6727" t="66999" r="50083" b="19146"/>
          <a:stretch/>
        </p:blipFill>
        <p:spPr>
          <a:xfrm>
            <a:off x="4170042" y="2470464"/>
            <a:ext cx="2961944" cy="638522"/>
          </a:xfrm>
          <a:prstGeom prst="rect">
            <a:avLst/>
          </a:prstGeom>
        </p:spPr>
      </p:pic>
      <p:pic>
        <p:nvPicPr>
          <p:cNvPr id="16" name="Изображение 4" descr="Снимок экрана 2018-04-17 в 7.19.42.png"/>
          <p:cNvPicPr>
            <a:picLocks noChangeAspect="1"/>
          </p:cNvPicPr>
          <p:nvPr/>
        </p:nvPicPr>
        <p:blipFill rotWithShape="1">
          <a:blip r:embed="rId2">
            <a:extLst>
              <a:ext uri="{28A0092B-C50C-407E-A947-70E740481C1C}">
                <a14:useLocalDpi xmlns:a14="http://schemas.microsoft.com/office/drawing/2010/main" val="0"/>
              </a:ext>
            </a:extLst>
          </a:blip>
          <a:srcRect l="5354" t="19283" r="49930" b="64572"/>
          <a:stretch/>
        </p:blipFill>
        <p:spPr>
          <a:xfrm>
            <a:off x="323528" y="1160070"/>
            <a:ext cx="3066607" cy="744040"/>
          </a:xfrm>
          <a:prstGeom prst="rect">
            <a:avLst/>
          </a:prstGeom>
        </p:spPr>
      </p:pic>
    </p:spTree>
    <p:extLst>
      <p:ext uri="{BB962C8B-B14F-4D97-AF65-F5344CB8AC3E}">
        <p14:creationId xmlns:p14="http://schemas.microsoft.com/office/powerpoint/2010/main" val="363104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628650"/>
            <a:ext cx="4389438" cy="365125"/>
          </a:xfrm>
        </p:spPr>
        <p:txBody>
          <a:bodyPr>
            <a:normAutofit fontScale="90000"/>
          </a:bodyPr>
          <a:lstStyle/>
          <a:p>
            <a:r>
              <a:rPr lang="en-GB" dirty="0" smtClean="0"/>
              <a:t> </a:t>
            </a:r>
            <a:endParaRPr lang="en-GB"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7753" y="4546318"/>
            <a:ext cx="170152" cy="113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508538"/>
            <a:ext cx="6051398" cy="4037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955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звание 2"/>
          <p:cNvSpPr>
            <a:spLocks noGrp="1"/>
          </p:cNvSpPr>
          <p:nvPr>
            <p:ph type="title" idx="4294967295"/>
          </p:nvPr>
        </p:nvSpPr>
        <p:spPr>
          <a:xfrm>
            <a:off x="246063" y="817563"/>
            <a:ext cx="8897937" cy="365125"/>
          </a:xfrm>
        </p:spPr>
        <p:txBody>
          <a:bodyPr>
            <a:normAutofit fontScale="90000"/>
          </a:bodyPr>
          <a:lstStyle/>
          <a:p>
            <a:r>
              <a:rPr lang="en-US" sz="2700" dirty="0"/>
              <a:t>WHAT DOES ANY LEVEL INCLUDE?</a:t>
            </a:r>
            <a:endParaRPr lang="ru-RU" sz="2700" dirty="0"/>
          </a:p>
        </p:txBody>
      </p:sp>
      <p:sp>
        <p:nvSpPr>
          <p:cNvPr id="5" name="Овал 4"/>
          <p:cNvSpPr/>
          <p:nvPr/>
        </p:nvSpPr>
        <p:spPr>
          <a:xfrm>
            <a:off x="604160" y="1232808"/>
            <a:ext cx="2313214" cy="1406071"/>
          </a:xfrm>
          <a:prstGeom prst="ellipse">
            <a:avLst/>
          </a:prstGeom>
          <a:solidFill>
            <a:srgbClr val="F8A4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endParaRPr lang="ru-RU" sz="1200" dirty="0"/>
          </a:p>
        </p:txBody>
      </p:sp>
      <p:sp>
        <p:nvSpPr>
          <p:cNvPr id="6" name="Овал 5"/>
          <p:cNvSpPr/>
          <p:nvPr/>
        </p:nvSpPr>
        <p:spPr>
          <a:xfrm>
            <a:off x="4739334" y="1396910"/>
            <a:ext cx="2313214" cy="1406071"/>
          </a:xfrm>
          <a:prstGeom prst="ellipse">
            <a:avLst/>
          </a:prstGeom>
          <a:solidFill>
            <a:srgbClr val="F8A4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endParaRPr lang="ru-RU" sz="1200" dirty="0"/>
          </a:p>
        </p:txBody>
      </p:sp>
      <p:sp>
        <p:nvSpPr>
          <p:cNvPr id="7" name="TextBox 6"/>
          <p:cNvSpPr txBox="1"/>
          <p:nvPr/>
        </p:nvSpPr>
        <p:spPr>
          <a:xfrm>
            <a:off x="994231" y="1639093"/>
            <a:ext cx="1533071" cy="517072"/>
          </a:xfrm>
          <a:prstGeom prst="rect">
            <a:avLst/>
          </a:prstGeom>
          <a:noFill/>
        </p:spPr>
        <p:txBody>
          <a:bodyPr wrap="square" rtlCol="0">
            <a:noAutofit/>
          </a:bodyPr>
          <a:lstStyle/>
          <a:p>
            <a:pPr algn="ctr">
              <a:lnSpc>
                <a:spcPct val="90000"/>
              </a:lnSpc>
              <a:spcAft>
                <a:spcPts val="450"/>
              </a:spcAft>
            </a:pPr>
            <a:r>
              <a:rPr lang="en-US" sz="2700" b="1" dirty="0"/>
              <a:t>Skills</a:t>
            </a:r>
            <a:endParaRPr lang="ru-RU" sz="2700" b="1" dirty="0" err="1"/>
          </a:p>
        </p:txBody>
      </p:sp>
      <p:sp>
        <p:nvSpPr>
          <p:cNvPr id="8" name="TextBox 7"/>
          <p:cNvSpPr txBox="1"/>
          <p:nvPr/>
        </p:nvSpPr>
        <p:spPr>
          <a:xfrm>
            <a:off x="5023561" y="1987113"/>
            <a:ext cx="1783442" cy="517072"/>
          </a:xfrm>
          <a:prstGeom prst="rect">
            <a:avLst/>
          </a:prstGeom>
          <a:noFill/>
        </p:spPr>
        <p:txBody>
          <a:bodyPr wrap="square" rtlCol="0">
            <a:noAutofit/>
          </a:bodyPr>
          <a:lstStyle/>
          <a:p>
            <a:pPr algn="ctr">
              <a:lnSpc>
                <a:spcPct val="90000"/>
              </a:lnSpc>
              <a:spcAft>
                <a:spcPts val="450"/>
              </a:spcAft>
            </a:pPr>
            <a:r>
              <a:rPr lang="en-US" sz="2400" b="1" dirty="0"/>
              <a:t>Language</a:t>
            </a:r>
            <a:r>
              <a:rPr lang="en-US" sz="2250" dirty="0"/>
              <a:t> </a:t>
            </a:r>
            <a:endParaRPr lang="ru-RU" sz="2250" dirty="0" err="1"/>
          </a:p>
        </p:txBody>
      </p:sp>
      <p:sp>
        <p:nvSpPr>
          <p:cNvPr id="9" name="Овал 8"/>
          <p:cNvSpPr/>
          <p:nvPr/>
        </p:nvSpPr>
        <p:spPr>
          <a:xfrm>
            <a:off x="358323" y="2774951"/>
            <a:ext cx="1482272" cy="939799"/>
          </a:xfrm>
          <a:prstGeom prst="ellipse">
            <a:avLst/>
          </a:prstGeom>
          <a:solidFill>
            <a:srgbClr val="DD00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endParaRPr lang="ru-RU" sz="1200" dirty="0"/>
          </a:p>
        </p:txBody>
      </p:sp>
      <p:sp>
        <p:nvSpPr>
          <p:cNvPr id="10" name="Овал 9"/>
          <p:cNvSpPr/>
          <p:nvPr/>
        </p:nvSpPr>
        <p:spPr>
          <a:xfrm>
            <a:off x="1977119" y="3308137"/>
            <a:ext cx="1482272" cy="939799"/>
          </a:xfrm>
          <a:prstGeom prst="ellipse">
            <a:avLst/>
          </a:prstGeom>
          <a:solidFill>
            <a:srgbClr val="DD00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endParaRPr lang="ru-RU" sz="1200" dirty="0"/>
          </a:p>
        </p:txBody>
      </p:sp>
      <p:sp>
        <p:nvSpPr>
          <p:cNvPr id="11" name="Овал 10"/>
          <p:cNvSpPr/>
          <p:nvPr/>
        </p:nvSpPr>
        <p:spPr>
          <a:xfrm>
            <a:off x="3791287" y="2791187"/>
            <a:ext cx="1482272" cy="939799"/>
          </a:xfrm>
          <a:prstGeom prst="ellipse">
            <a:avLst/>
          </a:prstGeom>
          <a:solidFill>
            <a:srgbClr val="1189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endParaRPr lang="ru-RU" sz="1200" dirty="0"/>
          </a:p>
        </p:txBody>
      </p:sp>
      <p:sp>
        <p:nvSpPr>
          <p:cNvPr id="12" name="Овал 11"/>
          <p:cNvSpPr/>
          <p:nvPr/>
        </p:nvSpPr>
        <p:spPr>
          <a:xfrm>
            <a:off x="3034302" y="1935843"/>
            <a:ext cx="1482272" cy="939799"/>
          </a:xfrm>
          <a:prstGeom prst="ellipse">
            <a:avLst/>
          </a:prstGeom>
          <a:solidFill>
            <a:srgbClr val="1189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endParaRPr lang="ru-RU" sz="1200" dirty="0"/>
          </a:p>
        </p:txBody>
      </p:sp>
      <p:sp>
        <p:nvSpPr>
          <p:cNvPr id="13" name="Овал 12"/>
          <p:cNvSpPr/>
          <p:nvPr/>
        </p:nvSpPr>
        <p:spPr>
          <a:xfrm>
            <a:off x="4744893" y="3623052"/>
            <a:ext cx="1482272" cy="939799"/>
          </a:xfrm>
          <a:prstGeom prst="ellipse">
            <a:avLst/>
          </a:prstGeom>
          <a:solidFill>
            <a:srgbClr val="1189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endParaRPr lang="ru-RU" sz="1200" dirty="0"/>
          </a:p>
        </p:txBody>
      </p:sp>
      <p:sp>
        <p:nvSpPr>
          <p:cNvPr id="14" name="Овал 13"/>
          <p:cNvSpPr/>
          <p:nvPr/>
        </p:nvSpPr>
        <p:spPr>
          <a:xfrm>
            <a:off x="6030395" y="2791187"/>
            <a:ext cx="1482272" cy="939799"/>
          </a:xfrm>
          <a:prstGeom prst="ellipse">
            <a:avLst/>
          </a:prstGeom>
          <a:solidFill>
            <a:srgbClr val="1189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endParaRPr lang="ru-RU" sz="1200" dirty="0"/>
          </a:p>
        </p:txBody>
      </p:sp>
      <p:cxnSp>
        <p:nvCxnSpPr>
          <p:cNvPr id="16" name="Прямая соединительная линия 15"/>
          <p:cNvCxnSpPr/>
          <p:nvPr/>
        </p:nvCxnSpPr>
        <p:spPr>
          <a:xfrm flipV="1">
            <a:off x="1275442" y="2557463"/>
            <a:ext cx="99786" cy="263072"/>
          </a:xfrm>
          <a:prstGeom prst="line">
            <a:avLst/>
          </a:prstGeom>
          <a:ln>
            <a:solidFill>
              <a:srgbClr val="DD016A"/>
            </a:solidFill>
          </a:ln>
        </p:spPr>
        <p:style>
          <a:lnRef idx="2">
            <a:schemeClr val="accent1"/>
          </a:lnRef>
          <a:fillRef idx="0">
            <a:schemeClr val="accent1"/>
          </a:fillRef>
          <a:effectRef idx="1">
            <a:schemeClr val="accent1"/>
          </a:effectRef>
          <a:fontRef idx="minor">
            <a:schemeClr val="tx1"/>
          </a:fontRef>
        </p:style>
      </p:cxnSp>
      <p:cxnSp>
        <p:nvCxnSpPr>
          <p:cNvPr id="19" name="Прямая соединительная линия 18"/>
          <p:cNvCxnSpPr/>
          <p:nvPr/>
        </p:nvCxnSpPr>
        <p:spPr>
          <a:xfrm flipH="1" flipV="1">
            <a:off x="2638880" y="2422071"/>
            <a:ext cx="205014" cy="912586"/>
          </a:xfrm>
          <a:prstGeom prst="line">
            <a:avLst/>
          </a:prstGeom>
          <a:ln>
            <a:solidFill>
              <a:srgbClr val="DD016A"/>
            </a:solidFill>
          </a:ln>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flipV="1">
            <a:off x="4449049" y="2247679"/>
            <a:ext cx="290285" cy="4538"/>
          </a:xfrm>
          <a:prstGeom prst="line">
            <a:avLst/>
          </a:prstGeom>
          <a:ln>
            <a:solidFill>
              <a:srgbClr val="1189DE"/>
            </a:solidFill>
          </a:ln>
        </p:spPr>
        <p:style>
          <a:lnRef idx="2">
            <a:schemeClr val="accent1"/>
          </a:lnRef>
          <a:fillRef idx="0">
            <a:schemeClr val="accent1"/>
          </a:fillRef>
          <a:effectRef idx="1">
            <a:schemeClr val="accent1"/>
          </a:effectRef>
          <a:fontRef idx="minor">
            <a:schemeClr val="tx1"/>
          </a:fontRef>
        </p:style>
      </p:cxnSp>
      <p:cxnSp>
        <p:nvCxnSpPr>
          <p:cNvPr id="25" name="Прямая соединительная линия 24"/>
          <p:cNvCxnSpPr/>
          <p:nvPr/>
        </p:nvCxnSpPr>
        <p:spPr>
          <a:xfrm flipV="1">
            <a:off x="4989958" y="2626417"/>
            <a:ext cx="160962" cy="247645"/>
          </a:xfrm>
          <a:prstGeom prst="line">
            <a:avLst/>
          </a:prstGeom>
          <a:ln>
            <a:solidFill>
              <a:srgbClr val="1189DE"/>
            </a:solidFill>
          </a:ln>
        </p:spPr>
        <p:style>
          <a:lnRef idx="2">
            <a:schemeClr val="accent1"/>
          </a:lnRef>
          <a:fillRef idx="0">
            <a:schemeClr val="accent1"/>
          </a:fillRef>
          <a:effectRef idx="1">
            <a:schemeClr val="accent1"/>
          </a:effectRef>
          <a:fontRef idx="minor">
            <a:schemeClr val="tx1"/>
          </a:fontRef>
        </p:style>
      </p:cxnSp>
      <p:cxnSp>
        <p:nvCxnSpPr>
          <p:cNvPr id="27" name="Прямая соединительная линия 26"/>
          <p:cNvCxnSpPr/>
          <p:nvPr/>
        </p:nvCxnSpPr>
        <p:spPr>
          <a:xfrm flipV="1">
            <a:off x="5671684" y="2780340"/>
            <a:ext cx="36286" cy="852714"/>
          </a:xfrm>
          <a:prstGeom prst="line">
            <a:avLst/>
          </a:prstGeom>
          <a:ln>
            <a:solidFill>
              <a:srgbClr val="1189DE"/>
            </a:solidFill>
          </a:ln>
        </p:spPr>
        <p:style>
          <a:lnRef idx="2">
            <a:schemeClr val="accent1"/>
          </a:lnRef>
          <a:fillRef idx="0">
            <a:schemeClr val="accent1"/>
          </a:fillRef>
          <a:effectRef idx="1">
            <a:schemeClr val="accent1"/>
          </a:effectRef>
          <a:fontRef idx="minor">
            <a:schemeClr val="tx1"/>
          </a:fontRef>
        </p:style>
      </p:cxnSp>
      <p:cxnSp>
        <p:nvCxnSpPr>
          <p:cNvPr id="31" name="Прямая соединительная линия 30"/>
          <p:cNvCxnSpPr>
            <a:stCxn id="14" idx="0"/>
            <a:endCxn id="6" idx="5"/>
          </p:cNvCxnSpPr>
          <p:nvPr/>
        </p:nvCxnSpPr>
        <p:spPr>
          <a:xfrm flipH="1" flipV="1">
            <a:off x="6713786" y="2597067"/>
            <a:ext cx="57745" cy="194120"/>
          </a:xfrm>
          <a:prstGeom prst="line">
            <a:avLst/>
          </a:prstGeom>
          <a:ln>
            <a:solidFill>
              <a:srgbClr val="1189DE"/>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14804" y="2960914"/>
            <a:ext cx="1242787" cy="390071"/>
          </a:xfrm>
          <a:prstGeom prst="rect">
            <a:avLst/>
          </a:prstGeom>
          <a:noFill/>
        </p:spPr>
        <p:txBody>
          <a:bodyPr wrap="square" rtlCol="0">
            <a:noAutofit/>
          </a:bodyPr>
          <a:lstStyle/>
          <a:p>
            <a:pPr>
              <a:lnSpc>
                <a:spcPct val="90000"/>
              </a:lnSpc>
              <a:spcAft>
                <a:spcPts val="450"/>
              </a:spcAft>
            </a:pPr>
            <a:r>
              <a:rPr lang="en-US" sz="1950" dirty="0">
                <a:solidFill>
                  <a:schemeClr val="bg1"/>
                </a:solidFill>
              </a:rPr>
              <a:t>Receptive</a:t>
            </a:r>
          </a:p>
          <a:p>
            <a:pPr algn="ctr">
              <a:lnSpc>
                <a:spcPct val="90000"/>
              </a:lnSpc>
              <a:spcAft>
                <a:spcPts val="450"/>
              </a:spcAft>
            </a:pPr>
            <a:r>
              <a:rPr lang="en-US" sz="1950" dirty="0">
                <a:solidFill>
                  <a:schemeClr val="bg1"/>
                </a:solidFill>
              </a:rPr>
              <a:t>R/L</a:t>
            </a:r>
            <a:endParaRPr lang="ru-RU" sz="1950" dirty="0" err="1">
              <a:solidFill>
                <a:schemeClr val="bg1"/>
              </a:solidFill>
            </a:endParaRPr>
          </a:p>
        </p:txBody>
      </p:sp>
      <p:sp>
        <p:nvSpPr>
          <p:cNvPr id="34" name="TextBox 33"/>
          <p:cNvSpPr txBox="1"/>
          <p:nvPr/>
        </p:nvSpPr>
        <p:spPr>
          <a:xfrm>
            <a:off x="2094594" y="3537857"/>
            <a:ext cx="1400630" cy="390071"/>
          </a:xfrm>
          <a:prstGeom prst="rect">
            <a:avLst/>
          </a:prstGeom>
          <a:noFill/>
        </p:spPr>
        <p:txBody>
          <a:bodyPr wrap="square" rtlCol="0">
            <a:noAutofit/>
          </a:bodyPr>
          <a:lstStyle/>
          <a:p>
            <a:pPr>
              <a:lnSpc>
                <a:spcPct val="90000"/>
              </a:lnSpc>
              <a:spcAft>
                <a:spcPts val="450"/>
              </a:spcAft>
            </a:pPr>
            <a:r>
              <a:rPr lang="en-US" sz="1950" dirty="0">
                <a:solidFill>
                  <a:schemeClr val="bg1"/>
                </a:solidFill>
              </a:rPr>
              <a:t>Productive</a:t>
            </a:r>
          </a:p>
          <a:p>
            <a:pPr algn="ctr">
              <a:lnSpc>
                <a:spcPct val="90000"/>
              </a:lnSpc>
              <a:spcAft>
                <a:spcPts val="450"/>
              </a:spcAft>
            </a:pPr>
            <a:r>
              <a:rPr lang="en-US" sz="1950" dirty="0">
                <a:solidFill>
                  <a:schemeClr val="bg1"/>
                </a:solidFill>
              </a:rPr>
              <a:t>W/S</a:t>
            </a:r>
            <a:endParaRPr lang="ru-RU" sz="1950" dirty="0" err="1">
              <a:solidFill>
                <a:schemeClr val="bg1"/>
              </a:solidFill>
            </a:endParaRPr>
          </a:p>
        </p:txBody>
      </p:sp>
      <p:sp>
        <p:nvSpPr>
          <p:cNvPr id="35" name="TextBox 34"/>
          <p:cNvSpPr txBox="1"/>
          <p:nvPr/>
        </p:nvSpPr>
        <p:spPr>
          <a:xfrm>
            <a:off x="3140134" y="2243387"/>
            <a:ext cx="1251857" cy="362858"/>
          </a:xfrm>
          <a:prstGeom prst="rect">
            <a:avLst/>
          </a:prstGeom>
          <a:noFill/>
        </p:spPr>
        <p:txBody>
          <a:bodyPr wrap="square" rtlCol="0">
            <a:noAutofit/>
          </a:bodyPr>
          <a:lstStyle/>
          <a:p>
            <a:pPr>
              <a:lnSpc>
                <a:spcPct val="90000"/>
              </a:lnSpc>
              <a:spcAft>
                <a:spcPts val="450"/>
              </a:spcAft>
            </a:pPr>
            <a:r>
              <a:rPr lang="en-US" sz="1950" dirty="0">
                <a:solidFill>
                  <a:srgbClr val="FFFFFF"/>
                </a:solidFill>
              </a:rPr>
              <a:t>Grammar</a:t>
            </a:r>
            <a:endParaRPr lang="ru-RU" sz="1950" dirty="0" err="1">
              <a:solidFill>
                <a:srgbClr val="FFFFFF"/>
              </a:solidFill>
            </a:endParaRPr>
          </a:p>
        </p:txBody>
      </p:sp>
      <p:sp>
        <p:nvSpPr>
          <p:cNvPr id="36" name="TextBox 35"/>
          <p:cNvSpPr txBox="1"/>
          <p:nvPr/>
        </p:nvSpPr>
        <p:spPr>
          <a:xfrm>
            <a:off x="3853942" y="3100506"/>
            <a:ext cx="1445987" cy="362858"/>
          </a:xfrm>
          <a:prstGeom prst="rect">
            <a:avLst/>
          </a:prstGeom>
          <a:noFill/>
        </p:spPr>
        <p:txBody>
          <a:bodyPr wrap="square" rtlCol="0">
            <a:noAutofit/>
          </a:bodyPr>
          <a:lstStyle/>
          <a:p>
            <a:pPr>
              <a:lnSpc>
                <a:spcPct val="90000"/>
              </a:lnSpc>
              <a:spcAft>
                <a:spcPts val="450"/>
              </a:spcAft>
            </a:pPr>
            <a:r>
              <a:rPr lang="en-US" sz="1950" dirty="0">
                <a:solidFill>
                  <a:srgbClr val="FFFFFF"/>
                </a:solidFill>
              </a:rPr>
              <a:t>Vocabulary</a:t>
            </a:r>
            <a:endParaRPr lang="ru-RU" sz="1950" dirty="0" err="1">
              <a:solidFill>
                <a:srgbClr val="FFFFFF"/>
              </a:solidFill>
            </a:endParaRPr>
          </a:p>
        </p:txBody>
      </p:sp>
      <p:sp>
        <p:nvSpPr>
          <p:cNvPr id="37" name="TextBox 36"/>
          <p:cNvSpPr txBox="1"/>
          <p:nvPr/>
        </p:nvSpPr>
        <p:spPr>
          <a:xfrm>
            <a:off x="4936782" y="3856000"/>
            <a:ext cx="1251857" cy="362858"/>
          </a:xfrm>
          <a:prstGeom prst="rect">
            <a:avLst/>
          </a:prstGeom>
          <a:noFill/>
        </p:spPr>
        <p:txBody>
          <a:bodyPr wrap="square" rtlCol="0">
            <a:noAutofit/>
          </a:bodyPr>
          <a:lstStyle/>
          <a:p>
            <a:pPr>
              <a:lnSpc>
                <a:spcPct val="90000"/>
              </a:lnSpc>
              <a:spcAft>
                <a:spcPts val="450"/>
              </a:spcAft>
            </a:pPr>
            <a:r>
              <a:rPr lang="en-US" sz="1650" dirty="0">
                <a:solidFill>
                  <a:srgbClr val="FFFFFF"/>
                </a:solidFill>
              </a:rPr>
              <a:t>Functional language</a:t>
            </a:r>
            <a:endParaRPr lang="ru-RU" sz="1650" dirty="0" err="1">
              <a:solidFill>
                <a:srgbClr val="FFFFFF"/>
              </a:solidFill>
            </a:endParaRPr>
          </a:p>
        </p:txBody>
      </p:sp>
      <p:sp>
        <p:nvSpPr>
          <p:cNvPr id="38" name="TextBox 37"/>
          <p:cNvSpPr txBox="1"/>
          <p:nvPr/>
        </p:nvSpPr>
        <p:spPr>
          <a:xfrm>
            <a:off x="6066256" y="3088442"/>
            <a:ext cx="1337129" cy="362858"/>
          </a:xfrm>
          <a:prstGeom prst="rect">
            <a:avLst/>
          </a:prstGeom>
          <a:noFill/>
        </p:spPr>
        <p:txBody>
          <a:bodyPr wrap="square" rtlCol="0">
            <a:noAutofit/>
          </a:bodyPr>
          <a:lstStyle/>
          <a:p>
            <a:pPr>
              <a:lnSpc>
                <a:spcPct val="90000"/>
              </a:lnSpc>
              <a:spcAft>
                <a:spcPts val="450"/>
              </a:spcAft>
            </a:pPr>
            <a:r>
              <a:rPr lang="en-US" sz="1500" dirty="0">
                <a:solidFill>
                  <a:srgbClr val="FFFFFF"/>
                </a:solidFill>
              </a:rPr>
              <a:t>Pronunciation</a:t>
            </a:r>
            <a:endParaRPr lang="ru-RU" sz="1500" dirty="0" err="1">
              <a:solidFill>
                <a:srgbClr val="FFFFFF"/>
              </a:solidFill>
            </a:endParaRPr>
          </a:p>
        </p:txBody>
      </p:sp>
    </p:spTree>
    <p:extLst>
      <p:ext uri="{BB962C8B-B14F-4D97-AF65-F5344CB8AC3E}">
        <p14:creationId xmlns:p14="http://schemas.microsoft.com/office/powerpoint/2010/main" val="409605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788988"/>
            <a:ext cx="6172200" cy="857250"/>
          </a:xfrm>
          <a:prstGeom prst="rect">
            <a:avLst/>
          </a:prstGeom>
        </p:spPr>
        <p:txBody>
          <a:bodyPr/>
          <a:lstStyle/>
          <a:p>
            <a:pPr eaLnBrk="1" hangingPunct="1">
              <a:defRPr/>
            </a:pPr>
            <a:r>
              <a:rPr lang="en-GB" dirty="0"/>
              <a:t>English </a:t>
            </a:r>
            <a:r>
              <a:rPr lang="en-GB" dirty="0" smtClean="0"/>
              <a:t>Profile  (Language)</a:t>
            </a:r>
            <a:endParaRPr lang="en-GB" dirty="0"/>
          </a:p>
        </p:txBody>
      </p:sp>
      <p:sp>
        <p:nvSpPr>
          <p:cNvPr id="15363" name="Rectangle 3"/>
          <p:cNvSpPr>
            <a:spLocks noGrp="1" noChangeArrowheads="1"/>
          </p:cNvSpPr>
          <p:nvPr>
            <p:ph type="body" idx="4294967295"/>
          </p:nvPr>
        </p:nvSpPr>
        <p:spPr>
          <a:xfrm>
            <a:off x="0" y="1543050"/>
            <a:ext cx="3698875" cy="2805113"/>
          </a:xfrm>
          <a:prstGeom prst="rect">
            <a:avLst/>
          </a:prstGeom>
        </p:spPr>
        <p:txBody>
          <a:bodyPr/>
          <a:lstStyle/>
          <a:p>
            <a:pPr eaLnBrk="1" hangingPunct="1">
              <a:defRPr/>
            </a:pPr>
            <a:r>
              <a:rPr lang="en-GB" sz="1800" dirty="0"/>
              <a:t>Shows what learners really know at each level of the CEFR</a:t>
            </a:r>
            <a:r>
              <a:rPr lang="en-US" sz="1800" dirty="0"/>
              <a:t> (English Vocabulary Profile and English Grammar Profile)</a:t>
            </a:r>
            <a:endParaRPr lang="en-GB" sz="1800" dirty="0"/>
          </a:p>
          <a:p>
            <a:pPr eaLnBrk="1" hangingPunct="1">
              <a:defRPr/>
            </a:pPr>
            <a:r>
              <a:rPr lang="en-GB" sz="1800" dirty="0"/>
              <a:t>Find word meanings, phrases, phrasal verbs and idioms </a:t>
            </a:r>
          </a:p>
          <a:p>
            <a:pPr eaLnBrk="1" hangingPunct="1">
              <a:defRPr/>
            </a:pPr>
            <a:r>
              <a:rPr lang="en-GB" sz="1800" dirty="0"/>
              <a:t>A1–C2 levels are available  </a:t>
            </a:r>
            <a:br>
              <a:rPr lang="en-GB" sz="1800" dirty="0"/>
            </a:br>
            <a:r>
              <a:rPr lang="en-GB" sz="1800" dirty="0"/>
              <a:t>on FREE subscription</a:t>
            </a:r>
          </a:p>
        </p:txBody>
      </p:sp>
      <p:pic>
        <p:nvPicPr>
          <p:cNvPr id="7" name="Picture 6" descr="Screen Clipping"/>
          <p:cNvPicPr>
            <a:picLocks noChangeAspect="1"/>
          </p:cNvPicPr>
          <p:nvPr/>
        </p:nvPicPr>
        <p:blipFill>
          <a:blip r:embed="rId3" cstate="print">
            <a:extLst/>
          </a:blip>
          <a:stretch>
            <a:fillRect/>
          </a:stretch>
        </p:blipFill>
        <p:spPr>
          <a:xfrm>
            <a:off x="5302348" y="1836549"/>
            <a:ext cx="2950768" cy="1888826"/>
          </a:xfrm>
          <a:prstGeom prst="rect">
            <a:avLst/>
          </a:prstGeom>
          <a:effectLst>
            <a:outerShdw blurRad="76200" dir="14220000" sy="23000" kx="1200000" algn="br" rotWithShape="0">
              <a:prstClr val="black">
                <a:alpha val="13000"/>
              </a:prstClr>
            </a:outerShdw>
          </a:effectLst>
          <a:scene3d>
            <a:camera prst="perspectiveFront" fov="5400000">
              <a:rot lat="0" lon="19860001" rev="60000"/>
            </a:camera>
            <a:lightRig rig="threePt" dir="t"/>
          </a:scene3d>
        </p:spPr>
      </p:pic>
      <p:sp>
        <p:nvSpPr>
          <p:cNvPr id="17413" name="Rectangle 5"/>
          <p:cNvSpPr>
            <a:spLocks noChangeArrowheads="1"/>
          </p:cNvSpPr>
          <p:nvPr/>
        </p:nvSpPr>
        <p:spPr bwMode="auto">
          <a:xfrm>
            <a:off x="1547813" y="4245769"/>
            <a:ext cx="5994797" cy="3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buFontTx/>
              <a:buNone/>
            </a:pPr>
            <a:r>
              <a:rPr lang="en-GB" altLang="en-US" sz="2850" dirty="0">
                <a:solidFill>
                  <a:srgbClr val="000000"/>
                </a:solidFill>
                <a:hlinkClick r:id="rId4"/>
              </a:rPr>
              <a:t>www.</a:t>
            </a:r>
            <a:r>
              <a:rPr lang="en-GB" altLang="en-US" sz="2850" u="sng" dirty="0">
                <a:solidFill>
                  <a:srgbClr val="3C8C93"/>
                </a:solidFill>
              </a:rPr>
              <a:t>englishprofile.org</a:t>
            </a:r>
          </a:p>
          <a:p>
            <a:pPr algn="ctr" eaLnBrk="1" hangingPunct="1">
              <a:lnSpc>
                <a:spcPct val="80000"/>
              </a:lnSpc>
              <a:buFontTx/>
              <a:buNone/>
            </a:pPr>
            <a:endParaRPr lang="en-GB" altLang="en-US" sz="2850" dirty="0">
              <a:solidFill>
                <a:srgbClr val="000000"/>
              </a:solidFill>
            </a:endParaRPr>
          </a:p>
        </p:txBody>
      </p:sp>
    </p:spTree>
    <p:extLst>
      <p:ext uri="{BB962C8B-B14F-4D97-AF65-F5344CB8AC3E}">
        <p14:creationId xmlns:p14="http://schemas.microsoft.com/office/powerpoint/2010/main" val="132561190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2111</Words>
  <Application>Microsoft Office PowerPoint</Application>
  <PresentationFormat>Экран (16:9)</PresentationFormat>
  <Paragraphs>251</Paragraphs>
  <Slides>33</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WHAT IS CEFR USED FOR? </vt:lpstr>
      <vt:lpstr> </vt:lpstr>
      <vt:lpstr>WHAT DOES ANY LEVEL INCLUDE?</vt:lpstr>
      <vt:lpstr>English Profile  (Language)</vt:lpstr>
      <vt:lpstr>PLACING VOCABULARY ON THE CEFR SCALE</vt:lpstr>
      <vt:lpstr>PLACING VOCABULARY ON THE CEFR SCALE (RUN)</vt:lpstr>
      <vt:lpstr>Презентация PowerPoint</vt:lpstr>
      <vt:lpstr>LANGUAGE: GRAMMAR</vt:lpstr>
      <vt:lpstr>PLACING GRAMMAR ON THE CEFR SCALE</vt:lpstr>
      <vt:lpstr>Презентация PowerPoint</vt:lpstr>
      <vt:lpstr>Презентация PowerPoint</vt:lpstr>
      <vt:lpstr>Презентация PowerPoint</vt:lpstr>
      <vt:lpstr>Reading. Approaches</vt:lpstr>
      <vt:lpstr>Презентация PowerPoint</vt:lpstr>
      <vt:lpstr>Презентация PowerPoint</vt:lpstr>
      <vt:lpstr>Text types included in Cambridge English</vt:lpstr>
      <vt:lpstr>Презентация PowerPoint</vt:lpstr>
      <vt:lpstr>Презентация PowerPoint</vt:lpstr>
      <vt:lpstr>Презентация PowerPoint</vt:lpstr>
      <vt:lpstr>Презентация PowerPoint</vt:lpstr>
      <vt:lpstr>WRITING SUBSKILLS </vt:lpstr>
      <vt:lpstr>Презентация PowerPoint</vt:lpstr>
      <vt:lpstr>SPEAKING </vt:lpstr>
      <vt:lpstr>Oral fluency (hesitation)</vt:lpstr>
      <vt:lpstr>Презентация PowerPoint</vt:lpstr>
      <vt:lpstr>Презентация PowerPoint</vt:lpstr>
      <vt:lpstr>Questions?</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 Черепнева</dc:creator>
  <cp:lastModifiedBy>mobila_rem</cp:lastModifiedBy>
  <cp:revision>67</cp:revision>
  <dcterms:created xsi:type="dcterms:W3CDTF">2019-11-08T08:59:02Z</dcterms:created>
  <dcterms:modified xsi:type="dcterms:W3CDTF">2020-12-03T08:55:28Z</dcterms:modified>
</cp:coreProperties>
</file>