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58" r:id="rId4"/>
    <p:sldId id="259" r:id="rId5"/>
    <p:sldId id="260" r:id="rId6"/>
    <p:sldId id="261" r:id="rId7"/>
    <p:sldId id="262" r:id="rId8"/>
    <p:sldId id="270" r:id="rId9"/>
    <p:sldId id="283" r:id="rId10"/>
    <p:sldId id="264" r:id="rId11"/>
    <p:sldId id="281" r:id="rId12"/>
    <p:sldId id="263" r:id="rId13"/>
    <p:sldId id="271" r:id="rId14"/>
    <p:sldId id="284" r:id="rId15"/>
    <p:sldId id="285" r:id="rId16"/>
    <p:sldId id="286" r:id="rId17"/>
    <p:sldId id="265" r:id="rId18"/>
    <p:sldId id="266" r:id="rId19"/>
    <p:sldId id="267" r:id="rId20"/>
    <p:sldId id="268" r:id="rId21"/>
    <p:sldId id="269" r:id="rId22"/>
    <p:sldId id="272" r:id="rId23"/>
    <p:sldId id="273" r:id="rId24"/>
    <p:sldId id="287" r:id="rId25"/>
    <p:sldId id="274" r:id="rId26"/>
    <p:sldId id="275" r:id="rId27"/>
    <p:sldId id="276" r:id="rId28"/>
    <p:sldId id="278" r:id="rId29"/>
    <p:sldId id="277" r:id="rId30"/>
    <p:sldId id="279" r:id="rId31"/>
    <p:sldId id="280" r:id="rId3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3" autoAdjust="0"/>
    <p:restoredTop sz="94660"/>
  </p:normalViewPr>
  <p:slideViewPr>
    <p:cSldViewPr snapToGrid="0">
      <p:cViewPr varScale="1">
        <p:scale>
          <a:sx n="74" d="100"/>
          <a:sy n="74" d="100"/>
        </p:scale>
        <p:origin x="-54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61441D5-4A02-4B96-849B-A270432DD79F}" type="datetimeFigureOut">
              <a:rPr lang="ru-RU" smtClean="0"/>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1308758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1441D5-4A02-4B96-849B-A270432DD79F}" type="datetimeFigureOut">
              <a:rPr lang="ru-RU" smtClean="0"/>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2614715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1441D5-4A02-4B96-849B-A270432DD79F}" type="datetimeFigureOut">
              <a:rPr lang="ru-RU" smtClean="0"/>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3082351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Прямоугольник"/>
          <p:cNvSpPr/>
          <p:nvPr/>
        </p:nvSpPr>
        <p:spPr>
          <a:xfrm>
            <a:off x="-39074" y="-42439"/>
            <a:ext cx="6306668" cy="7034706"/>
          </a:xfrm>
          <a:prstGeom prst="rect">
            <a:avLst/>
          </a:prstGeom>
          <a:blipFill>
            <a:blip r:embed="rId2"/>
          </a:blipFill>
          <a:ln w="12700">
            <a:miter lim="400000"/>
          </a:ln>
          <a:effectLst>
            <a:outerShdw blurRad="50800" dist="25400" dir="5400000" rotWithShape="0">
              <a:srgbClr val="000000">
                <a:alpha val="50000"/>
              </a:srgbClr>
            </a:outerShdw>
          </a:effectLst>
        </p:spPr>
        <p:txBody>
          <a:bodyPr lIns="35719" tIns="35719" rIns="35719" bIns="35719" anchor="ctr"/>
          <a:lstStyle/>
          <a:p>
            <a:pPr>
              <a:defRPr sz="3200">
                <a:solidFill>
                  <a:srgbClr val="FFFFFF"/>
                </a:solidFill>
              </a:defRPr>
            </a:pPr>
            <a:endParaRPr sz="1600"/>
          </a:p>
        </p:txBody>
      </p:sp>
      <p:pic>
        <p:nvPicPr>
          <p:cNvPr id="12" name="pasted-image.tiff" descr="pasted-image.tiff"/>
          <p:cNvPicPr>
            <a:picLocks noChangeAspect="1"/>
          </p:cNvPicPr>
          <p:nvPr/>
        </p:nvPicPr>
        <p:blipFill>
          <a:blip r:embed="rId3">
            <a:extLst/>
          </a:blip>
          <a:stretch>
            <a:fillRect/>
          </a:stretch>
        </p:blipFill>
        <p:spPr>
          <a:xfrm>
            <a:off x="7019874" y="2155927"/>
            <a:ext cx="4606668" cy="1546105"/>
          </a:xfrm>
          <a:prstGeom prst="rect">
            <a:avLst/>
          </a:prstGeom>
          <a:ln w="12700">
            <a:miter lim="400000"/>
          </a:ln>
        </p:spPr>
      </p:pic>
      <p:sp>
        <p:nvSpPr>
          <p:cNvPr id="13" name="Номер слайда"/>
          <p:cNvSpPr txBox="1">
            <a:spLocks noGrp="1"/>
          </p:cNvSpPr>
          <p:nvPr>
            <p:ph type="sldNum" sz="quarter" idx="2"/>
          </p:nvPr>
        </p:nvSpPr>
        <p:spPr>
          <a:xfrm>
            <a:off x="5967907" y="6505277"/>
            <a:ext cx="247257" cy="255588"/>
          </a:xfrm>
          <a:prstGeom prst="rect">
            <a:avLst/>
          </a:prstGeom>
        </p:spPr>
        <p:txBody>
          <a:bodyPr lIns="71437" tIns="71437" rIns="71437" bIns="71437" anchor="t"/>
          <a:lstStyle>
            <a:lvl1pPr algn="ctr" defTabSz="410766">
              <a:defRPr>
                <a:solidFill>
                  <a:srgbClr val="000000"/>
                </a:solidFill>
                <a:latin typeface="+mn-lt"/>
                <a:ea typeface="+mn-ea"/>
                <a:cs typeface="+mn-cs"/>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235409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0" name="Линия"/>
          <p:cNvSpPr/>
          <p:nvPr/>
        </p:nvSpPr>
        <p:spPr>
          <a:xfrm>
            <a:off x="5924339" y="880580"/>
            <a:ext cx="212637" cy="527711"/>
          </a:xfrm>
          <a:prstGeom prst="line">
            <a:avLst/>
          </a:prstGeom>
          <a:ln w="25400">
            <a:solidFill>
              <a:srgbClr val="FFFFFF"/>
            </a:solidFill>
            <a:miter lim="400000"/>
          </a:ln>
        </p:spPr>
        <p:txBody>
          <a:bodyPr lIns="35719" tIns="35719" rIns="35719" bIns="35719" anchor="ctr"/>
          <a:lstStyle/>
          <a:p>
            <a:pPr>
              <a:defRPr sz="3200"/>
            </a:pPr>
            <a:endParaRPr sz="1600"/>
          </a:p>
        </p:txBody>
      </p:sp>
      <p:sp>
        <p:nvSpPr>
          <p:cNvPr id="21" name="Линия"/>
          <p:cNvSpPr/>
          <p:nvPr/>
        </p:nvSpPr>
        <p:spPr>
          <a:xfrm flipH="1">
            <a:off x="6055025" y="880580"/>
            <a:ext cx="212637" cy="527711"/>
          </a:xfrm>
          <a:prstGeom prst="line">
            <a:avLst/>
          </a:prstGeom>
          <a:ln w="25400">
            <a:solidFill>
              <a:srgbClr val="FFFFFF"/>
            </a:solidFill>
            <a:miter lim="400000"/>
          </a:ln>
        </p:spPr>
        <p:txBody>
          <a:bodyPr lIns="35719" tIns="35719" rIns="35719" bIns="35719" anchor="ctr"/>
          <a:lstStyle/>
          <a:p>
            <a:pPr>
              <a:defRPr sz="3200"/>
            </a:pPr>
            <a:endParaRPr sz="1600"/>
          </a:p>
        </p:txBody>
      </p:sp>
      <p:sp>
        <p:nvSpPr>
          <p:cNvPr id="22" name="Линия"/>
          <p:cNvSpPr/>
          <p:nvPr/>
        </p:nvSpPr>
        <p:spPr>
          <a:xfrm flipH="1">
            <a:off x="6010376" y="880580"/>
            <a:ext cx="212637" cy="527711"/>
          </a:xfrm>
          <a:prstGeom prst="line">
            <a:avLst/>
          </a:prstGeom>
          <a:ln w="12700">
            <a:solidFill>
              <a:srgbClr val="FFFFFF"/>
            </a:solidFill>
            <a:miter lim="400000"/>
          </a:ln>
        </p:spPr>
        <p:txBody>
          <a:bodyPr lIns="35719" tIns="35719" rIns="35719" bIns="35719" anchor="ctr"/>
          <a:lstStyle/>
          <a:p>
            <a:pPr>
              <a:defRPr sz="3200"/>
            </a:pPr>
            <a:endParaRPr sz="1600"/>
          </a:p>
        </p:txBody>
      </p:sp>
      <p:sp>
        <p:nvSpPr>
          <p:cNvPr id="23" name="Линия"/>
          <p:cNvSpPr/>
          <p:nvPr/>
        </p:nvSpPr>
        <p:spPr>
          <a:xfrm>
            <a:off x="5776306" y="1279922"/>
            <a:ext cx="639390" cy="1"/>
          </a:xfrm>
          <a:prstGeom prst="line">
            <a:avLst/>
          </a:prstGeom>
          <a:ln w="12700">
            <a:solidFill>
              <a:srgbClr val="FFFFFF"/>
            </a:solidFill>
            <a:miter lim="400000"/>
          </a:ln>
        </p:spPr>
        <p:txBody>
          <a:bodyPr lIns="35719" tIns="35719" rIns="35719" bIns="35719" anchor="ctr"/>
          <a:lstStyle/>
          <a:p>
            <a:pPr>
              <a:defRPr sz="3200"/>
            </a:pPr>
            <a:endParaRPr sz="1600"/>
          </a:p>
        </p:txBody>
      </p:sp>
      <p:sp>
        <p:nvSpPr>
          <p:cNvPr id="24" name="Прямоугольник"/>
          <p:cNvSpPr/>
          <p:nvPr/>
        </p:nvSpPr>
        <p:spPr>
          <a:xfrm>
            <a:off x="-1390" y="-5954"/>
            <a:ext cx="12194779" cy="317470"/>
          </a:xfrm>
          <a:prstGeom prst="rect">
            <a:avLst/>
          </a:prstGeom>
          <a:solidFill>
            <a:srgbClr val="294891"/>
          </a:solidFill>
          <a:ln w="12700">
            <a:miter lim="400000"/>
          </a:ln>
        </p:spPr>
        <p:txBody>
          <a:bodyPr lIns="35719" tIns="35719" rIns="35719" bIns="35719" anchor="ctr"/>
          <a:lstStyle/>
          <a:p>
            <a:pPr>
              <a:defRPr sz="3200">
                <a:solidFill>
                  <a:srgbClr val="294891"/>
                </a:solidFill>
              </a:defRPr>
            </a:pPr>
            <a:endParaRPr sz="1600"/>
          </a:p>
        </p:txBody>
      </p:sp>
      <p:sp>
        <p:nvSpPr>
          <p:cNvPr id="25" name="Прямоугольник"/>
          <p:cNvSpPr/>
          <p:nvPr/>
        </p:nvSpPr>
        <p:spPr>
          <a:xfrm>
            <a:off x="-1389" y="6546820"/>
            <a:ext cx="12194779" cy="317470"/>
          </a:xfrm>
          <a:prstGeom prst="rect">
            <a:avLst/>
          </a:prstGeom>
          <a:solidFill>
            <a:srgbClr val="294891"/>
          </a:solidFill>
          <a:ln w="12700">
            <a:miter lim="400000"/>
          </a:ln>
        </p:spPr>
        <p:txBody>
          <a:bodyPr lIns="35719" tIns="35719" rIns="35719" bIns="35719" anchor="ctr"/>
          <a:lstStyle/>
          <a:p>
            <a:pPr>
              <a:defRPr sz="3200">
                <a:solidFill>
                  <a:srgbClr val="FFFFFF"/>
                </a:solidFill>
              </a:defRPr>
            </a:pPr>
            <a:endParaRPr sz="1600"/>
          </a:p>
        </p:txBody>
      </p:sp>
      <p:pic>
        <p:nvPicPr>
          <p:cNvPr id="26" name="pasted-image.tiff" descr="pasted-image.tiff"/>
          <p:cNvPicPr>
            <a:picLocks noChangeAspect="1"/>
          </p:cNvPicPr>
          <p:nvPr/>
        </p:nvPicPr>
        <p:blipFill>
          <a:blip r:embed="rId2">
            <a:extLst/>
          </a:blip>
          <a:srcRect l="39743" r="39743" b="36077"/>
          <a:stretch>
            <a:fillRect/>
          </a:stretch>
        </p:blipFill>
        <p:spPr>
          <a:xfrm>
            <a:off x="11386743" y="476085"/>
            <a:ext cx="523745" cy="547763"/>
          </a:xfrm>
          <a:prstGeom prst="rect">
            <a:avLst/>
          </a:prstGeom>
          <a:ln w="12700">
            <a:miter lim="400000"/>
          </a:ln>
        </p:spPr>
      </p:pic>
      <p:sp>
        <p:nvSpPr>
          <p:cNvPr id="27" name="Номер слайда"/>
          <p:cNvSpPr txBox="1">
            <a:spLocks noGrp="1"/>
          </p:cNvSpPr>
          <p:nvPr>
            <p:ph type="sldNum" sz="quarter" idx="2"/>
          </p:nvPr>
        </p:nvSpPr>
        <p:spPr>
          <a:xfrm>
            <a:off x="5967907" y="6500813"/>
            <a:ext cx="247257" cy="255588"/>
          </a:xfrm>
          <a:prstGeom prst="rect">
            <a:avLst/>
          </a:prstGeom>
        </p:spPr>
        <p:txBody>
          <a:bodyPr lIns="71437" tIns="71437" rIns="71437" bIns="71437" anchor="t"/>
          <a:lstStyle>
            <a:lvl1pPr algn="ctr" defTabSz="410766">
              <a:defRPr>
                <a:solidFill>
                  <a:srgbClr val="000000"/>
                </a:solidFill>
                <a:latin typeface="+mn-lt"/>
                <a:ea typeface="+mn-ea"/>
                <a:cs typeface="+mn-cs"/>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1694845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61441D5-4A02-4B96-849B-A270432DD79F}" type="datetimeFigureOut">
              <a:rPr lang="ru-RU" smtClean="0"/>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41396942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61441D5-4A02-4B96-849B-A270432DD79F}" type="datetimeFigureOut">
              <a:rPr lang="ru-RU" smtClean="0"/>
              <a:t>21.06.2019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24055663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61441D5-4A02-4B96-849B-A270432DD79F}" type="datetimeFigureOut">
              <a:rPr lang="ru-RU" smtClean="0"/>
              <a:t>21.06.2019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3069248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61441D5-4A02-4B96-849B-A270432DD79F}" type="datetimeFigureOut">
              <a:rPr lang="ru-RU" smtClean="0"/>
              <a:t>21.06.2019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29373378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61441D5-4A02-4B96-849B-A270432DD79F}" type="datetimeFigureOut">
              <a:rPr lang="ru-RU" smtClean="0"/>
              <a:t>21.06.2019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3542141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61441D5-4A02-4B96-849B-A270432DD79F}" type="datetimeFigureOut">
              <a:rPr lang="ru-RU" smtClean="0"/>
              <a:t>21.06.2019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3192779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61441D5-4A02-4B96-849B-A270432DD79F}" type="datetimeFigureOut">
              <a:rPr lang="ru-RU" smtClean="0"/>
              <a:t>21.06.2019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1746287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61441D5-4A02-4B96-849B-A270432DD79F}" type="datetimeFigureOut">
              <a:rPr lang="ru-RU" smtClean="0"/>
              <a:t>21.06.2019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78CC0B1-5BEF-4AA2-9EB8-19FB58642410}" type="slidenum">
              <a:rPr lang="ru-RU" smtClean="0"/>
              <a:t>‹#›</a:t>
            </a:fld>
            <a:endParaRPr lang="ru-RU"/>
          </a:p>
        </p:txBody>
      </p:sp>
    </p:spTree>
    <p:extLst>
      <p:ext uri="{BB962C8B-B14F-4D97-AF65-F5344CB8AC3E}">
        <p14:creationId xmlns:p14="http://schemas.microsoft.com/office/powerpoint/2010/main" val="919791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1441D5-4A02-4B96-849B-A270432DD79F}" type="datetimeFigureOut">
              <a:rPr lang="ru-RU" smtClean="0"/>
              <a:t>21.06.2019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CC0B1-5BEF-4AA2-9EB8-19FB58642410}" type="slidenum">
              <a:rPr lang="ru-RU" smtClean="0"/>
              <a:t>‹#›</a:t>
            </a:fld>
            <a:endParaRPr lang="ru-RU"/>
          </a:p>
        </p:txBody>
      </p:sp>
    </p:spTree>
    <p:extLst>
      <p:ext uri="{BB962C8B-B14F-4D97-AF65-F5344CB8AC3E}">
        <p14:creationId xmlns:p14="http://schemas.microsoft.com/office/powerpoint/2010/main" val="383554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3.xm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3.xml"/><Relationship Id="rId5" Type="http://schemas.openxmlformats.org/officeDocument/2006/relationships/image" Target="../media/image41.JPG"/><Relationship Id="rId4" Type="http://schemas.openxmlformats.org/officeDocument/2006/relationships/image" Target="../media/image40.JPG"/></Relationships>
</file>

<file path=ppt/slides/_rels/slide1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3.xml"/><Relationship Id="rId4" Type="http://schemas.openxmlformats.org/officeDocument/2006/relationships/image" Target="../media/image52.JPG"/></Relationships>
</file>

<file path=ppt/slides/_rels/slide25.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13.xml"/><Relationship Id="rId4" Type="http://schemas.openxmlformats.org/officeDocument/2006/relationships/image" Target="../media/image57.JP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64.png"/></Relationships>
</file>

<file path=ppt/slides/_rels/slide31.xml.rels><?xml version="1.0" encoding="UTF-8" standalone="yes"?>
<Relationships xmlns="http://schemas.openxmlformats.org/package/2006/relationships"><Relationship Id="rId3" Type="http://schemas.openxmlformats.org/officeDocument/2006/relationships/hyperlink" Target="mailto:MSemichev@prosv.ru" TargetMode="External"/><Relationship Id="rId2" Type="http://schemas.openxmlformats.org/officeDocument/2006/relationships/hyperlink" Target="mailto:elenasotem@yandex.ru"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4" name="pasted-image.tiff" descr="pasted-image.tiff"/>
          <p:cNvPicPr>
            <a:picLocks noChangeAspect="1"/>
          </p:cNvPicPr>
          <p:nvPr/>
        </p:nvPicPr>
        <p:blipFill>
          <a:blip r:embed="rId2">
            <a:extLst/>
          </a:blip>
          <a:srcRect l="40204" r="40204" b="39182"/>
          <a:stretch>
            <a:fillRect/>
          </a:stretch>
        </p:blipFill>
        <p:spPr>
          <a:xfrm>
            <a:off x="4940735" y="4303131"/>
            <a:ext cx="1267629" cy="1320773"/>
          </a:xfrm>
          <a:prstGeom prst="rect">
            <a:avLst/>
          </a:prstGeom>
          <a:ln w="12700">
            <a:miter lim="400000"/>
          </a:ln>
        </p:spPr>
      </p:pic>
      <p:sp>
        <p:nvSpPr>
          <p:cNvPr id="525" name="Предложения по  инструментам реализации  стратегии"/>
          <p:cNvSpPr txBox="1"/>
          <p:nvPr/>
        </p:nvSpPr>
        <p:spPr>
          <a:xfrm>
            <a:off x="415741" y="1202388"/>
            <a:ext cx="5117166" cy="2534348"/>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algn="ctr">
              <a:defRPr sz="6400">
                <a:solidFill>
                  <a:srgbClr val="FFFFFF"/>
                </a:solidFill>
                <a:latin typeface="Avenir Book"/>
                <a:ea typeface="Avenir Book"/>
                <a:cs typeface="Avenir Book"/>
                <a:sym typeface="Avenir Book"/>
              </a:defRPr>
            </a:pPr>
            <a:r>
              <a:rPr lang="ru-RU" sz="3200" b="1" dirty="0"/>
              <a:t>    </a:t>
            </a:r>
            <a:r>
              <a:rPr lang="ru-RU" sz="3200" dirty="0">
                <a:solidFill>
                  <a:schemeClr val="bg1"/>
                </a:solidFill>
              </a:rPr>
              <a:t>Традиции и инновации в обучении английскому языку с новым УМК «Сферы» для основной школы</a:t>
            </a:r>
            <a:endParaRPr sz="3200" b="1" dirty="0">
              <a:solidFill>
                <a:schemeClr val="bg1"/>
              </a:solidFill>
            </a:endParaRPr>
          </a:p>
        </p:txBody>
      </p:sp>
      <p:sp>
        <p:nvSpPr>
          <p:cNvPr id="526" name="Подготовил: Сухов Никита…"/>
          <p:cNvSpPr txBox="1"/>
          <p:nvPr/>
        </p:nvSpPr>
        <p:spPr>
          <a:xfrm>
            <a:off x="415741" y="5234260"/>
            <a:ext cx="72200" cy="256802"/>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p>
            <a:pPr algn="l">
              <a:defRPr sz="2400">
                <a:solidFill>
                  <a:srgbClr val="FFFFFF"/>
                </a:solidFill>
                <a:latin typeface="Avenir Book"/>
                <a:ea typeface="Avenir Book"/>
                <a:cs typeface="Avenir Book"/>
                <a:sym typeface="Avenir Book"/>
              </a:defRPr>
            </a:pPr>
            <a:endParaRPr sz="1200" dirty="0"/>
          </a:p>
        </p:txBody>
      </p:sp>
      <p:sp>
        <p:nvSpPr>
          <p:cNvPr id="2" name="Прямоугольник 1"/>
          <p:cNvSpPr/>
          <p:nvPr/>
        </p:nvSpPr>
        <p:spPr>
          <a:xfrm>
            <a:off x="0" y="4555959"/>
            <a:ext cx="6224406" cy="2031325"/>
          </a:xfrm>
          <a:prstGeom prst="rect">
            <a:avLst/>
          </a:prstGeom>
        </p:spPr>
        <p:txBody>
          <a:bodyPr wrap="square">
            <a:spAutoFit/>
          </a:bodyPr>
          <a:lstStyle/>
          <a:p>
            <a:pPr algn="r"/>
            <a:r>
              <a:rPr lang="ru-RU" altLang="ru-RU" b="1" i="1" dirty="0">
                <a:solidFill>
                  <a:schemeClr val="bg1"/>
                </a:solidFill>
                <a:latin typeface="Trebuchet MS" panose="020B0603020202020204" pitchFamily="34" charset="0"/>
              </a:rPr>
              <a:t>Смирнова Елена Юрьевна,</a:t>
            </a:r>
          </a:p>
          <a:p>
            <a:pPr algn="just"/>
            <a:r>
              <a:rPr lang="ru-RU" altLang="ru-RU" b="1" i="1" dirty="0">
                <a:solidFill>
                  <a:schemeClr val="bg1"/>
                </a:solidFill>
                <a:latin typeface="Trebuchet MS" panose="020B0603020202020204" pitchFamily="34" charset="0"/>
              </a:rPr>
              <a:t>Учитель английского языка высшей категории, Заслуженный учитель РФ, Почётный работник общего образования РФ, лауреат «Гранта Москвы» в области наук и технологий в сфере </a:t>
            </a:r>
            <a:r>
              <a:rPr lang="ru-RU" altLang="ru-RU" b="1" i="1" dirty="0" smtClean="0">
                <a:solidFill>
                  <a:schemeClr val="bg1"/>
                </a:solidFill>
                <a:latin typeface="Trebuchet MS" panose="020B0603020202020204" pitchFamily="34" charset="0"/>
              </a:rPr>
              <a:t>образования, член авторского коллектива УМК «Сферы»</a:t>
            </a:r>
            <a:endParaRPr lang="ru-RU" altLang="ru-RU" b="1" i="1" dirty="0">
              <a:solidFill>
                <a:schemeClr val="bg1"/>
              </a:solidFill>
              <a:latin typeface="Trebuchet MS" panose="020B0603020202020204" pitchFamily="34" charset="0"/>
            </a:endParaRPr>
          </a:p>
          <a:p>
            <a:pPr algn="r"/>
            <a:endParaRPr lang="ru-RU" altLang="ru-RU" b="1" i="1"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2888398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58" y="457201"/>
            <a:ext cx="2695074" cy="3657600"/>
          </a:xfrm>
          <a:prstGeom prst="rect">
            <a:avLst/>
          </a:prstGeom>
          <a:ln>
            <a:noFill/>
          </a:ln>
          <a:effectLst>
            <a:softEdge rad="112500"/>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2945" y="457201"/>
            <a:ext cx="5166255" cy="3321510"/>
          </a:xfrm>
          <a:prstGeom prst="rect">
            <a:avLst/>
          </a:prstGeom>
          <a:ln>
            <a:noFill/>
          </a:ln>
          <a:effectLst>
            <a:softEdge rad="112500"/>
          </a:effectLst>
        </p:spPr>
      </p:pic>
      <p:sp>
        <p:nvSpPr>
          <p:cNvPr id="2" name="Прямоугольник 1"/>
          <p:cNvSpPr/>
          <p:nvPr/>
        </p:nvSpPr>
        <p:spPr>
          <a:xfrm>
            <a:off x="3914273" y="3778711"/>
            <a:ext cx="8111067" cy="2554545"/>
          </a:xfrm>
          <a:prstGeom prst="rect">
            <a:avLst/>
          </a:prstGeom>
          <a:ln w="38100">
            <a:solidFill>
              <a:srgbClr val="002060"/>
            </a:solidFill>
          </a:ln>
        </p:spPr>
        <p:txBody>
          <a:bodyPr wrap="square">
            <a:spAutoFit/>
          </a:bodyPr>
          <a:lstStyle/>
          <a:p>
            <a:pPr indent="449580">
              <a:spcAft>
                <a:spcPts val="0"/>
              </a:spcAft>
            </a:pPr>
            <a:r>
              <a:rPr lang="ru-RU" sz="1000" b="1" dirty="0">
                <a:latin typeface="Times New Roman" panose="02020603050405020304" pitchFamily="18" charset="0"/>
                <a:ea typeface="Calibri" panose="020F0502020204030204" pitchFamily="34" charset="0"/>
                <a:cs typeface="Times New Roman" panose="02020603050405020304" pitchFamily="18" charset="0"/>
              </a:rPr>
              <a:t>Задачи:</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ознакомить учащихся с особенностями обучения английскому языку в 5 классе;</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ознакомить учащихся с особенностями данного УМК;</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чтения с пониманием основного содержания;</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монологической и диалогической речи по теме «Новые друзья»;</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монологической речи с опорой на картинки;</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аудирования</a:t>
            </a:r>
            <a:r>
              <a:rPr lang="ru-RU" sz="1000" dirty="0">
                <a:latin typeface="Times New Roman" panose="02020603050405020304" pitchFamily="18" charset="0"/>
                <a:ea typeface="Calibri" panose="020F0502020204030204" pitchFamily="34" charset="0"/>
                <a:cs typeface="Times New Roman" panose="02020603050405020304" pitchFamily="18" charset="0"/>
              </a:rPr>
              <a:t> с различными стратегиями.</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mj-lt"/>
              <a:buAutoNum type="arabicPeriod"/>
              <a:tabLst>
                <a:tab pos="630555" algn="l"/>
              </a:tabLst>
            </a:pPr>
            <a:r>
              <a:rPr lang="ru-RU" sz="1000" b="1" dirty="0">
                <a:latin typeface="Times New Roman" panose="02020603050405020304" pitchFamily="18" charset="0"/>
                <a:ea typeface="Calibri" panose="020F0502020204030204" pitchFamily="34" charset="0"/>
                <a:cs typeface="Times New Roman" panose="02020603050405020304" pitchFamily="18" charset="0"/>
              </a:rPr>
              <a:t>Начало урока.</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marL="457200" indent="450215">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 Вводная беседа.</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000" dirty="0">
                <a:latin typeface="Times New Roman" panose="02020603050405020304" pitchFamily="18" charset="0"/>
                <a:ea typeface="Calibri" panose="020F0502020204030204" pitchFamily="34" charset="0"/>
                <a:cs typeface="Times New Roman" panose="02020603050405020304" pitchFamily="18" charset="0"/>
              </a:rPr>
              <a:t>Во вводной беседе следует рассказать об особенностях обучения в средней школе, направленного на совершенствование владения языком, о предстоящих трудностях и способах их преодоления. Важно не напугать пятиклассников, а внушить им уверенность в своих силах, заверить в поддержке и помощи учителя. Данный УМК будет способствовать успеху в совершенствовании речевых навыков и развитии умений. Рекомендуется пролистать учебник с учащимися, рассказать о его структуре, объясняя его особенности. Можно провести фонетическую и речевую зарядку по теме «Летние каникулы».</a:t>
            </a:r>
            <a:endParaRPr lang="ru-RU" sz="10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поурочном планировании указаны основные задачи каждого урока. Остальные задачи решаются учителем, исходя из уровня учащихся и особенностей класса.</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5332" y="2691141"/>
            <a:ext cx="2624138" cy="3584805"/>
          </a:xfrm>
          <a:prstGeom prst="rect">
            <a:avLst/>
          </a:prstGeom>
          <a:ln>
            <a:noFill/>
          </a:ln>
          <a:effectLst>
            <a:softEdge rad="112500"/>
          </a:effectLst>
        </p:spPr>
      </p:pic>
      <p:sp>
        <p:nvSpPr>
          <p:cNvPr id="6" name="Прямоугольник 5"/>
          <p:cNvSpPr/>
          <p:nvPr/>
        </p:nvSpPr>
        <p:spPr>
          <a:xfrm>
            <a:off x="3331412" y="568721"/>
            <a:ext cx="2316660" cy="907941"/>
          </a:xfrm>
          <a:prstGeom prst="rect">
            <a:avLst/>
          </a:prstGeom>
        </p:spPr>
        <p:txBody>
          <a:bodyPr wrap="none">
            <a:spAutoFit/>
          </a:bodyPr>
          <a:lstStyle/>
          <a:p>
            <a:pPr>
              <a:spcBef>
                <a:spcPts val="565"/>
              </a:spcBef>
              <a:defRPr/>
            </a:pPr>
            <a:r>
              <a:rPr lang="ru-RU" altLang="ru-RU" sz="2400" b="1" dirty="0" smtClean="0">
                <a:latin typeface="Trebuchet MS" panose="020B0603020202020204" pitchFamily="34" charset="0"/>
                <a:cs typeface="Arial" panose="020B0604020202020204" pitchFamily="34" charset="0"/>
              </a:rPr>
              <a:t>Вводный цикл</a:t>
            </a:r>
          </a:p>
          <a:p>
            <a:pPr>
              <a:spcBef>
                <a:spcPts val="565"/>
              </a:spcBef>
              <a:defRPr/>
            </a:pPr>
            <a:r>
              <a:rPr lang="ru-RU" altLang="ru-RU" sz="2400" b="1" dirty="0" smtClean="0">
                <a:latin typeface="Trebuchet MS" panose="020B0603020202020204" pitchFamily="34" charset="0"/>
                <a:cs typeface="Arial" panose="020B0604020202020204" pitchFamily="34" charset="0"/>
              </a:rPr>
              <a:t>    (5 класс)</a:t>
            </a:r>
            <a:endParaRPr lang="ru-RU" altLang="ru-RU" sz="2400" b="1" dirty="0">
              <a:latin typeface="Trebuchet MS" panose="020B0603020202020204" pitchFamily="34" charset="0"/>
              <a:cs typeface="Arial" panose="020B0604020202020204" pitchFamily="34" charset="0"/>
            </a:endParaRPr>
          </a:p>
        </p:txBody>
      </p:sp>
      <p:cxnSp>
        <p:nvCxnSpPr>
          <p:cNvPr id="8" name="Прямая со стрелкой 7"/>
          <p:cNvCxnSpPr/>
          <p:nvPr/>
        </p:nvCxnSpPr>
        <p:spPr>
          <a:xfrm flipH="1">
            <a:off x="3512127" y="4382039"/>
            <a:ext cx="789710" cy="4902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flipV="1">
            <a:off x="9715500" y="3501736"/>
            <a:ext cx="519545" cy="9818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flipV="1">
            <a:off x="9268691" y="2853855"/>
            <a:ext cx="446809" cy="16296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3408218" y="4686300"/>
            <a:ext cx="893619" cy="10390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flipV="1">
            <a:off x="3809470" y="3169227"/>
            <a:ext cx="4617557" cy="1672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flipV="1">
            <a:off x="6524723" y="2943052"/>
            <a:ext cx="1902304" cy="189911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8427027" y="2117956"/>
            <a:ext cx="841664" cy="27242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2655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20" y="554032"/>
            <a:ext cx="5891869" cy="4305049"/>
          </a:xfrm>
          <a:prstGeom prst="rect">
            <a:avLst/>
          </a:prstGeom>
          <a:ln>
            <a:noFill/>
          </a:ln>
          <a:effectLst>
            <a:outerShdw blurRad="190500" algn="tl" rotWithShape="0">
              <a:srgbClr val="000000">
                <a:alpha val="70000"/>
              </a:srgbClr>
            </a:outerShdw>
          </a:effectLst>
        </p:spPr>
      </p:pic>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t="3665"/>
          <a:stretch/>
        </p:blipFill>
        <p:spPr>
          <a:xfrm>
            <a:off x="6448653" y="2835093"/>
            <a:ext cx="5469720" cy="31764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2199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390" y="722166"/>
            <a:ext cx="4115683" cy="5429681"/>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4972062" y="417367"/>
            <a:ext cx="6096000" cy="2308324"/>
          </a:xfrm>
          <a:prstGeom prst="rect">
            <a:avLst/>
          </a:prstGeom>
          <a:ln w="38100">
            <a:solidFill>
              <a:srgbClr val="002060"/>
            </a:solidFill>
          </a:ln>
        </p:spPr>
        <p:txBody>
          <a:bodyPr>
            <a:spAutoFit/>
          </a:bodyPr>
          <a:lstStyle/>
          <a:p>
            <a:pPr>
              <a:spcAft>
                <a:spcPts val="0"/>
              </a:spcAf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УРОК 1 (ВВОДНЫЙ)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b="1" dirty="0" smtClean="0">
                <a:effectLst/>
                <a:latin typeface="Times New Roman" panose="02020603050405020304" pitchFamily="18" charset="0"/>
                <a:ea typeface="Calibri" panose="020F0502020204030204" pitchFamily="34" charset="0"/>
                <a:cs typeface="Times New Roman" panose="02020603050405020304" pitchFamily="18" charset="0"/>
              </a:rPr>
              <a:t>Задачи: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ознакомить учащихся с целями и задачами данного цикла учебника;</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a:t>
            </a:r>
            <a:r>
              <a:rPr lang="ru-RU" dirty="0" err="1" smtClean="0">
                <a:effectLst/>
                <a:latin typeface="Times New Roman" panose="02020603050405020304" pitchFamily="18" charset="0"/>
                <a:ea typeface="Calibri" panose="020F0502020204030204" pitchFamily="34" charset="0"/>
                <a:cs typeface="Times New Roman" panose="02020603050405020304" pitchFamily="18" charset="0"/>
              </a:rPr>
              <a:t>аудирования</a:t>
            </a: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 с различными стратегиями;</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dirty="0" smtClean="0">
                <a:effectLst/>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монологической речи с опорой на картинки.</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0" name="Прямая со стрелкой 9"/>
          <p:cNvCxnSpPr/>
          <p:nvPr/>
        </p:nvCxnSpPr>
        <p:spPr>
          <a:xfrm flipH="1">
            <a:off x="2587232" y="1684421"/>
            <a:ext cx="2524650" cy="193782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1652338" y="2316526"/>
            <a:ext cx="3459544" cy="198219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1588168" y="2316526"/>
            <a:ext cx="3532832" cy="32661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H="1">
            <a:off x="3849557" y="1169787"/>
            <a:ext cx="1266884" cy="1844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4830442" y="2900504"/>
            <a:ext cx="7153011" cy="1754326"/>
          </a:xfrm>
          <a:prstGeom prst="rect">
            <a:avLst/>
          </a:prstGeom>
          <a:ln w="28575">
            <a:solidFill>
              <a:srgbClr val="002060"/>
            </a:solidFill>
          </a:ln>
        </p:spPr>
        <p:txBody>
          <a:bodyPr wrap="square">
            <a:spAutoFit/>
          </a:bodyPr>
          <a:lstStyle/>
          <a:p>
            <a:pPr indent="449580">
              <a:spcAft>
                <a:spcPts val="0"/>
              </a:spcAft>
              <a:tabLst>
                <a:tab pos="630555" algn="l"/>
              </a:tabLst>
            </a:pPr>
            <a:r>
              <a:rPr lang="ru-RU" b="1" dirty="0" err="1" smtClean="0">
                <a:effectLst/>
                <a:latin typeface="Times New Roman" panose="02020603050405020304" pitchFamily="18" charset="0"/>
                <a:ea typeface="Calibri" panose="020F0502020204030204" pitchFamily="34" charset="0"/>
                <a:cs typeface="Times New Roman" panose="02020603050405020304" pitchFamily="18" charset="0"/>
              </a:rPr>
              <a:t>Аудиоскрипт</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en-US" b="1" dirty="0" err="1" smtClean="0">
                <a:effectLst/>
                <a:latin typeface="Times New Roman" panose="02020603050405020304" pitchFamily="18" charset="0"/>
                <a:ea typeface="Calibri" panose="020F0502020204030204" pitchFamily="34" charset="0"/>
                <a:cs typeface="Times New Roman" panose="02020603050405020304" pitchFamily="18" charset="0"/>
              </a:rPr>
              <a:t>Mrs</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 Kapoor: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It’s 8 o’clock: breakfast! School today.</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en-US" b="1" dirty="0" err="1" smtClean="0">
                <a:effectLst/>
                <a:latin typeface="Times New Roman" panose="02020603050405020304" pitchFamily="18" charset="0"/>
                <a:ea typeface="Calibri" panose="020F0502020204030204" pitchFamily="34" charset="0"/>
                <a:cs typeface="Times New Roman" panose="02020603050405020304" pitchFamily="18" charset="0"/>
              </a:rPr>
              <a:t>Dilip</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Yeah, Mum, school today. And where are my football shorts?</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en-US" b="1" dirty="0" err="1" smtClean="0">
                <a:effectLst/>
                <a:latin typeface="Times New Roman" panose="02020603050405020304" pitchFamily="18" charset="0"/>
                <a:ea typeface="Calibri" panose="020F0502020204030204" pitchFamily="34" charset="0"/>
                <a:cs typeface="Times New Roman" panose="02020603050405020304" pitchFamily="18" charset="0"/>
              </a:rPr>
              <a:t>Mrs</a:t>
            </a:r>
            <a:r>
              <a:rPr lang="en-US" b="1" dirty="0" smtClean="0">
                <a:effectLst/>
                <a:latin typeface="Times New Roman" panose="02020603050405020304" pitchFamily="18" charset="0"/>
                <a:ea typeface="Calibri" panose="020F0502020204030204" pitchFamily="34" charset="0"/>
                <a:cs typeface="Times New Roman" panose="02020603050405020304" pitchFamily="18" charset="0"/>
              </a:rPr>
              <a:t> Kapoor: </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In your sports bag,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Dilip</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And your tea is ready … and toast. Your brother! Now, </a:t>
            </a:r>
            <a:r>
              <a:rPr lang="en-US" dirty="0" err="1" smtClean="0">
                <a:effectLst/>
                <a:latin typeface="Times New Roman" panose="02020603050405020304" pitchFamily="18" charset="0"/>
                <a:ea typeface="Calibri" panose="020F0502020204030204" pitchFamily="34" charset="0"/>
                <a:cs typeface="Times New Roman" panose="02020603050405020304" pitchFamily="18" charset="0"/>
              </a:rPr>
              <a:t>Ananda</a:t>
            </a:r>
            <a:r>
              <a:rPr lang="en-US" dirty="0" smtClean="0">
                <a:effectLst/>
                <a:latin typeface="Times New Roman" panose="02020603050405020304" pitchFamily="18" charset="0"/>
                <a:ea typeface="Calibri" panose="020F0502020204030204" pitchFamily="34" charset="0"/>
                <a:cs typeface="Times New Roman" panose="02020603050405020304" pitchFamily="18" charset="0"/>
              </a:rPr>
              <a:t> dear, cornflakes?</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5" name="Таблица 24"/>
          <p:cNvGraphicFramePr>
            <a:graphicFrameLocks noGrp="1"/>
          </p:cNvGraphicFramePr>
          <p:nvPr>
            <p:extLst>
              <p:ext uri="{D42A27DB-BD31-4B8C-83A1-F6EECF244321}">
                <p14:modId xmlns:p14="http://schemas.microsoft.com/office/powerpoint/2010/main" val="3636316096"/>
              </p:ext>
            </p:extLst>
          </p:nvPr>
        </p:nvGraphicFramePr>
        <p:xfrm>
          <a:off x="6028266" y="4728808"/>
          <a:ext cx="5939566" cy="1715347"/>
        </p:xfrm>
        <a:graphic>
          <a:graphicData uri="http://schemas.openxmlformats.org/drawingml/2006/table">
            <a:tbl>
              <a:tblPr firstRow="1" firstCol="1" bandRow="1">
                <a:tableStyleId>{5940675A-B579-460E-94D1-54222C63F5DA}</a:tableStyleId>
              </a:tblPr>
              <a:tblGrid>
                <a:gridCol w="913621"/>
                <a:gridCol w="1256322"/>
                <a:gridCol w="1256322"/>
                <a:gridCol w="1256322"/>
                <a:gridCol w="1256979"/>
              </a:tblGrid>
              <a:tr h="328507">
                <a:tc>
                  <a:txBody>
                    <a:bodyPr/>
                    <a:lstStyle/>
                    <a:p>
                      <a:pPr>
                        <a:lnSpc>
                          <a:spcPct val="150000"/>
                        </a:lnSpc>
                        <a:spcAft>
                          <a:spcPts val="0"/>
                        </a:spcAft>
                      </a:pPr>
                      <a:r>
                        <a:rPr lang="ru-RU" sz="1400" dirty="0">
                          <a:effectLst/>
                        </a:rPr>
                        <a:t> </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Aft>
                          <a:spcPts val="0"/>
                        </a:spcAft>
                      </a:pPr>
                      <a:r>
                        <a:rPr lang="en-US" sz="1400" dirty="0" err="1">
                          <a:effectLst/>
                        </a:rPr>
                        <a:t>Ananda</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Aft>
                          <a:spcPts val="0"/>
                        </a:spcAft>
                      </a:pPr>
                      <a:r>
                        <a:rPr lang="en-US" sz="1400" dirty="0">
                          <a:effectLst/>
                        </a:rPr>
                        <a:t>Dan/Jo</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Aft>
                          <a:spcPts val="0"/>
                        </a:spcAft>
                      </a:pPr>
                      <a:r>
                        <a:rPr lang="en-US" sz="1400" dirty="0">
                          <a:effectLst/>
                        </a:rPr>
                        <a:t>Jack</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Aft>
                          <a:spcPts val="0"/>
                        </a:spcAft>
                      </a:pPr>
                      <a:r>
                        <a:rPr lang="en-US" sz="1400" dirty="0">
                          <a:effectLst/>
                        </a:rPr>
                        <a:t>Sophie</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235052">
                <a:tc>
                  <a:txBody>
                    <a:bodyPr/>
                    <a:lstStyle/>
                    <a:p>
                      <a:pPr>
                        <a:lnSpc>
                          <a:spcPct val="150000"/>
                        </a:lnSpc>
                        <a:spcAft>
                          <a:spcPts val="0"/>
                        </a:spcAft>
                      </a:pPr>
                      <a:r>
                        <a:rPr lang="en-US" sz="1400" dirty="0">
                          <a:effectLst/>
                        </a:rPr>
                        <a:t>Photo</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Aft>
                          <a:spcPts val="0"/>
                        </a:spcAft>
                      </a:pPr>
                      <a:r>
                        <a:rPr lang="en-US" sz="1400" dirty="0">
                          <a:effectLst/>
                        </a:rPr>
                        <a:t>B</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Aft>
                          <a:spcPts val="0"/>
                        </a:spcAft>
                      </a:pPr>
                      <a:r>
                        <a:rPr lang="en-US" sz="1400" dirty="0">
                          <a:effectLst/>
                        </a:rPr>
                        <a:t>C</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Aft>
                          <a:spcPts val="0"/>
                        </a:spcAft>
                      </a:pPr>
                      <a:r>
                        <a:rPr lang="en-US" sz="1400" dirty="0">
                          <a:effectLst/>
                        </a:rPr>
                        <a:t>A</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Aft>
                          <a:spcPts val="0"/>
                        </a:spcAft>
                      </a:pPr>
                      <a:r>
                        <a:rPr lang="en-US" sz="1400" dirty="0">
                          <a:effectLst/>
                        </a:rPr>
                        <a:t>D</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r h="1049185">
                <a:tc>
                  <a:txBody>
                    <a:bodyPr/>
                    <a:lstStyle/>
                    <a:p>
                      <a:pPr>
                        <a:lnSpc>
                          <a:spcPct val="150000"/>
                        </a:lnSpc>
                        <a:spcAft>
                          <a:spcPts val="0"/>
                        </a:spcAft>
                      </a:pPr>
                      <a:r>
                        <a:rPr lang="en-US" sz="1400" dirty="0">
                          <a:effectLst/>
                        </a:rPr>
                        <a:t>Words</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00000"/>
                        </a:lnSpc>
                        <a:spcAft>
                          <a:spcPts val="0"/>
                        </a:spcAft>
                      </a:pPr>
                      <a:r>
                        <a:rPr lang="en-US" sz="1400" dirty="0">
                          <a:effectLst/>
                        </a:rPr>
                        <a:t>Apple, breakfast, milk, chair, table</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Aft>
                          <a:spcPts val="0"/>
                        </a:spcAft>
                      </a:pPr>
                      <a:r>
                        <a:rPr lang="en-US" sz="1400" dirty="0">
                          <a:effectLst/>
                        </a:rPr>
                        <a:t>Breakfast, boy, table</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00000"/>
                        </a:lnSpc>
                        <a:spcAft>
                          <a:spcPts val="0"/>
                        </a:spcAft>
                      </a:pPr>
                      <a:r>
                        <a:rPr lang="en-US" sz="1400" dirty="0">
                          <a:effectLst/>
                        </a:rPr>
                        <a:t>Box, glue stick, mobile phone, pencil case, school bag, pen, pencil</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nSpc>
                          <a:spcPct val="150000"/>
                        </a:lnSpc>
                        <a:spcAft>
                          <a:spcPts val="0"/>
                        </a:spcAft>
                      </a:pPr>
                      <a:r>
                        <a:rPr lang="en-US" sz="1400" dirty="0">
                          <a:effectLst/>
                        </a:rPr>
                        <a:t>Book, poltergeist, girl</a:t>
                      </a:r>
                      <a:endParaRPr lang="ru-RU"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r>
            </a:tbl>
          </a:graphicData>
        </a:graphic>
      </p:graphicFrame>
      <p:sp>
        <p:nvSpPr>
          <p:cNvPr id="26" name="Rectangle 1"/>
          <p:cNvSpPr>
            <a:spLocks noChangeArrowheads="1"/>
          </p:cNvSpPr>
          <p:nvPr/>
        </p:nvSpPr>
        <p:spPr bwMode="auto">
          <a:xfrm>
            <a:off x="4272540" y="4728808"/>
            <a:ext cx="962880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tab pos="630238" algn="l"/>
              </a:tabLst>
            </a:pPr>
            <a:r>
              <a:rPr kumimoji="0" lang="ru-RU" sz="14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Ключи: </a:t>
            </a: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28356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35625" y="1144998"/>
            <a:ext cx="2935438" cy="3139321"/>
          </a:xfrm>
          <a:prstGeom prst="rect">
            <a:avLst/>
          </a:prstGeom>
          <a:ln w="38100">
            <a:solidFill>
              <a:srgbClr val="002060"/>
            </a:solidFill>
          </a:ln>
        </p:spPr>
        <p:txBody>
          <a:bodyPr wrap="square">
            <a:spAutoFit/>
          </a:bodyPr>
          <a:lstStyle/>
          <a:p>
            <a:pPr indent="449580">
              <a:spcAft>
                <a:spcPts val="0"/>
              </a:spcAft>
              <a:tabLst>
                <a:tab pos="63055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 Развитие умений </a:t>
            </a:r>
            <a:r>
              <a:rPr lang="ru-RU" sz="1100" dirty="0" err="1">
                <a:latin typeface="Times New Roman" panose="02020603050405020304" pitchFamily="18" charset="0"/>
                <a:ea typeface="Calibri" panose="020F0502020204030204" pitchFamily="34" charset="0"/>
                <a:cs typeface="Times New Roman" panose="02020603050405020304" pitchFamily="18" charset="0"/>
              </a:rPr>
              <a:t>аудирования</a:t>
            </a:r>
            <a:r>
              <a:rPr lang="ru-RU" sz="1100" dirty="0">
                <a:latin typeface="Times New Roman" panose="02020603050405020304" pitchFamily="18" charset="0"/>
                <a:ea typeface="Calibri" panose="020F0502020204030204" pitchFamily="34" charset="0"/>
                <a:cs typeface="Times New Roman" panose="02020603050405020304" pitchFamily="18" charset="0"/>
              </a:rPr>
              <a:t> с пониманием основного содержания с опорой на текст для чтения (упр. 1, с. 20).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b="1" dirty="0">
                <a:latin typeface="Times New Roman" panose="02020603050405020304" pitchFamily="18" charset="0"/>
                <a:ea typeface="Calibri" panose="020F0502020204030204" pitchFamily="34" charset="0"/>
                <a:cs typeface="Times New Roman" panose="02020603050405020304" pitchFamily="18" charset="0"/>
              </a:rPr>
              <a:t>Примечание:</a:t>
            </a:r>
            <a:r>
              <a:rPr lang="ru-RU" sz="1100" dirty="0">
                <a:latin typeface="Times New Roman" panose="02020603050405020304" pitchFamily="18" charset="0"/>
                <a:ea typeface="Calibri" panose="020F0502020204030204" pitchFamily="34" charset="0"/>
                <a:cs typeface="Times New Roman" panose="02020603050405020304" pitchFamily="18" charset="0"/>
              </a:rPr>
              <a:t> перед прослушиванием и выполнением упражнения обратите внимание учащихся на информацию в рамке на полях. В слабых группах следует повторить теоретический материал в </a:t>
            </a:r>
            <a:r>
              <a:rPr lang="ru-RU" sz="1100" i="1" dirty="0" err="1">
                <a:latin typeface="Times New Roman" panose="02020603050405020304" pitchFamily="18" charset="0"/>
                <a:ea typeface="Calibri" panose="020F0502020204030204" pitchFamily="34" charset="0"/>
                <a:cs typeface="Times New Roman" panose="02020603050405020304" pitchFamily="18" charset="0"/>
              </a:rPr>
              <a:t>Grammar</a:t>
            </a:r>
            <a:r>
              <a:rPr lang="ru-RU" sz="1100" i="1" dirty="0">
                <a:latin typeface="Times New Roman" panose="02020603050405020304" pitchFamily="18" charset="0"/>
                <a:ea typeface="Calibri" panose="020F0502020204030204" pitchFamily="34" charset="0"/>
                <a:cs typeface="Times New Roman" panose="02020603050405020304" pitchFamily="18" charset="0"/>
              </a:rPr>
              <a:t> </a:t>
            </a:r>
            <a:r>
              <a:rPr lang="ru-RU" sz="1100" i="1" dirty="0" err="1">
                <a:latin typeface="Times New Roman" panose="02020603050405020304" pitchFamily="18" charset="0"/>
                <a:ea typeface="Calibri" panose="020F0502020204030204" pitchFamily="34" charset="0"/>
                <a:cs typeface="Times New Roman" panose="02020603050405020304" pitchFamily="18" charset="0"/>
              </a:rPr>
              <a:t>file</a:t>
            </a:r>
            <a:r>
              <a:rPr lang="ru-RU" sz="1100" dirty="0">
                <a:latin typeface="Times New Roman" panose="02020603050405020304" pitchFamily="18" charset="0"/>
                <a:ea typeface="Calibri" panose="020F0502020204030204" pitchFamily="34" charset="0"/>
                <a:cs typeface="Times New Roman" panose="02020603050405020304" pitchFamily="18" charset="0"/>
              </a:rPr>
              <a:t> 1.</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b="1" dirty="0">
                <a:latin typeface="Times New Roman" panose="02020603050405020304" pitchFamily="18" charset="0"/>
                <a:ea typeface="Calibri" panose="020F0502020204030204" pitchFamily="34" charset="0"/>
                <a:cs typeface="Times New Roman" panose="02020603050405020304" pitchFamily="18" charset="0"/>
              </a:rPr>
              <a:t>Ключи</a:t>
            </a:r>
            <a:r>
              <a:rPr lang="en-US" sz="1100" b="1" dirty="0">
                <a:latin typeface="Times New Roman" panose="02020603050405020304" pitchFamily="18" charset="0"/>
                <a:ea typeface="Calibri" panose="020F0502020204030204" pitchFamily="34" charset="0"/>
                <a:cs typeface="Times New Roman" panose="02020603050405020304" pitchFamily="18" charset="0"/>
              </a:rPr>
              <a:t>:</a:t>
            </a:r>
            <a:r>
              <a:rPr lang="en-US" sz="1100" dirty="0">
                <a:latin typeface="Times New Roman" panose="02020603050405020304" pitchFamily="18" charset="0"/>
                <a:ea typeface="Calibri" panose="020F0502020204030204" pitchFamily="34" charset="0"/>
                <a:cs typeface="Times New Roman" panose="02020603050405020304" pitchFamily="18" charset="0"/>
              </a:rPr>
              <a:t> 2. No, they aren’t. 3. Yes, he is. 4. No, he isn’t. 5. No, she isn’t. 6. Yes</a:t>
            </a:r>
            <a:r>
              <a:rPr lang="ru-RU"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dirty="0">
                <a:latin typeface="Times New Roman" panose="02020603050405020304" pitchFamily="18" charset="0"/>
                <a:ea typeface="Calibri" panose="020F0502020204030204" pitchFamily="34" charset="0"/>
                <a:cs typeface="Times New Roman" panose="02020603050405020304" pitchFamily="18" charset="0"/>
              </a:rPr>
              <a:t>he is</a:t>
            </a:r>
            <a:r>
              <a:rPr lang="ru-RU" sz="1100"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 Совершенствование грамматических навыков по теме «Формы глагола </a:t>
            </a:r>
            <a:r>
              <a:rPr lang="en-US" sz="1100" i="1" dirty="0">
                <a:latin typeface="Times New Roman" panose="02020603050405020304" pitchFamily="18" charset="0"/>
                <a:ea typeface="Calibri" panose="020F0502020204030204" pitchFamily="34" charset="0"/>
                <a:cs typeface="Times New Roman" panose="02020603050405020304" pitchFamily="18" charset="0"/>
              </a:rPr>
              <a:t>to be</a:t>
            </a:r>
            <a:r>
              <a:rPr lang="ru-RU" sz="1100" dirty="0">
                <a:latin typeface="Times New Roman" panose="02020603050405020304" pitchFamily="18" charset="0"/>
                <a:ea typeface="Calibri" panose="020F0502020204030204" pitchFamily="34" charset="0"/>
                <a:cs typeface="Times New Roman" panose="02020603050405020304" pitchFamily="18" charset="0"/>
              </a:rPr>
              <a:t> в настоящем времени» (упр. 2, с. 20).</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b="1" dirty="0">
                <a:latin typeface="Times New Roman" panose="02020603050405020304" pitchFamily="18" charset="0"/>
                <a:ea typeface="Calibri" panose="020F0502020204030204" pitchFamily="34" charset="0"/>
                <a:cs typeface="Times New Roman" panose="02020603050405020304" pitchFamily="18" charset="0"/>
              </a:rPr>
              <a:t>Примечание:</a:t>
            </a:r>
            <a:r>
              <a:rPr lang="ru-RU" sz="1100" dirty="0">
                <a:latin typeface="Times New Roman" panose="02020603050405020304" pitchFamily="18" charset="0"/>
                <a:ea typeface="Calibri" panose="020F0502020204030204" pitchFamily="34" charset="0"/>
                <a:cs typeface="Times New Roman" panose="02020603050405020304" pitchFamily="18" charset="0"/>
              </a:rPr>
              <a:t> в слабых группах следует повторить теоретический материал в </a:t>
            </a:r>
            <a:r>
              <a:rPr lang="ru-RU" sz="1100" i="1" dirty="0" err="1">
                <a:latin typeface="Times New Roman" panose="02020603050405020304" pitchFamily="18" charset="0"/>
                <a:ea typeface="Calibri" panose="020F0502020204030204" pitchFamily="34" charset="0"/>
                <a:cs typeface="Times New Roman" panose="02020603050405020304" pitchFamily="18" charset="0"/>
              </a:rPr>
              <a:t>Grammar</a:t>
            </a:r>
            <a:r>
              <a:rPr lang="ru-RU" sz="1100" i="1" dirty="0">
                <a:latin typeface="Times New Roman" panose="02020603050405020304" pitchFamily="18" charset="0"/>
                <a:ea typeface="Calibri" panose="020F0502020204030204" pitchFamily="34" charset="0"/>
                <a:cs typeface="Times New Roman" panose="02020603050405020304" pitchFamily="18" charset="0"/>
              </a:rPr>
              <a:t> </a:t>
            </a:r>
            <a:r>
              <a:rPr lang="ru-RU" sz="1100" i="1" dirty="0" err="1">
                <a:latin typeface="Times New Roman" panose="02020603050405020304" pitchFamily="18" charset="0"/>
                <a:ea typeface="Calibri" panose="020F0502020204030204" pitchFamily="34" charset="0"/>
                <a:cs typeface="Times New Roman" panose="02020603050405020304" pitchFamily="18" charset="0"/>
              </a:rPr>
              <a:t>file</a:t>
            </a:r>
            <a:r>
              <a:rPr lang="ru-RU" sz="1100" dirty="0">
                <a:latin typeface="Times New Roman" panose="02020603050405020304" pitchFamily="18" charset="0"/>
                <a:ea typeface="Calibri" panose="020F0502020204030204" pitchFamily="34" charset="0"/>
                <a:cs typeface="Times New Roman" panose="02020603050405020304" pitchFamily="18" charset="0"/>
              </a:rPr>
              <a:t> 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645" y="767620"/>
            <a:ext cx="3797961" cy="5524309"/>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45" y="767620"/>
            <a:ext cx="4099998" cy="5489959"/>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4552633" y="389624"/>
            <a:ext cx="2593852" cy="646331"/>
          </a:xfrm>
          <a:prstGeom prst="rect">
            <a:avLst/>
          </a:prstGeom>
        </p:spPr>
        <p:txBody>
          <a:bodyPr wrap="none">
            <a:spAutoFit/>
          </a:bodyPr>
          <a:lstStyle/>
          <a:p>
            <a:r>
              <a:rPr lang="ru-RU" b="1" dirty="0" smtClean="0">
                <a:latin typeface="Times New Roman" panose="02020603050405020304" pitchFamily="18" charset="0"/>
                <a:ea typeface="Calibri" panose="020F0502020204030204" pitchFamily="34" charset="0"/>
              </a:rPr>
              <a:t>             УРОК 2</a:t>
            </a:r>
          </a:p>
          <a:p>
            <a:r>
              <a:rPr lang="ru-RU" b="1" dirty="0" smtClean="0">
                <a:latin typeface="Times New Roman" panose="02020603050405020304" pitchFamily="18" charset="0"/>
              </a:rPr>
              <a:t>(1 из 6 рабочих уроков)</a:t>
            </a:r>
            <a:endParaRPr lang="ru-RU" dirty="0"/>
          </a:p>
        </p:txBody>
      </p:sp>
      <p:cxnSp>
        <p:nvCxnSpPr>
          <p:cNvPr id="7" name="Прямая со стрелкой 6"/>
          <p:cNvCxnSpPr/>
          <p:nvPr/>
        </p:nvCxnSpPr>
        <p:spPr>
          <a:xfrm flipV="1">
            <a:off x="5585562" y="2566555"/>
            <a:ext cx="2046083" cy="20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H="1">
            <a:off x="1748511" y="4135582"/>
            <a:ext cx="2804122" cy="2682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092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52633" y="389624"/>
            <a:ext cx="2593852" cy="646331"/>
          </a:xfrm>
          <a:prstGeom prst="rect">
            <a:avLst/>
          </a:prstGeom>
        </p:spPr>
        <p:txBody>
          <a:bodyPr wrap="none">
            <a:spAutoFit/>
          </a:bodyPr>
          <a:lstStyle/>
          <a:p>
            <a:r>
              <a:rPr lang="ru-RU" b="1" dirty="0" smtClean="0">
                <a:latin typeface="Times New Roman" panose="02020603050405020304" pitchFamily="18" charset="0"/>
                <a:ea typeface="Calibri" panose="020F0502020204030204" pitchFamily="34" charset="0"/>
              </a:rPr>
              <a:t>             УРОК 3</a:t>
            </a:r>
          </a:p>
          <a:p>
            <a:r>
              <a:rPr lang="ru-RU" b="1" dirty="0" smtClean="0">
                <a:latin typeface="Times New Roman" panose="02020603050405020304" pitchFamily="18" charset="0"/>
              </a:rPr>
              <a:t>(2 из 6 рабочих уроков)</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613" y="389624"/>
            <a:ext cx="4333020" cy="5184022"/>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1739" y="892327"/>
            <a:ext cx="4024743" cy="5547211"/>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1110" y="3190011"/>
            <a:ext cx="3464523" cy="3350422"/>
          </a:xfrm>
          <a:prstGeom prst="rect">
            <a:avLst/>
          </a:prstGeom>
          <a:ln w="38100">
            <a:solidFill>
              <a:srgbClr val="002060"/>
            </a:solidFill>
          </a:ln>
        </p:spPr>
      </p:pic>
      <p:cxnSp>
        <p:nvCxnSpPr>
          <p:cNvPr id="11" name="Прямая со стрелкой 10"/>
          <p:cNvCxnSpPr/>
          <p:nvPr/>
        </p:nvCxnSpPr>
        <p:spPr>
          <a:xfrm>
            <a:off x="2410691" y="2701636"/>
            <a:ext cx="1537854" cy="12157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6390409" y="1870364"/>
            <a:ext cx="1226127" cy="33250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918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52633" y="389624"/>
            <a:ext cx="2593852" cy="646331"/>
          </a:xfrm>
          <a:prstGeom prst="rect">
            <a:avLst/>
          </a:prstGeom>
        </p:spPr>
        <p:txBody>
          <a:bodyPr wrap="none">
            <a:spAutoFit/>
          </a:bodyPr>
          <a:lstStyle/>
          <a:p>
            <a:r>
              <a:rPr lang="ru-RU" b="1" dirty="0" smtClean="0">
                <a:latin typeface="Times New Roman" panose="02020603050405020304" pitchFamily="18" charset="0"/>
                <a:ea typeface="Calibri" panose="020F0502020204030204" pitchFamily="34" charset="0"/>
              </a:rPr>
              <a:t>             УРОК 4</a:t>
            </a:r>
          </a:p>
          <a:p>
            <a:r>
              <a:rPr lang="ru-RU" b="1" dirty="0" smtClean="0">
                <a:latin typeface="Times New Roman" panose="02020603050405020304" pitchFamily="18" charset="0"/>
              </a:rPr>
              <a:t>(3 из 6 рабочих уроков)</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50" y="1035955"/>
            <a:ext cx="4069747" cy="4997116"/>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657" y="1035955"/>
            <a:ext cx="3751204" cy="4997116"/>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583" y="1814016"/>
            <a:ext cx="3113922" cy="3216579"/>
          </a:xfrm>
          <a:prstGeom prst="rect">
            <a:avLst/>
          </a:prstGeom>
          <a:ln w="38100">
            <a:solidFill>
              <a:srgbClr val="002060"/>
            </a:solidFill>
          </a:ln>
        </p:spPr>
      </p:pic>
      <p:cxnSp>
        <p:nvCxnSpPr>
          <p:cNvPr id="10" name="Прямая со стрелкой 9"/>
          <p:cNvCxnSpPr/>
          <p:nvPr/>
        </p:nvCxnSpPr>
        <p:spPr>
          <a:xfrm flipV="1">
            <a:off x="1631373" y="1963882"/>
            <a:ext cx="3262745" cy="15706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7315200" y="1814016"/>
            <a:ext cx="727891" cy="13240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5621482" y="3044536"/>
            <a:ext cx="2774373" cy="11118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9756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76051" y="475570"/>
            <a:ext cx="1711366" cy="369332"/>
          </a:xfrm>
          <a:prstGeom prst="rect">
            <a:avLst/>
          </a:prstGeom>
        </p:spPr>
        <p:txBody>
          <a:bodyPr wrap="none">
            <a:spAutoFit/>
          </a:bodyPr>
          <a:lstStyle/>
          <a:p>
            <a:r>
              <a:rPr lang="ru-RU" b="1" dirty="0" smtClean="0">
                <a:latin typeface="Times New Roman" panose="02020603050405020304" pitchFamily="18" charset="0"/>
                <a:ea typeface="Calibri" panose="020F0502020204030204" pitchFamily="34" charset="0"/>
              </a:rPr>
              <a:t>Рабочие уроки</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62" y="574290"/>
            <a:ext cx="2800900" cy="3473116"/>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546" y="531591"/>
            <a:ext cx="2855967" cy="3670556"/>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4831" y="2348346"/>
            <a:ext cx="2939350" cy="3922584"/>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0631" y="2345971"/>
            <a:ext cx="3261960" cy="3924959"/>
          </a:xfrm>
          <a:prstGeom prst="rect">
            <a:avLst/>
          </a:prstGeom>
          <a:ln>
            <a:noFill/>
          </a:ln>
          <a:effectLst>
            <a:outerShdw blurRad="190500" algn="tl" rotWithShape="0">
              <a:srgbClr val="000000">
                <a:alpha val="70000"/>
              </a:srgbClr>
            </a:outerShdw>
          </a:effectLst>
        </p:spPr>
      </p:pic>
      <p:cxnSp>
        <p:nvCxnSpPr>
          <p:cNvPr id="8" name="Прямая со стрелкой 7"/>
          <p:cNvCxnSpPr/>
          <p:nvPr/>
        </p:nvCxnSpPr>
        <p:spPr>
          <a:xfrm>
            <a:off x="3115662" y="1007918"/>
            <a:ext cx="3337093" cy="103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6182591" y="4365163"/>
            <a:ext cx="277224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881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19520" y="1844843"/>
            <a:ext cx="3400926" cy="3477875"/>
          </a:xfrm>
          <a:prstGeom prst="rect">
            <a:avLst/>
          </a:prstGeom>
          <a:ln w="38100">
            <a:solidFill>
              <a:srgbClr val="002060"/>
            </a:solidFill>
          </a:ln>
        </p:spPr>
        <p:txBody>
          <a:bodyPr wrap="square">
            <a:spAutoFit/>
          </a:bodyPr>
          <a:lstStyle/>
          <a:p>
            <a:pPr>
              <a:spcAft>
                <a:spcPts val="0"/>
              </a:spcAft>
            </a:pPr>
            <a:r>
              <a:rPr lang="ru-RU" sz="1100" b="1" dirty="0">
                <a:latin typeface="Times New Roman" panose="02020603050405020304" pitchFamily="18" charset="0"/>
                <a:ea typeface="Calibri" panose="020F0502020204030204" pitchFamily="34" charset="0"/>
                <a:cs typeface="Times New Roman" panose="02020603050405020304" pitchFamily="18" charset="0"/>
              </a:rPr>
              <a:t>УРОК</a:t>
            </a:r>
            <a:r>
              <a:rPr lang="en-US" sz="1100" b="1" dirty="0">
                <a:latin typeface="Times New Roman" panose="02020603050405020304" pitchFamily="18" charset="0"/>
                <a:ea typeface="Calibri" panose="020F0502020204030204" pitchFamily="34" charset="0"/>
                <a:cs typeface="Times New Roman" panose="02020603050405020304" pitchFamily="18" charset="0"/>
              </a:rPr>
              <a:t> 8. </a:t>
            </a:r>
            <a:r>
              <a:rPr lang="ru-RU" sz="1100" b="1" dirty="0">
                <a:latin typeface="Times New Roman" panose="02020603050405020304" pitchFamily="18" charset="0"/>
                <a:ea typeface="Calibri" panose="020F0502020204030204" pitchFamily="34" charset="0"/>
                <a:cs typeface="Times New Roman" panose="02020603050405020304" pitchFamily="18" charset="0"/>
              </a:rPr>
              <a:t>УРОК ЧТЕНИЯ </a:t>
            </a:r>
            <a:r>
              <a:rPr lang="en-US" sz="1100" dirty="0">
                <a:latin typeface="Times New Roman" panose="02020603050405020304" pitchFamily="18" charset="0"/>
                <a:ea typeface="Calibri" panose="020F0502020204030204" pitchFamily="34" charset="0"/>
                <a:cs typeface="Times New Roman" panose="02020603050405020304" pitchFamily="18" charset="0"/>
              </a:rPr>
              <a:t>(</a:t>
            </a:r>
            <a:r>
              <a:rPr lang="en-US" sz="1100" i="1" dirty="0">
                <a:latin typeface="Times New Roman" panose="02020603050405020304" pitchFamily="18" charset="0"/>
                <a:ea typeface="Calibri" panose="020F0502020204030204" pitchFamily="34" charset="0"/>
                <a:cs typeface="Times New Roman" panose="02020603050405020304" pitchFamily="18" charset="0"/>
              </a:rPr>
              <a:t>Extended reading</a:t>
            </a:r>
            <a:r>
              <a:rPr lang="en-US" sz="11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b="1" dirty="0">
                <a:latin typeface="Times New Roman" panose="02020603050405020304" pitchFamily="18" charset="0"/>
                <a:ea typeface="Calibri" panose="020F0502020204030204" pitchFamily="34" charset="0"/>
                <a:cs typeface="Times New Roman" panose="02020603050405020304" pitchFamily="18" charset="0"/>
              </a:rPr>
              <a:t>Задачи: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чтения с различными стратегиями;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диалогической речи с опорой на диалог-образец.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b="1" dirty="0">
                <a:latin typeface="Times New Roman" panose="02020603050405020304" pitchFamily="18" charset="0"/>
                <a:ea typeface="Calibri" panose="020F0502020204030204" pitchFamily="34" charset="0"/>
                <a:cs typeface="Times New Roman" panose="02020603050405020304" pitchFamily="18" charset="0"/>
              </a:rPr>
              <a:t>1. Начало урока.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 Фонетическая и речевая зарядка по материалу стихотворения.</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 Проверка устного домашнего задания.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b="1" dirty="0">
                <a:latin typeface="Times New Roman" panose="02020603050405020304" pitchFamily="18" charset="0"/>
                <a:ea typeface="Calibri" panose="020F0502020204030204" pitchFamily="34" charset="0"/>
                <a:cs typeface="Times New Roman" panose="02020603050405020304" pitchFamily="18" charset="0"/>
              </a:rPr>
              <a:t> 2. Основной этап.</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 Развитие умений чтения с различными стратегиями: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а) с пониманием основного содержания (упр. а, с. 32);</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б) с извлечением необходимой информации (упр. </a:t>
            </a:r>
            <a:r>
              <a:rPr lang="en-US" sz="1100" dirty="0">
                <a:latin typeface="Times New Roman" panose="02020603050405020304" pitchFamily="18" charset="0"/>
                <a:ea typeface="Calibri" panose="020F0502020204030204" pitchFamily="34" charset="0"/>
                <a:cs typeface="Times New Roman" panose="02020603050405020304" pitchFamily="18" charset="0"/>
              </a:rPr>
              <a:t>b</a:t>
            </a:r>
            <a:r>
              <a:rPr lang="ru-RU" sz="1100" dirty="0">
                <a:latin typeface="Times New Roman" panose="02020603050405020304" pitchFamily="18" charset="0"/>
                <a:ea typeface="Calibri" panose="020F0502020204030204" pitchFamily="34" charset="0"/>
                <a:cs typeface="Times New Roman" panose="02020603050405020304" pitchFamily="18" charset="0"/>
              </a:rPr>
              <a:t>—</a:t>
            </a:r>
            <a:r>
              <a:rPr lang="en-US" sz="1100" dirty="0">
                <a:latin typeface="Times New Roman" panose="02020603050405020304" pitchFamily="18" charset="0"/>
                <a:ea typeface="Calibri" panose="020F0502020204030204" pitchFamily="34" charset="0"/>
                <a:cs typeface="Times New Roman" panose="02020603050405020304" pitchFamily="18" charset="0"/>
              </a:rPr>
              <a:t>c</a:t>
            </a:r>
            <a:r>
              <a:rPr lang="ru-RU" sz="1100" dirty="0">
                <a:latin typeface="Times New Roman" panose="02020603050405020304" pitchFamily="18" charset="0"/>
                <a:ea typeface="Calibri" panose="020F0502020204030204" pitchFamily="34" charset="0"/>
                <a:cs typeface="Times New Roman" panose="02020603050405020304" pitchFamily="18" charset="0"/>
              </a:rPr>
              <a:t>, с. 33).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100" b="1" dirty="0">
                <a:latin typeface="Times New Roman" panose="02020603050405020304" pitchFamily="18" charset="0"/>
                <a:ea typeface="Calibri" panose="020F0502020204030204" pitchFamily="34" charset="0"/>
                <a:cs typeface="Times New Roman" panose="02020603050405020304" pitchFamily="18" charset="0"/>
              </a:rPr>
              <a:t>Ключи</a:t>
            </a:r>
            <a:r>
              <a:rPr lang="en-US" sz="1100" b="1" dirty="0">
                <a:latin typeface="Times New Roman" panose="02020603050405020304" pitchFamily="18" charset="0"/>
                <a:ea typeface="Calibri" panose="020F0502020204030204" pitchFamily="34" charset="0"/>
                <a:cs typeface="Times New Roman" panose="02020603050405020304" pitchFamily="18" charset="0"/>
              </a:rPr>
              <a:t>:</a:t>
            </a:r>
            <a:r>
              <a:rPr lang="en-US" sz="1100" dirty="0">
                <a:latin typeface="Times New Roman" panose="02020603050405020304" pitchFamily="18" charset="0"/>
                <a:ea typeface="Calibri" panose="020F0502020204030204" pitchFamily="34" charset="0"/>
                <a:cs typeface="Times New Roman" panose="02020603050405020304" pitchFamily="18" charset="0"/>
              </a:rPr>
              <a:t> </a:t>
            </a:r>
            <a:r>
              <a:rPr lang="ru-RU" sz="1100" dirty="0" err="1">
                <a:latin typeface="Times New Roman" panose="02020603050405020304" pitchFamily="18" charset="0"/>
                <a:ea typeface="Calibri" panose="020F0502020204030204" pitchFamily="34" charset="0"/>
                <a:cs typeface="Times New Roman" panose="02020603050405020304" pitchFamily="18" charset="0"/>
              </a:rPr>
              <a:t>упр</a:t>
            </a:r>
            <a:r>
              <a:rPr lang="en-US" sz="1100" dirty="0">
                <a:latin typeface="Times New Roman" panose="02020603050405020304" pitchFamily="18" charset="0"/>
                <a:ea typeface="Calibri" panose="020F0502020204030204" pitchFamily="34" charset="0"/>
                <a:cs typeface="Times New Roman" panose="02020603050405020304" pitchFamily="18" charset="0"/>
              </a:rPr>
              <a:t>. b, </a:t>
            </a:r>
            <a:r>
              <a:rPr lang="ru-RU" sz="1100" dirty="0">
                <a:latin typeface="Times New Roman" panose="02020603050405020304" pitchFamily="18" charset="0"/>
                <a:ea typeface="Calibri" panose="020F0502020204030204" pitchFamily="34" charset="0"/>
                <a:cs typeface="Times New Roman" panose="02020603050405020304" pitchFamily="18" charset="0"/>
              </a:rPr>
              <a:t>с</a:t>
            </a:r>
            <a:r>
              <a:rPr lang="en-US" sz="1100" dirty="0">
                <a:latin typeface="Times New Roman" panose="02020603050405020304" pitchFamily="18" charset="0"/>
                <a:ea typeface="Calibri" panose="020F0502020204030204" pitchFamily="34" charset="0"/>
                <a:cs typeface="Times New Roman" panose="02020603050405020304" pitchFamily="18" charset="0"/>
              </a:rPr>
              <a:t>. 33.  A – 2, B – 7, C – 1, D – 8, E – 4, F – 1, G – 3, H – 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503" y="802104"/>
            <a:ext cx="8324617" cy="53289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97192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94947" y="3813498"/>
            <a:ext cx="6096000" cy="2308324"/>
          </a:xfrm>
          <a:prstGeom prst="rect">
            <a:avLst/>
          </a:prstGeom>
          <a:ln w="38100">
            <a:solidFill>
              <a:srgbClr val="002060"/>
            </a:solidFill>
          </a:ln>
        </p:spPr>
        <p:txBody>
          <a:bodyPr>
            <a:spAutoFit/>
          </a:bodyPr>
          <a:lstStyle/>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2. Основной этап.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 Развитие умений чтения с полным пониманием (упр. а, с. 34).</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Ключи</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1. Right. 2. Wrong. At </a:t>
            </a:r>
            <a:r>
              <a:rPr lang="en-US" sz="1200" dirty="0" err="1">
                <a:latin typeface="Times New Roman" panose="02020603050405020304" pitchFamily="18" charset="0"/>
                <a:ea typeface="Calibri" panose="020F0502020204030204" pitchFamily="34" charset="0"/>
                <a:cs typeface="Times New Roman" panose="02020603050405020304" pitchFamily="18" charset="0"/>
              </a:rPr>
              <a:t>Cotham</a:t>
            </a:r>
            <a:r>
              <a:rPr lang="en-US" sz="1200" dirty="0">
                <a:latin typeface="Times New Roman" panose="02020603050405020304" pitchFamily="18" charset="0"/>
                <a:ea typeface="Calibri" panose="020F0502020204030204" pitchFamily="34" charset="0"/>
                <a:cs typeface="Times New Roman" panose="02020603050405020304" pitchFamily="18" charset="0"/>
              </a:rPr>
              <a:t> boys and girls have got the same uniform. 3. Wrong. Most schools in Britain have got uniforms. 4. Wrong. In Britain traditional uniforms are different for boys and girls. 5. Wrong. Traditional uniforms are usually of dark </a:t>
            </a:r>
            <a:r>
              <a:rPr lang="en-GB" sz="1200" dirty="0">
                <a:latin typeface="Times New Roman" panose="02020603050405020304" pitchFamily="18" charset="0"/>
                <a:ea typeface="Calibri" panose="020F0502020204030204" pitchFamily="34" charset="0"/>
                <a:cs typeface="Times New Roman" panose="02020603050405020304" pitchFamily="18" charset="0"/>
              </a:rPr>
              <a:t>colours</a:t>
            </a:r>
            <a:r>
              <a:rPr lang="en-US" sz="1200" dirty="0">
                <a:latin typeface="Times New Roman" panose="02020603050405020304" pitchFamily="18" charset="0"/>
                <a:ea typeface="Calibri" panose="020F0502020204030204" pitchFamily="34" charset="0"/>
                <a:cs typeface="Times New Roman" panose="02020603050405020304" pitchFamily="18" charset="0"/>
              </a:rPr>
              <a:t>. 6. Wrong. Students wear uniforms in many other countries. </a:t>
            </a:r>
            <a:r>
              <a:rPr lang="ru-RU" sz="1200" dirty="0">
                <a:latin typeface="Times New Roman" panose="02020603050405020304" pitchFamily="18" charset="0"/>
                <a:ea typeface="Calibri" panose="020F0502020204030204" pitchFamily="34" charset="0"/>
                <a:cs typeface="Times New Roman" panose="02020603050405020304" pitchFamily="18" charset="0"/>
              </a:rPr>
              <a:t>7. </a:t>
            </a:r>
            <a:r>
              <a:rPr lang="en-US" sz="1200" dirty="0">
                <a:latin typeface="Times New Roman" panose="02020603050405020304" pitchFamily="18" charset="0"/>
                <a:ea typeface="Calibri" panose="020F0502020204030204" pitchFamily="34" charset="0"/>
                <a:cs typeface="Times New Roman" panose="02020603050405020304" pitchFamily="18" charset="0"/>
              </a:rPr>
              <a:t>Right</a:t>
            </a:r>
            <a:r>
              <a:rPr lang="ru-RU" sz="1200" dirty="0">
                <a:latin typeface="Times New Roman" panose="02020603050405020304" pitchFamily="18" charset="0"/>
                <a:ea typeface="Calibri" panose="020F0502020204030204" pitchFamily="34" charset="0"/>
                <a:cs typeface="Times New Roman" panose="02020603050405020304" pitchFamily="18" charset="0"/>
              </a:rPr>
              <a:t>. 8. </a:t>
            </a:r>
            <a:r>
              <a:rPr lang="en-US" sz="1200" dirty="0">
                <a:latin typeface="Times New Roman" panose="02020603050405020304" pitchFamily="18" charset="0"/>
                <a:ea typeface="Calibri" panose="020F0502020204030204" pitchFamily="34" charset="0"/>
                <a:cs typeface="Times New Roman" panose="02020603050405020304" pitchFamily="18" charset="0"/>
              </a:rPr>
              <a:t>Wrong</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Not all students like uniforms</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 Развитие умений монологической речи на основе текста для чтения (упр. </a:t>
            </a:r>
            <a:r>
              <a:rPr lang="en-US" sz="1200" dirty="0">
                <a:latin typeface="Times New Roman" panose="02020603050405020304" pitchFamily="18" charset="0"/>
                <a:ea typeface="Calibri" panose="020F0502020204030204" pitchFamily="34" charset="0"/>
                <a:cs typeface="Times New Roman" panose="02020603050405020304" pitchFamily="18" charset="0"/>
              </a:rPr>
              <a:t>b</a:t>
            </a:r>
            <a:r>
              <a:rPr lang="ru-RU" sz="1200" dirty="0">
                <a:latin typeface="Times New Roman" panose="02020603050405020304" pitchFamily="18" charset="0"/>
                <a:ea typeface="Calibri" panose="020F0502020204030204" pitchFamily="34" charset="0"/>
                <a:cs typeface="Times New Roman" panose="02020603050405020304" pitchFamily="18" charset="0"/>
              </a:rPr>
              <a:t>, с. 34).</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3. Завершение урока. </a:t>
            </a:r>
            <a:r>
              <a:rPr lang="ru-RU" sz="1200" dirty="0">
                <a:latin typeface="Times New Roman" panose="02020603050405020304" pitchFamily="18" charset="0"/>
                <a:ea typeface="Calibri" panose="020F0502020204030204" pitchFamily="34" charset="0"/>
                <a:cs typeface="Times New Roman" panose="02020603050405020304" pitchFamily="18" charset="0"/>
              </a:rPr>
              <a:t>Обобщение изученного материала, подведение итогов.</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Домашнее задание:</a:t>
            </a:r>
            <a:r>
              <a:rPr lang="ru-RU" sz="1200" dirty="0">
                <a:latin typeface="Times New Roman" panose="02020603050405020304" pitchFamily="18" charset="0"/>
                <a:ea typeface="Calibri" panose="020F0502020204030204" pitchFamily="34" charset="0"/>
                <a:cs typeface="Times New Roman" panose="02020603050405020304" pitchFamily="18" charset="0"/>
              </a:rPr>
              <a:t> упр. с, с. 34 (мини-проект по теме «Школьная форма»).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Упражнения из тетради-тренажёра на усмотрение учителя.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834" y="579274"/>
            <a:ext cx="4371975" cy="5853861"/>
          </a:xfrm>
          <a:prstGeom prst="rect">
            <a:avLst/>
          </a:prstGeom>
          <a:ln>
            <a:noFill/>
          </a:ln>
          <a:effectLst>
            <a:outerShdw blurRad="190500" algn="tl" rotWithShape="0">
              <a:srgbClr val="000000">
                <a:alpha val="70000"/>
              </a:srgbClr>
            </a:outerShdw>
          </a:effectLst>
        </p:spPr>
      </p:pic>
      <p:sp>
        <p:nvSpPr>
          <p:cNvPr id="4" name="Прямоугольник 3"/>
          <p:cNvSpPr/>
          <p:nvPr/>
        </p:nvSpPr>
        <p:spPr>
          <a:xfrm>
            <a:off x="6561220" y="1397422"/>
            <a:ext cx="4363453" cy="1724768"/>
          </a:xfrm>
          <a:prstGeom prst="rect">
            <a:avLst/>
          </a:prstGeom>
          <a:ln w="38100">
            <a:solidFill>
              <a:srgbClr val="002060"/>
            </a:solidFill>
          </a:ln>
        </p:spPr>
        <p:txBody>
          <a:bodyPr wrap="square">
            <a:spAutoFit/>
          </a:bodyPr>
          <a:lstStyle/>
          <a:p>
            <a:pPr>
              <a:lnSpc>
                <a:spcPct val="150000"/>
              </a:lnSpc>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УРОК 9. ОКНО В МИР </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i="1" dirty="0">
                <a:latin typeface="Times New Roman" panose="02020603050405020304" pitchFamily="18" charset="0"/>
                <a:ea typeface="Calibri" panose="020F0502020204030204" pitchFamily="34" charset="0"/>
                <a:cs typeface="Times New Roman" panose="02020603050405020304" pitchFamily="18" charset="0"/>
              </a:rPr>
              <a:t>Window on the world</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lnSpc>
                <a:spcPct val="150000"/>
              </a:lnSpc>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Задачи: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чтения с пониманием основного содержания;</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монологической речи на основе текста для чтения.</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9823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635701" y="1159471"/>
            <a:ext cx="6096000" cy="3970318"/>
          </a:xfrm>
          <a:prstGeom prst="rect">
            <a:avLst/>
          </a:prstGeom>
          <a:ln w="38100">
            <a:solidFill>
              <a:srgbClr val="002060"/>
            </a:solidFill>
          </a:ln>
        </p:spPr>
        <p:txBody>
          <a:bodyPr>
            <a:spAutoFit/>
          </a:bodyPr>
          <a:lstStyle/>
          <a:p>
            <a:pPr>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УРОК 10. О РОССИИ </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i="1" dirty="0">
                <a:latin typeface="Times New Roman" panose="02020603050405020304" pitchFamily="18" charset="0"/>
                <a:ea typeface="Calibri" panose="020F0502020204030204" pitchFamily="34" charset="0"/>
                <a:cs typeface="Times New Roman" panose="02020603050405020304" pitchFamily="18" charset="0"/>
              </a:rPr>
              <a:t>Russian corner</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r>
              <a:rPr lang="ru-RU" sz="12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Задачи: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чтения с различными стратегиями.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1. Начало урока.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 Фонетическая и речевая зарядка по теме «Школьная форма».</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 Проверка устного домашнего задания.</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Примечание:</a:t>
            </a:r>
            <a:r>
              <a:rPr lang="ru-RU" sz="1200" dirty="0">
                <a:latin typeface="Times New Roman" panose="02020603050405020304" pitchFamily="18" charset="0"/>
                <a:ea typeface="Calibri" panose="020F0502020204030204" pitchFamily="34" charset="0"/>
                <a:cs typeface="Times New Roman" panose="02020603050405020304" pitchFamily="18" charset="0"/>
              </a:rPr>
              <a:t> следует опросить всех учащихся, начиная с наиболее подготовленных. Можно помочь вопросами</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ru-RU" sz="1200" dirty="0">
                <a:latin typeface="Times New Roman" panose="02020603050405020304" pitchFamily="18" charset="0"/>
                <a:ea typeface="Calibri" panose="020F0502020204030204" pitchFamily="34" charset="0"/>
                <a:cs typeface="Times New Roman" panose="02020603050405020304" pitchFamily="18" charset="0"/>
              </a:rPr>
              <a:t>например</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i="1" dirty="0">
                <a:latin typeface="Times New Roman" panose="02020603050405020304" pitchFamily="18" charset="0"/>
                <a:ea typeface="Calibri" panose="020F0502020204030204" pitchFamily="34" charset="0"/>
                <a:cs typeface="Times New Roman" panose="02020603050405020304" pitchFamily="18" charset="0"/>
              </a:rPr>
              <a:t>What uniform do you have? What </a:t>
            </a:r>
            <a:r>
              <a:rPr lang="en-GB" sz="1200" i="1" dirty="0">
                <a:latin typeface="Times New Roman" panose="02020603050405020304" pitchFamily="18" charset="0"/>
                <a:ea typeface="Calibri" panose="020F0502020204030204" pitchFamily="34" charset="0"/>
                <a:cs typeface="Times New Roman" panose="02020603050405020304" pitchFamily="18" charset="0"/>
              </a:rPr>
              <a:t>colour</a:t>
            </a:r>
            <a:r>
              <a:rPr lang="en-US" sz="1200" i="1" dirty="0">
                <a:latin typeface="Times New Roman" panose="02020603050405020304" pitchFamily="18" charset="0"/>
                <a:ea typeface="Calibri" panose="020F0502020204030204" pitchFamily="34" charset="0"/>
                <a:cs typeface="Times New Roman" panose="02020603050405020304" pitchFamily="18" charset="0"/>
              </a:rPr>
              <a:t> is/are the skirt/trousers/ …?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2. Основной этап.</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 Развитие умений чтения с различными стратегиями: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а) с пониманием основного содержания (упр. а, с. 35);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Примечание:</a:t>
            </a:r>
            <a:r>
              <a:rPr lang="ru-RU" sz="1200" dirty="0">
                <a:latin typeface="Times New Roman" panose="02020603050405020304" pitchFamily="18" charset="0"/>
                <a:ea typeface="Calibri" panose="020F0502020204030204" pitchFamily="34" charset="0"/>
                <a:cs typeface="Times New Roman" panose="02020603050405020304" pitchFamily="18" charset="0"/>
              </a:rPr>
              <a:t> на каждый вопрос ответ должны дать несколько учащихся. В маленьких группах все учащиеся могут ответить на каждый вопрос.</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Ключи</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2. There’s an interactive whiteboard in the English classroom. 3. No, there’s a lot of new equipment in the canteen. 4. No, we take part in plays at the end of the school year. 5. No, we eat two meals in the canteen. 6. No, official meetings are in the assembly hall.</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б) с извлечением необходимой информации (упр. b, с. 35).</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Ключи</a:t>
            </a:r>
            <a:r>
              <a:rPr lang="en-US" sz="1200" b="1"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latin typeface="Times New Roman" panose="02020603050405020304" pitchFamily="18" charset="0"/>
                <a:ea typeface="Calibri" panose="020F0502020204030204" pitchFamily="34" charset="0"/>
                <a:cs typeface="Times New Roman" panose="02020603050405020304" pitchFamily="18" charset="0"/>
              </a:rPr>
              <a:t> 2. have PE lessons; 3. do experiments; 4. have breakfast; 5. play games; 6. take part in.</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Резерв:</a:t>
            </a:r>
            <a:r>
              <a:rPr lang="ru-RU" sz="1200" dirty="0">
                <a:latin typeface="Times New Roman" panose="02020603050405020304" pitchFamily="18" charset="0"/>
                <a:ea typeface="Calibri" panose="020F0502020204030204" pitchFamily="34" charset="0"/>
                <a:cs typeface="Times New Roman" panose="02020603050405020304" pitchFamily="18" charset="0"/>
              </a:rPr>
              <a:t> упр. с, с. 35.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40" y="498127"/>
            <a:ext cx="4644633" cy="5934325"/>
          </a:xfrm>
          <a:prstGeom prst="rect">
            <a:avLst/>
          </a:prstGeom>
          <a:ln>
            <a:noFill/>
          </a:ln>
          <a:effectLst>
            <a:outerShdw blurRad="190500" algn="tl" rotWithShape="0">
              <a:srgbClr val="000000">
                <a:alpha val="70000"/>
              </a:srgbClr>
            </a:outerShdw>
          </a:effectLst>
        </p:spPr>
      </p:pic>
      <p:sp>
        <p:nvSpPr>
          <p:cNvPr id="4" name="Прямоугольник 3"/>
          <p:cNvSpPr/>
          <p:nvPr/>
        </p:nvSpPr>
        <p:spPr>
          <a:xfrm>
            <a:off x="5635701" y="5623654"/>
            <a:ext cx="6096000" cy="646331"/>
          </a:xfrm>
          <a:prstGeom prst="rect">
            <a:avLst/>
          </a:prstGeom>
          <a:ln w="38100">
            <a:solidFill>
              <a:srgbClr val="002060"/>
            </a:solidFill>
          </a:ln>
        </p:spPr>
        <p:txBody>
          <a:bodyPr>
            <a:spAutoFit/>
          </a:bodyPr>
          <a:lstStyle/>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Домашнее задание:</a:t>
            </a:r>
            <a:r>
              <a:rPr lang="ru-RU" sz="1200" dirty="0">
                <a:latin typeface="Times New Roman" panose="02020603050405020304" pitchFamily="18" charset="0"/>
                <a:ea typeface="Calibri" panose="020F0502020204030204" pitchFamily="34" charset="0"/>
                <a:cs typeface="Times New Roman" panose="02020603050405020304" pitchFamily="18" charset="0"/>
              </a:rPr>
              <a:t> упр. </a:t>
            </a:r>
            <a:r>
              <a:rPr lang="en-US" sz="1200" dirty="0">
                <a:latin typeface="Times New Roman" panose="02020603050405020304" pitchFamily="18" charset="0"/>
                <a:ea typeface="Calibri" panose="020F0502020204030204" pitchFamily="34" charset="0"/>
                <a:cs typeface="Times New Roman" panose="02020603050405020304" pitchFamily="18" charset="0"/>
              </a:rPr>
              <a:t>d</a:t>
            </a:r>
            <a:r>
              <a:rPr lang="ru-RU" sz="1200" dirty="0">
                <a:latin typeface="Times New Roman" panose="02020603050405020304" pitchFamily="18" charset="0"/>
                <a:ea typeface="Calibri" panose="020F0502020204030204" pitchFamily="34" charset="0"/>
                <a:cs typeface="Times New Roman" panose="02020603050405020304" pitchFamily="18" charset="0"/>
              </a:rPr>
              <a:t>, с. 35 (устно); упр. 3, с. 37 (письменно).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Упражнения из тетради</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тренажёра на усмотрение учителя</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Ключи</a:t>
            </a:r>
            <a:r>
              <a:rPr lang="en-US" sz="1200" b="1"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latin typeface="Times New Roman" panose="02020603050405020304" pitchFamily="18" charset="0"/>
                <a:ea typeface="Calibri" panose="020F0502020204030204" pitchFamily="34" charset="0"/>
                <a:cs typeface="Times New Roman" panose="02020603050405020304" pitchFamily="18" charset="0"/>
              </a:rPr>
              <a:t> 1. have got; has got. 2. haven’t got; have got; 3. has got; hasn’t got.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214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860884" y="517175"/>
            <a:ext cx="6515499" cy="461665"/>
          </a:xfrm>
          <a:prstGeom prst="rect">
            <a:avLst/>
          </a:prstGeom>
        </p:spPr>
        <p:txBody>
          <a:bodyPr wrap="square">
            <a:spAutoFit/>
          </a:bodyPr>
          <a:lstStyle/>
          <a:p>
            <a:pPr>
              <a:spcBef>
                <a:spcPts val="565"/>
              </a:spcBef>
              <a:defRPr/>
            </a:pPr>
            <a:r>
              <a:rPr lang="ru-RU" altLang="ru-RU" sz="2400" b="1" dirty="0">
                <a:latin typeface="Trebuchet MS" panose="020B0603020202020204" pitchFamily="34" charset="0"/>
                <a:cs typeface="Arial" panose="020B0604020202020204" pitchFamily="34" charset="0"/>
              </a:rPr>
              <a:t>Линия УМК «Сферы» (базовый уровень)</a:t>
            </a:r>
            <a:endParaRPr lang="ru-RU" altLang="ru-RU" sz="2400" b="1" dirty="0">
              <a:solidFill>
                <a:schemeClr val="bg1"/>
              </a:solidFill>
              <a:latin typeface="Impact" panose="020B0806030902050204" pitchFamily="34" charset="0"/>
            </a:endParaRPr>
          </a:p>
        </p:txBody>
      </p:sp>
      <p:pic>
        <p:nvPicPr>
          <p:cNvPr id="5" name="Рисунок 4"/>
          <p:cNvPicPr>
            <a:picLocks noChangeAspect="1"/>
          </p:cNvPicPr>
          <p:nvPr/>
        </p:nvPicPr>
        <p:blipFill>
          <a:blip r:embed="rId2"/>
          <a:stretch>
            <a:fillRect/>
          </a:stretch>
        </p:blipFill>
        <p:spPr>
          <a:xfrm>
            <a:off x="261126" y="1225774"/>
            <a:ext cx="1767994" cy="2315663"/>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stretch>
            <a:fillRect/>
          </a:stretch>
        </p:blipFill>
        <p:spPr>
          <a:xfrm>
            <a:off x="1334375" y="2179433"/>
            <a:ext cx="1733290" cy="2339370"/>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a:stretch>
            <a:fillRect/>
          </a:stretch>
        </p:blipFill>
        <p:spPr>
          <a:xfrm>
            <a:off x="2432875" y="3539193"/>
            <a:ext cx="1761115" cy="2300738"/>
          </a:xfrm>
          <a:prstGeom prst="rect">
            <a:avLst/>
          </a:prstGeom>
          <a:ln>
            <a:noFill/>
          </a:ln>
          <a:effectLst>
            <a:outerShdw blurRad="292100" dist="139700" dir="2700000" algn="tl" rotWithShape="0">
              <a:srgbClr val="333333">
                <a:alpha val="65000"/>
              </a:srgbClr>
            </a:outerShdw>
          </a:effectLst>
        </p:spPr>
      </p:pic>
      <p:pic>
        <p:nvPicPr>
          <p:cNvPr id="8"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6170" y="852997"/>
            <a:ext cx="2677562" cy="316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Рисунок 8"/>
          <p:cNvPicPr>
            <a:picLocks noChangeAspect="1"/>
          </p:cNvPicPr>
          <p:nvPr/>
        </p:nvPicPr>
        <p:blipFill>
          <a:blip r:embed="rId6"/>
          <a:stretch>
            <a:fillRect/>
          </a:stretch>
        </p:blipFill>
        <p:spPr>
          <a:xfrm>
            <a:off x="4847347" y="1647544"/>
            <a:ext cx="1841747" cy="2430443"/>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7"/>
          <a:stretch>
            <a:fillRect/>
          </a:stretch>
        </p:blipFill>
        <p:spPr>
          <a:xfrm>
            <a:off x="5938458" y="2318465"/>
            <a:ext cx="1761779" cy="2303697"/>
          </a:xfrm>
          <a:prstGeom prst="rect">
            <a:avLst/>
          </a:prstGeom>
          <a:ln>
            <a:noFill/>
          </a:ln>
          <a:effectLst>
            <a:outerShdw blurRad="292100" dist="139700" dir="2700000" algn="tl" rotWithShape="0">
              <a:srgbClr val="333333">
                <a:alpha val="65000"/>
              </a:srgbClr>
            </a:outerShdw>
          </a:effectLst>
        </p:spPr>
      </p:pic>
      <p:pic>
        <p:nvPicPr>
          <p:cNvPr id="11" name="Рисунок 10"/>
          <p:cNvPicPr>
            <a:picLocks noChangeAspect="1"/>
          </p:cNvPicPr>
          <p:nvPr/>
        </p:nvPicPr>
        <p:blipFill>
          <a:blip r:embed="rId8"/>
          <a:stretch>
            <a:fillRect/>
          </a:stretch>
        </p:blipFill>
        <p:spPr>
          <a:xfrm>
            <a:off x="7013200" y="2939436"/>
            <a:ext cx="1709999" cy="2277101"/>
          </a:xfrm>
          <a:prstGeom prst="rect">
            <a:avLst/>
          </a:prstGeom>
          <a:ln>
            <a:noFill/>
          </a:ln>
          <a:effectLst>
            <a:outerShdw blurRad="292100" dist="139700" dir="2700000" algn="tl" rotWithShape="0">
              <a:srgbClr val="333333">
                <a:alpha val="65000"/>
              </a:srgbClr>
            </a:outerShdw>
          </a:effectLst>
        </p:spPr>
      </p:pic>
      <p:pic>
        <p:nvPicPr>
          <p:cNvPr id="12" name="Рисунок 11"/>
          <p:cNvPicPr>
            <a:picLocks noChangeAspect="1"/>
          </p:cNvPicPr>
          <p:nvPr/>
        </p:nvPicPr>
        <p:blipFill>
          <a:blip r:embed="rId9"/>
          <a:stretch>
            <a:fillRect/>
          </a:stretch>
        </p:blipFill>
        <p:spPr>
          <a:xfrm>
            <a:off x="8090271" y="3539193"/>
            <a:ext cx="1831069" cy="2389932"/>
          </a:xfrm>
          <a:prstGeom prst="rect">
            <a:avLst/>
          </a:prstGeom>
          <a:ln>
            <a:noFill/>
          </a:ln>
          <a:effectLst>
            <a:outerShdw blurRad="292100" dist="139700" dir="2700000" algn="tl" rotWithShape="0">
              <a:srgbClr val="333333">
                <a:alpha val="65000"/>
              </a:srgbClr>
            </a:outerShdw>
          </a:effectLst>
        </p:spPr>
      </p:pic>
      <p:pic>
        <p:nvPicPr>
          <p:cNvPr id="13" name="Рисунок 12"/>
          <p:cNvPicPr>
            <a:picLocks noChangeAspect="1"/>
          </p:cNvPicPr>
          <p:nvPr/>
        </p:nvPicPr>
        <p:blipFill>
          <a:blip r:embed="rId10"/>
          <a:stretch>
            <a:fillRect/>
          </a:stretch>
        </p:blipFill>
        <p:spPr>
          <a:xfrm>
            <a:off x="9047305" y="1198380"/>
            <a:ext cx="1665769" cy="2240169"/>
          </a:xfrm>
          <a:prstGeom prst="rect">
            <a:avLst/>
          </a:prstGeom>
          <a:ln>
            <a:noFill/>
          </a:ln>
          <a:effectLst>
            <a:outerShdw blurRad="292100" dist="139700" dir="2700000" algn="tl" rotWithShape="0">
              <a:srgbClr val="333333">
                <a:alpha val="65000"/>
              </a:srgbClr>
            </a:outerShdw>
          </a:effectLst>
        </p:spPr>
      </p:pic>
      <p:pic>
        <p:nvPicPr>
          <p:cNvPr id="14" name="Рисунок 13"/>
          <p:cNvPicPr>
            <a:picLocks noChangeAspect="1"/>
          </p:cNvPicPr>
          <p:nvPr/>
        </p:nvPicPr>
        <p:blipFill>
          <a:blip r:embed="rId11"/>
          <a:stretch>
            <a:fillRect/>
          </a:stretch>
        </p:blipFill>
        <p:spPr>
          <a:xfrm>
            <a:off x="10153607" y="2434218"/>
            <a:ext cx="1767145" cy="23141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03914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887453" y="1513091"/>
            <a:ext cx="6096000" cy="1200329"/>
          </a:xfrm>
          <a:prstGeom prst="rect">
            <a:avLst/>
          </a:prstGeom>
          <a:ln w="38100">
            <a:solidFill>
              <a:srgbClr val="002060"/>
            </a:solidFill>
          </a:ln>
        </p:spPr>
        <p:txBody>
          <a:bodyPr>
            <a:spAutoFit/>
          </a:bodyPr>
          <a:lstStyle/>
          <a:p>
            <a:pPr>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УРОК</a:t>
            </a:r>
            <a:r>
              <a:rPr lang="en-US" sz="1200" b="1" dirty="0">
                <a:latin typeface="Times New Roman" panose="02020603050405020304" pitchFamily="18" charset="0"/>
                <a:ea typeface="Calibri" panose="020F0502020204030204" pitchFamily="34" charset="0"/>
                <a:cs typeface="Times New Roman" panose="02020603050405020304" pitchFamily="18" charset="0"/>
              </a:rPr>
              <a:t> 11. </a:t>
            </a:r>
            <a:r>
              <a:rPr lang="ru-RU" sz="1200" b="1" dirty="0">
                <a:latin typeface="Times New Roman" panose="02020603050405020304" pitchFamily="18" charset="0"/>
                <a:ea typeface="Calibri" panose="020F0502020204030204" pitchFamily="34" charset="0"/>
                <a:cs typeface="Times New Roman" panose="02020603050405020304" pitchFamily="18" charset="0"/>
              </a:rPr>
              <a:t>УРОК МАТЕМАТИКИ </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i="1" dirty="0">
                <a:latin typeface="Times New Roman" panose="02020603050405020304" pitchFamily="18" charset="0"/>
                <a:ea typeface="Calibri" panose="020F0502020204030204" pitchFamily="34" charset="0"/>
                <a:cs typeface="Times New Roman" panose="02020603050405020304" pitchFamily="18" charset="0"/>
              </a:rPr>
              <a:t>Cross-curricular</a:t>
            </a:r>
            <a:r>
              <a:rPr lang="en-US"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i="1" dirty="0">
                <a:latin typeface="Times New Roman" panose="02020603050405020304" pitchFamily="18" charset="0"/>
                <a:ea typeface="Calibri" panose="020F0502020204030204" pitchFamily="34" charset="0"/>
                <a:cs typeface="Times New Roman" panose="02020603050405020304" pitchFamily="18" charset="0"/>
              </a:rPr>
              <a:t>studies</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b="1"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tabLst>
                <a:tab pos="630555" algn="l"/>
              </a:tabLst>
            </a:pPr>
            <a:r>
              <a:rPr lang="ru-RU" sz="1200" b="1" dirty="0">
                <a:latin typeface="Times New Roman" panose="02020603050405020304" pitchFamily="18" charset="0"/>
                <a:ea typeface="Calibri" panose="020F0502020204030204" pitchFamily="34" charset="0"/>
                <a:cs typeface="Times New Roman" panose="02020603050405020304" pitchFamily="18" charset="0"/>
              </a:rPr>
              <a:t>Задачи: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развивать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межпредметные</a:t>
            </a:r>
            <a:r>
              <a:rPr lang="ru-RU" sz="1200" dirty="0">
                <a:latin typeface="Times New Roman" panose="02020603050405020304" pitchFamily="18" charset="0"/>
                <a:ea typeface="Calibri" panose="020F0502020204030204" pitchFamily="34" charset="0"/>
                <a:cs typeface="Times New Roman" panose="02020603050405020304" pitchFamily="18" charset="0"/>
              </a:rPr>
              <a:t> связи на основе текста для чтения;</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формировать лексические навыки учащихся по темам  «Математические операции» и «Геометрические фигуры»;</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совершенствовать грамматические навыки по теме «Порядковые числительные».</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887453" y="4227400"/>
            <a:ext cx="6096000" cy="1938992"/>
          </a:xfrm>
          <a:prstGeom prst="rect">
            <a:avLst/>
          </a:prstGeom>
          <a:ln w="38100">
            <a:solidFill>
              <a:srgbClr val="002060"/>
            </a:solidFill>
          </a:ln>
        </p:spPr>
        <p:txBody>
          <a:bodyPr>
            <a:spAutoFit/>
          </a:bodyPr>
          <a:lstStyle/>
          <a:p>
            <a:pPr indent="449580">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Ключи</a:t>
            </a:r>
            <a:r>
              <a:rPr lang="en-US" sz="1200" b="1"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latin typeface="Times New Roman" panose="02020603050405020304" pitchFamily="18" charset="0"/>
                <a:ea typeface="Calibri" panose="020F0502020204030204" pitchFamily="34" charset="0"/>
                <a:cs typeface="Times New Roman" panose="02020603050405020304" pitchFamily="18" charset="0"/>
              </a:rPr>
              <a:t> Joe is second. Sophie is third. Peter is fourth. Becky is fifth. Kate is sixth. Dan is seventh. Anna is eighth. Alex is ninth. Jack is tenth</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200" dirty="0">
                <a:latin typeface="Times New Roman" panose="02020603050405020304" pitchFamily="18" charset="0"/>
                <a:ea typeface="Calibri" panose="020F0502020204030204" pitchFamily="34" charset="0"/>
                <a:cs typeface="Times New Roman" panose="02020603050405020304" pitchFamily="18" charset="0"/>
              </a:rPr>
              <a:t>— Формирование лексических навыков по теме «Геометрические фигуры» (упр. </a:t>
            </a:r>
            <a:r>
              <a:rPr lang="en-US" sz="1200" dirty="0">
                <a:latin typeface="Times New Roman" panose="02020603050405020304" pitchFamily="18" charset="0"/>
                <a:ea typeface="Calibri" panose="020F0502020204030204" pitchFamily="34" charset="0"/>
                <a:cs typeface="Times New Roman" panose="02020603050405020304" pitchFamily="18" charset="0"/>
              </a:rPr>
              <a:t>d</a:t>
            </a:r>
            <a:r>
              <a:rPr lang="ru-RU" sz="1200" dirty="0">
                <a:latin typeface="Times New Roman" panose="02020603050405020304" pitchFamily="18" charset="0"/>
                <a:ea typeface="Calibri" panose="020F0502020204030204" pitchFamily="34" charset="0"/>
                <a:cs typeface="Times New Roman" panose="02020603050405020304" pitchFamily="18" charset="0"/>
              </a:rPr>
              <a:t>, с. 36).</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Ключи</a:t>
            </a:r>
            <a:r>
              <a:rPr lang="en-US" sz="1200" b="1"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latin typeface="Times New Roman" panose="02020603050405020304" pitchFamily="18" charset="0"/>
                <a:ea typeface="Calibri" panose="020F0502020204030204" pitchFamily="34" charset="0"/>
                <a:cs typeface="Times New Roman" panose="02020603050405020304" pitchFamily="18" charset="0"/>
              </a:rPr>
              <a:t> 1 – triangle; 2 – circle; 3 – square; 4 – rectangle; 5 – triangle; 6 –square; 7 – circle; 8 – rectangle</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3. Завершение урока. </a:t>
            </a:r>
            <a:r>
              <a:rPr lang="ru-RU" sz="1200" dirty="0">
                <a:latin typeface="Times New Roman" panose="02020603050405020304" pitchFamily="18" charset="0"/>
                <a:ea typeface="Calibri" panose="020F0502020204030204" pitchFamily="34" charset="0"/>
                <a:cs typeface="Times New Roman" panose="02020603050405020304" pitchFamily="18" charset="0"/>
              </a:rPr>
              <a:t>Обобщение изученного материала, подведение итогов.</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Домашнее задание:</a:t>
            </a:r>
            <a:r>
              <a:rPr lang="ru-RU" sz="1200" dirty="0">
                <a:latin typeface="Times New Roman" panose="02020603050405020304" pitchFamily="18" charset="0"/>
                <a:ea typeface="Calibri" panose="020F0502020204030204" pitchFamily="34" charset="0"/>
                <a:cs typeface="Times New Roman" panose="02020603050405020304" pitchFamily="18" charset="0"/>
              </a:rPr>
              <a:t> выучить названия геометрических фигур на с. 36; упр. 2, с. 37 (письменно). </a:t>
            </a:r>
            <a:r>
              <a:rPr lang="ru-RU"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Упражнения из тетради-тренажёра на усмотрение учителя.</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Ключи:</a:t>
            </a:r>
            <a:r>
              <a:rPr lang="ru-RU" sz="1200" dirty="0">
                <a:latin typeface="Times New Roman" panose="02020603050405020304" pitchFamily="18" charset="0"/>
                <a:ea typeface="Calibri" panose="020F0502020204030204" pitchFamily="34" charset="0"/>
                <a:cs typeface="Times New Roman" panose="02020603050405020304" pitchFamily="18" charset="0"/>
              </a:rPr>
              <a:t> 1. </a:t>
            </a:r>
            <a:r>
              <a:rPr lang="en-US" sz="1200" dirty="0" err="1">
                <a:latin typeface="Times New Roman" panose="02020603050405020304" pitchFamily="18" charset="0"/>
                <a:ea typeface="Calibri" panose="020F0502020204030204" pitchFamily="34" charset="0"/>
                <a:cs typeface="Times New Roman" panose="02020603050405020304" pitchFamily="18" charset="0"/>
              </a:rPr>
              <a:t>isn</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latin typeface="Times New Roman" panose="02020603050405020304" pitchFamily="18" charset="0"/>
                <a:ea typeface="Calibri" panose="020F0502020204030204" pitchFamily="34" charset="0"/>
                <a:cs typeface="Times New Roman" panose="02020603050405020304" pitchFamily="18" charset="0"/>
              </a:rPr>
              <a:t>t</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is</a:t>
            </a:r>
            <a:r>
              <a:rPr lang="ru-RU" sz="1200" dirty="0">
                <a:latin typeface="Times New Roman" panose="02020603050405020304" pitchFamily="18" charset="0"/>
                <a:ea typeface="Calibri" panose="020F0502020204030204" pitchFamily="34" charset="0"/>
                <a:cs typeface="Times New Roman" panose="02020603050405020304" pitchFamily="18" charset="0"/>
              </a:rPr>
              <a:t>; 2. </a:t>
            </a:r>
            <a:r>
              <a:rPr lang="en-US" sz="1200" dirty="0">
                <a:latin typeface="Times New Roman" panose="02020603050405020304" pitchFamily="18" charset="0"/>
                <a:ea typeface="Calibri" panose="020F0502020204030204" pitchFamily="34" charset="0"/>
                <a:cs typeface="Times New Roman" panose="02020603050405020304" pitchFamily="18" charset="0"/>
              </a:rPr>
              <a:t>am</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am not</a:t>
            </a:r>
            <a:r>
              <a:rPr lang="ru-RU" sz="1200" dirty="0">
                <a:latin typeface="Times New Roman" panose="02020603050405020304" pitchFamily="18" charset="0"/>
                <a:ea typeface="Calibri" panose="020F0502020204030204" pitchFamily="34" charset="0"/>
                <a:cs typeface="Times New Roman" panose="02020603050405020304" pitchFamily="18" charset="0"/>
              </a:rPr>
              <a:t>; 3. </a:t>
            </a:r>
            <a:r>
              <a:rPr lang="en-US" sz="1200" dirty="0" err="1">
                <a:latin typeface="Times New Roman" panose="02020603050405020304" pitchFamily="18" charset="0"/>
                <a:ea typeface="Calibri" panose="020F0502020204030204" pitchFamily="34" charset="0"/>
                <a:cs typeface="Times New Roman" panose="02020603050405020304" pitchFamily="18" charset="0"/>
              </a:rPr>
              <a:t>aren</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r>
              <a:rPr lang="en-US" sz="1200" dirty="0">
                <a:latin typeface="Times New Roman" panose="02020603050405020304" pitchFamily="18" charset="0"/>
                <a:ea typeface="Calibri" panose="020F0502020204030204" pitchFamily="34" charset="0"/>
                <a:cs typeface="Times New Roman" panose="02020603050405020304" pitchFamily="18" charset="0"/>
              </a:rPr>
              <a:t>t</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are</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058" y="529389"/>
            <a:ext cx="4471263" cy="589772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2355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373" y="426390"/>
            <a:ext cx="5869586" cy="2123658"/>
          </a:xfrm>
          <a:prstGeom prst="rect">
            <a:avLst/>
          </a:prstGeom>
          <a:ln w="38100">
            <a:solidFill>
              <a:srgbClr val="002060"/>
            </a:solidFill>
          </a:ln>
        </p:spPr>
        <p:txBody>
          <a:bodyPr wrap="square">
            <a:spAutoFit/>
          </a:bodyPr>
          <a:lstStyle/>
          <a:p>
            <a:pPr>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УРОК 12. УРОК ОБОБЩЕНИЯ И ПОВТОРЕНИЯ ПРОЙДЕННОГО </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r>
              <a:rPr lang="ru-RU" sz="1200" i="1" dirty="0" err="1">
                <a:latin typeface="Times New Roman" panose="02020603050405020304" pitchFamily="18" charset="0"/>
                <a:ea typeface="Calibri" panose="020F0502020204030204" pitchFamily="34" charset="0"/>
                <a:cs typeface="Times New Roman" panose="02020603050405020304" pitchFamily="18" charset="0"/>
              </a:rPr>
              <a:t>More</a:t>
            </a:r>
            <a:r>
              <a:rPr lang="ru-RU" sz="1200" i="1" dirty="0">
                <a:latin typeface="Times New Roman" panose="02020603050405020304" pitchFamily="18" charset="0"/>
                <a:ea typeface="Calibri" panose="020F0502020204030204" pitchFamily="34" charset="0"/>
                <a:cs typeface="Times New Roman" panose="02020603050405020304" pitchFamily="18" charset="0"/>
              </a:rPr>
              <a:t> </a:t>
            </a:r>
            <a:r>
              <a:rPr lang="ru-RU" sz="1200" i="1" dirty="0" err="1">
                <a:latin typeface="Times New Roman" panose="02020603050405020304" pitchFamily="18" charset="0"/>
                <a:ea typeface="Calibri" panose="020F0502020204030204" pitchFamily="34" charset="0"/>
                <a:cs typeface="Times New Roman" panose="02020603050405020304" pitchFamily="18" charset="0"/>
              </a:rPr>
              <a:t>prac</a:t>
            </a:r>
            <a:r>
              <a:rPr lang="en-US" sz="1200" i="1" dirty="0">
                <a:latin typeface="Times New Roman" panose="02020603050405020304" pitchFamily="18" charset="0"/>
                <a:ea typeface="Calibri" panose="020F0502020204030204" pitchFamily="34" charset="0"/>
                <a:cs typeface="Times New Roman" panose="02020603050405020304" pitchFamily="18" charset="0"/>
              </a:rPr>
              <a:t>tice</a:t>
            </a:r>
            <a:r>
              <a:rPr lang="ru-RU" sz="1200" dirty="0">
                <a:latin typeface="Times New Roman" panose="02020603050405020304" pitchFamily="18" charset="0"/>
                <a:ea typeface="Calibri" panose="020F0502020204030204" pitchFamily="34" charset="0"/>
                <a:cs typeface="Times New Roman" panose="02020603050405020304" pitchFamily="18" charset="0"/>
              </a:rPr>
              <a:t>)</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200" b="1" dirty="0">
                <a:latin typeface="Times New Roman" panose="02020603050405020304" pitchFamily="18" charset="0"/>
                <a:ea typeface="Calibri" panose="020F0502020204030204" pitchFamily="34" charset="0"/>
                <a:cs typeface="Times New Roman" panose="02020603050405020304" pitchFamily="18" charset="0"/>
              </a:rPr>
              <a:t>Задачи: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совершенствовать лексические навыки по теме «Школьные принадлежности»;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совершенствовать грамматические навыки по теме «Формы глагола </a:t>
            </a:r>
            <a:r>
              <a:rPr lang="en-US" sz="1200" i="1" dirty="0">
                <a:latin typeface="Times New Roman" panose="02020603050405020304" pitchFamily="18" charset="0"/>
                <a:ea typeface="Calibri" panose="020F0502020204030204" pitchFamily="34" charset="0"/>
                <a:cs typeface="Times New Roman" panose="02020603050405020304" pitchFamily="18" charset="0"/>
              </a:rPr>
              <a:t>to be </a:t>
            </a:r>
            <a:r>
              <a:rPr lang="ru-RU" sz="1200" dirty="0">
                <a:latin typeface="Times New Roman" panose="02020603050405020304" pitchFamily="18" charset="0"/>
                <a:ea typeface="Calibri" panose="020F0502020204030204" pitchFamily="34" charset="0"/>
                <a:cs typeface="Times New Roman" panose="02020603050405020304" pitchFamily="18" charset="0"/>
              </a:rPr>
              <a:t>в настоящем времени»;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аудирования</a:t>
            </a:r>
            <a:r>
              <a:rPr lang="ru-RU" sz="1200" dirty="0">
                <a:latin typeface="Times New Roman" panose="02020603050405020304" pitchFamily="18" charset="0"/>
                <a:ea typeface="Calibri" panose="020F0502020204030204" pitchFamily="34" charset="0"/>
                <a:cs typeface="Times New Roman" panose="02020603050405020304" pitchFamily="18" charset="0"/>
              </a:rPr>
              <a:t> с извлечением необходимой информации;</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монологической речи на основе текста для </a:t>
            </a:r>
            <a:r>
              <a:rPr lang="ru-RU" sz="1200" dirty="0" err="1">
                <a:latin typeface="Times New Roman" panose="02020603050405020304" pitchFamily="18" charset="0"/>
                <a:ea typeface="Calibri" panose="020F0502020204030204" pitchFamily="34" charset="0"/>
                <a:cs typeface="Times New Roman" panose="02020603050405020304" pitchFamily="18" charset="0"/>
              </a:rPr>
              <a:t>аудирования</a:t>
            </a:r>
            <a:r>
              <a:rPr lang="ru-RU" sz="1200" dirty="0">
                <a:latin typeface="Times New Roman" panose="02020603050405020304" pitchFamily="18" charset="0"/>
                <a:ea typeface="Calibri" panose="020F0502020204030204" pitchFamily="34" charset="0"/>
                <a:cs typeface="Times New Roman" panose="02020603050405020304" pitchFamily="18" charset="0"/>
              </a:rPr>
              <a:t>; </a:t>
            </a:r>
            <a:endParaRPr lang="ru-RU"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630555" algn="l"/>
              </a:tabLst>
            </a:pPr>
            <a:r>
              <a:rPr lang="ru-RU" sz="12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языковой догадки.</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1"/>
          <p:cNvSpPr>
            <a:spLocks noChangeArrowheads="1"/>
          </p:cNvSpPr>
          <p:nvPr/>
        </p:nvSpPr>
        <p:spPr bwMode="auto">
          <a:xfrm>
            <a:off x="6453486" y="1611290"/>
            <a:ext cx="5142769" cy="2677656"/>
          </a:xfrm>
          <a:prstGeom prst="rect">
            <a:avLst/>
          </a:prstGeom>
          <a:noFill/>
          <a:ln w="38100">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Аудиоскрипт</a:t>
            </a:r>
            <a:r>
              <a:rPr kumimoji="0" lang="en-US"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Emma: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Hi, Oliver. I see you can play football. You</a:t>
            </a:r>
            <a:r>
              <a:rPr kumimoji="0" lang="en-US" sz="1000" b="0" i="0" u="none" strike="noStrike" cap="none" normalizeH="0" baseline="0" dirty="0" smtClean="0">
                <a:ln>
                  <a:noFill/>
                </a:ln>
                <a:solidFill>
                  <a:srgbClr val="14151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re good.</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Oliver: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Oh, I</a:t>
            </a:r>
            <a:r>
              <a:rPr kumimoji="0" lang="en-US" sz="1000" b="0" i="0" u="none" strike="noStrike" cap="none" normalizeH="0" baseline="0" dirty="0" smtClean="0">
                <a:ln>
                  <a:noFill/>
                </a:ln>
                <a:solidFill>
                  <a:srgbClr val="14151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m OK. Can you play football, too?</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Emma: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No, I can</a:t>
            </a:r>
            <a:r>
              <a:rPr kumimoji="0" lang="en-US" sz="1000" b="0" i="0" u="none" strike="noStrike" cap="none" normalizeH="0" baseline="0" dirty="0" smtClean="0">
                <a:ln>
                  <a:noFill/>
                </a:ln>
                <a:solidFill>
                  <a:srgbClr val="14151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t. But Jessica can. She</a:t>
            </a:r>
            <a:r>
              <a:rPr kumimoji="0" lang="en-US" sz="1000" b="0" i="0" u="none" strike="noStrike" cap="none" normalizeH="0" baseline="0" dirty="0" smtClean="0">
                <a:ln>
                  <a:noFill/>
                </a:ln>
                <a:solidFill>
                  <a:srgbClr val="14151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s really good. She</a:t>
            </a:r>
            <a:r>
              <a:rPr kumimoji="0" lang="en-US" sz="1000" b="0" i="0" u="none" strike="noStrike" cap="none" normalizeH="0" baseline="0" dirty="0" smtClean="0">
                <a:ln>
                  <a:noFill/>
                </a:ln>
                <a:solidFill>
                  <a:srgbClr val="14151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s in the school team.</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Oliver: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What sports can you play?</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Emma: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Well, I can play tennis. Can you?</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Oliver: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Tennis? No, I can</a:t>
            </a:r>
            <a:r>
              <a:rPr kumimoji="0" lang="en-US" sz="1000" b="0" i="0" u="none" strike="noStrike" cap="none" normalizeH="0" baseline="0" dirty="0" smtClean="0">
                <a:ln>
                  <a:noFill/>
                </a:ln>
                <a:solidFill>
                  <a:srgbClr val="14151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t. Oh, look, there</a:t>
            </a:r>
            <a:r>
              <a:rPr kumimoji="0" lang="en-US" sz="1000" b="0" i="0" u="none" strike="noStrike" cap="none" normalizeH="0" baseline="0" dirty="0" smtClean="0">
                <a:ln>
                  <a:noFill/>
                </a:ln>
                <a:solidFill>
                  <a:srgbClr val="14151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s Ben. Hey, Ben!</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Ben: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Hello, Oliver. Hi, Emma.</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Oliver: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Come and play football with us.</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Ben: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Me? No, I can</a:t>
            </a:r>
            <a:r>
              <a:rPr kumimoji="0" lang="en-US" sz="1000" b="0" i="0" u="none" strike="noStrike" cap="none" normalizeH="0" baseline="0" dirty="0" smtClean="0">
                <a:ln>
                  <a:noFill/>
                </a:ln>
                <a:solidFill>
                  <a:srgbClr val="14151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t play football. I can play badminton, and basketball, and tennis, but </a:t>
            </a:r>
            <a:r>
              <a:rPr kumimoji="0" lang="en-US" sz="1000" b="0" i="0" u="none" strike="noStrike" cap="none" normalizeH="0" baseline="0" dirty="0" smtClean="0">
                <a:ln>
                  <a:noFill/>
                </a:ln>
                <a:solidFill>
                  <a:srgbClr val="141515"/>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Emma: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Oh, I can play tennis, too, Ben. Let</a:t>
            </a:r>
            <a:r>
              <a:rPr kumimoji="0" lang="en-US" sz="1000" b="0" i="0" u="none" strike="noStrike" cap="none" normalizeH="0" baseline="0" dirty="0" smtClean="0">
                <a:ln>
                  <a:noFill/>
                </a:ln>
                <a:solidFill>
                  <a:srgbClr val="141515"/>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s play together.</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Ben: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OK, what about tomorrow afternoon?</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Emma: </a:t>
            </a:r>
            <a:r>
              <a:rPr kumimoji="0" lang="en-US" sz="1000" b="0" i="0" u="none" strike="noStrike" cap="none" normalizeH="0" baseline="0" dirty="0" smtClean="0">
                <a:ln>
                  <a:noFill/>
                </a:ln>
                <a:solidFill>
                  <a:srgbClr val="141515"/>
                </a:solidFill>
                <a:effectLst/>
                <a:latin typeface="Times New Roman" panose="02020603050405020304" pitchFamily="18" charset="0"/>
                <a:ea typeface="Calibri" panose="020F0502020204030204" pitchFamily="34" charset="0"/>
                <a:cs typeface="Times New Roman" panose="02020603050405020304" pitchFamily="18" charset="0"/>
              </a:rPr>
              <a:t>Great.</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sz="1000" b="0" i="0" u="none" strike="noStrike" cap="none" normalizeH="0" baseline="0" dirty="0" smtClean="0">
              <a:ln>
                <a:noFill/>
              </a:ln>
              <a:solidFill>
                <a:schemeClr val="tx1"/>
              </a:solidFill>
              <a:effectLst/>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829030900"/>
              </p:ext>
            </p:extLst>
          </p:nvPr>
        </p:nvGraphicFramePr>
        <p:xfrm>
          <a:off x="4860758" y="4395537"/>
          <a:ext cx="208280" cy="365760"/>
        </p:xfrm>
        <a:graphic>
          <a:graphicData uri="http://schemas.openxmlformats.org/drawingml/2006/table">
            <a:tbl>
              <a:tblPr/>
              <a:tblGrid>
                <a:gridCol w="208280"/>
              </a:tblGrid>
              <a:tr h="0">
                <a:tc>
                  <a:txBody>
                    <a:bodyPr/>
                    <a:lstStyle/>
                    <a:p>
                      <a:r>
                        <a:rPr lang="ru-RU" baseline="0" dirty="0" smtClean="0"/>
                        <a:t> </a:t>
                      </a: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73" y="2723144"/>
            <a:ext cx="5577158" cy="3683324"/>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3486" y="4746664"/>
            <a:ext cx="3741024" cy="1303493"/>
          </a:xfrm>
          <a:prstGeom prst="rect">
            <a:avLst/>
          </a:prstGeom>
          <a:ln w="38100">
            <a:solidFill>
              <a:srgbClr val="002060"/>
            </a:solidFill>
          </a:ln>
        </p:spPr>
      </p:pic>
      <p:cxnSp>
        <p:nvCxnSpPr>
          <p:cNvPr id="10" name="Прямая со стрелкой 9"/>
          <p:cNvCxnSpPr/>
          <p:nvPr/>
        </p:nvCxnSpPr>
        <p:spPr>
          <a:xfrm flipH="1">
            <a:off x="5143500" y="1818409"/>
            <a:ext cx="1714500" cy="13404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5217148" y="3647210"/>
            <a:ext cx="1329125" cy="11147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691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29563" y="2753701"/>
            <a:ext cx="6096000" cy="3647152"/>
          </a:xfrm>
          <a:prstGeom prst="rect">
            <a:avLst/>
          </a:prstGeom>
          <a:ln w="38100">
            <a:solidFill>
              <a:srgbClr val="002060"/>
            </a:solidFill>
          </a:ln>
        </p:spPr>
        <p:txBody>
          <a:bodyPr>
            <a:spAutoFit/>
          </a:bodyPr>
          <a:lstStyle/>
          <a:p>
            <a:pPr>
              <a:spcAft>
                <a:spcPts val="0"/>
              </a:spcAft>
            </a:pPr>
            <a:r>
              <a:rPr lang="ru-RU" sz="1100" b="1" dirty="0">
                <a:latin typeface="Times New Roman" panose="02020603050405020304" pitchFamily="18" charset="0"/>
                <a:ea typeface="Calibri" panose="020F0502020204030204" pitchFamily="34" charset="0"/>
                <a:cs typeface="Times New Roman" panose="02020603050405020304" pitchFamily="18" charset="0"/>
              </a:rPr>
              <a:t>УРОК 13. УРОК ЗАЩИТЫ ПРОЕКТОВ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100" b="1" dirty="0">
                <a:latin typeface="Times New Roman" panose="02020603050405020304" pitchFamily="18" charset="0"/>
                <a:ea typeface="Calibri" panose="020F0502020204030204" pitchFamily="34" charset="0"/>
                <a:cs typeface="Times New Roman" panose="02020603050405020304" pitchFamily="18" charset="0"/>
              </a:rPr>
              <a:t>Задача: </a:t>
            </a:r>
            <a:r>
              <a:rPr lang="ru-RU" sz="1100" dirty="0">
                <a:latin typeface="Times New Roman" panose="02020603050405020304" pitchFamily="18" charset="0"/>
                <a:ea typeface="Calibri" panose="020F0502020204030204" pitchFamily="34" charset="0"/>
                <a:cs typeface="Times New Roman" panose="02020603050405020304" pitchFamily="18" charset="0"/>
              </a:rPr>
              <a:t>способствовать развитию умений монологической речи.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100" b="1" dirty="0">
                <a:latin typeface="Times New Roman" panose="02020603050405020304" pitchFamily="18" charset="0"/>
                <a:ea typeface="Calibri" panose="020F0502020204030204" pitchFamily="34" charset="0"/>
                <a:cs typeface="Times New Roman" panose="02020603050405020304" pitchFamily="18" charset="0"/>
              </a:rPr>
              <a:t>1. Начало урока.</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 Фонетическая и речевая зарядка по теме «Школьные принадлежности».</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ru-RU" sz="1100" b="1" dirty="0">
                <a:latin typeface="Times New Roman" panose="02020603050405020304" pitchFamily="18" charset="0"/>
                <a:ea typeface="Calibri" panose="020F0502020204030204" pitchFamily="34" charset="0"/>
                <a:cs typeface="Times New Roman" panose="02020603050405020304" pitchFamily="18" charset="0"/>
              </a:rPr>
              <a:t> 	2. Основной этап.</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Защита проектов. Важно, чтобы учащиеся не только предъявили свой проект и передали его содержание, но и ответили на вопросы одноклассников и выслушали их мнение по проекту. Данный урок не должен превратиться в скучное мероприятие, когда один говорит, а другие отдыхают. Необходимо вовлечь в работу всех учащихся. В группах проектная деятельность является непривычной, учитель может сам задать вопросы и выступающему, и слушающим, чтобы мотивировать внимание. Для оценивания и </a:t>
            </a:r>
            <a:r>
              <a:rPr lang="ru-RU" sz="1100" dirty="0" err="1">
                <a:latin typeface="Times New Roman" panose="02020603050405020304" pitchFamily="18" charset="0"/>
                <a:ea typeface="Calibri" panose="020F0502020204030204" pitchFamily="34" charset="0"/>
                <a:cs typeface="Times New Roman" panose="02020603050405020304" pitchFamily="18" charset="0"/>
              </a:rPr>
              <a:t>самооценивания</a:t>
            </a:r>
            <a:r>
              <a:rPr lang="ru-RU" sz="1100" dirty="0">
                <a:latin typeface="Times New Roman" panose="02020603050405020304" pitchFamily="18" charset="0"/>
                <a:ea typeface="Calibri" panose="020F0502020204030204" pitchFamily="34" charset="0"/>
                <a:cs typeface="Times New Roman" panose="02020603050405020304" pitchFamily="18" charset="0"/>
              </a:rPr>
              <a:t> проекта можно дать зрительные опоры на доске. Например</a:t>
            </a:r>
            <a:r>
              <a:rPr lang="en-US" sz="1100" dirty="0">
                <a:latin typeface="Times New Roman" panose="02020603050405020304" pitchFamily="18" charset="0"/>
                <a:ea typeface="Calibri" panose="020F0502020204030204" pitchFamily="34" charset="0"/>
                <a:cs typeface="Times New Roman" panose="02020603050405020304" pitchFamily="18" charset="0"/>
              </a:rPr>
              <a:t>:</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 </a:t>
            </a:r>
            <a:r>
              <a:rPr lang="en-US" sz="1100" i="1" dirty="0">
                <a:latin typeface="Times New Roman" panose="02020603050405020304" pitchFamily="18" charset="0"/>
                <a:ea typeface="Calibri" panose="020F0502020204030204" pitchFamily="34" charset="0"/>
                <a:cs typeface="Times New Roman" panose="02020603050405020304" pitchFamily="18" charset="0"/>
              </a:rPr>
              <a:t>I like/don’t like the project very much. </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en-US" sz="1100" i="1" dirty="0">
                <a:latin typeface="Times New Roman" panose="02020603050405020304" pitchFamily="18" charset="0"/>
                <a:ea typeface="Calibri" panose="020F0502020204030204" pitchFamily="34" charset="0"/>
                <a:cs typeface="Times New Roman" panose="02020603050405020304" pitchFamily="18" charset="0"/>
              </a:rPr>
              <a:t>— I think it is interesting and well done, because.../I don’t think it is very interesting for me, because...</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100" dirty="0">
                <a:latin typeface="Times New Roman" panose="02020603050405020304" pitchFamily="18" charset="0"/>
                <a:ea typeface="Calibri" panose="020F0502020204030204" pitchFamily="34" charset="0"/>
                <a:cs typeface="Times New Roman" panose="02020603050405020304" pitchFamily="18" charset="0"/>
              </a:rPr>
              <a:t>Важно помнить о регламенте. Защита учебного проекта, включая ответы на вопросы и </a:t>
            </a:r>
            <a:r>
              <a:rPr lang="ru-RU" sz="1100" dirty="0" err="1">
                <a:latin typeface="Times New Roman" panose="02020603050405020304" pitchFamily="18" charset="0"/>
                <a:ea typeface="Calibri" panose="020F0502020204030204" pitchFamily="34" charset="0"/>
                <a:cs typeface="Times New Roman" panose="02020603050405020304" pitchFamily="18" charset="0"/>
              </a:rPr>
              <a:t>самооценивание</a:t>
            </a:r>
            <a:r>
              <a:rPr lang="ru-RU" sz="1100" dirty="0">
                <a:latin typeface="Times New Roman" panose="02020603050405020304" pitchFamily="18" charset="0"/>
                <a:ea typeface="Calibri" panose="020F0502020204030204" pitchFamily="34" charset="0"/>
                <a:cs typeface="Times New Roman" panose="02020603050405020304" pitchFamily="18" charset="0"/>
              </a:rPr>
              <a:t>, не должна превышать 4 минуты. В больших группах можно продлить опрос и на следующем уроке, предложив более слабым учащимся выступить позже, доработав проект.</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100" b="1" dirty="0">
                <a:latin typeface="Times New Roman" panose="02020603050405020304" pitchFamily="18" charset="0"/>
                <a:ea typeface="Calibri" panose="020F0502020204030204" pitchFamily="34" charset="0"/>
                <a:cs typeface="Times New Roman" panose="02020603050405020304" pitchFamily="18" charset="0"/>
              </a:rPr>
              <a:t>3. Завершение урока. </a:t>
            </a:r>
            <a:r>
              <a:rPr lang="ru-RU" sz="1100" dirty="0">
                <a:latin typeface="Times New Roman" panose="02020603050405020304" pitchFamily="18" charset="0"/>
                <a:ea typeface="Calibri" panose="020F0502020204030204" pitchFamily="34" charset="0"/>
                <a:cs typeface="Times New Roman" panose="02020603050405020304" pitchFamily="18" charset="0"/>
              </a:rPr>
              <a:t>Обобщение изученного материала, подведение итогов.</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indent="449580">
              <a:spcAft>
                <a:spcPts val="0"/>
              </a:spcAft>
            </a:pPr>
            <a:r>
              <a:rPr lang="ru-RU" sz="1100" b="1" dirty="0">
                <a:latin typeface="Times New Roman" panose="02020603050405020304" pitchFamily="18" charset="0"/>
                <a:ea typeface="Calibri" panose="020F0502020204030204" pitchFamily="34" charset="0"/>
                <a:cs typeface="Times New Roman" panose="02020603050405020304" pitchFamily="18" charset="0"/>
              </a:rPr>
              <a:t>Домашнее задание:</a:t>
            </a:r>
            <a:r>
              <a:rPr lang="ru-RU" sz="1100" dirty="0">
                <a:latin typeface="Times New Roman" panose="02020603050405020304" pitchFamily="18" charset="0"/>
                <a:ea typeface="Calibri" panose="020F0502020204030204" pitchFamily="34" charset="0"/>
                <a:cs typeface="Times New Roman" panose="02020603050405020304" pitchFamily="18" charset="0"/>
              </a:rPr>
              <a:t> доработать проекты, устранив ошибки и учитывая замечания учителя и одноклассников. </a:t>
            </a:r>
            <a:r>
              <a:rPr lang="ru-RU"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Упражнения из тетради-тренажёра на усмотрение учителя.</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84774"/>
            <a:ext cx="5611091" cy="24429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352256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162" y="481012"/>
            <a:ext cx="5019675" cy="58959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52925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63294" y="356755"/>
            <a:ext cx="2815631" cy="461665"/>
          </a:xfrm>
          <a:prstGeom prst="rect">
            <a:avLst/>
          </a:prstGeom>
        </p:spPr>
        <p:txBody>
          <a:bodyPr wrap="square">
            <a:spAutoFit/>
          </a:bodyPr>
          <a:lstStyle/>
          <a:p>
            <a:r>
              <a:rPr lang="ru-RU" altLang="ru-RU" sz="2400" b="1" dirty="0">
                <a:latin typeface="Trebuchet MS" panose="020B0603020202020204" pitchFamily="34" charset="0"/>
                <a:cs typeface="Arial" panose="020B0604020202020204" pitchFamily="34" charset="0"/>
              </a:rPr>
              <a:t>Приложения</a:t>
            </a:r>
          </a:p>
        </p:txBody>
      </p:sp>
      <p:sp>
        <p:nvSpPr>
          <p:cNvPr id="3" name="Прямоугольник 2"/>
          <p:cNvSpPr/>
          <p:nvPr/>
        </p:nvSpPr>
        <p:spPr>
          <a:xfrm>
            <a:off x="280556" y="941428"/>
            <a:ext cx="5303339" cy="5016758"/>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3366"/>
                </a:solidFill>
              </a:rPr>
              <a:t>SKILLS FILE</a:t>
            </a:r>
            <a:r>
              <a:rPr lang="ru-RU" sz="2000" dirty="0">
                <a:solidFill>
                  <a:srgbClr val="003366"/>
                </a:solidFill>
              </a:rPr>
              <a:t> (учись учиться)</a:t>
            </a:r>
            <a:endParaRPr lang="en-US" sz="2000" dirty="0">
              <a:solidFill>
                <a:srgbClr val="003366"/>
              </a:solidFill>
            </a:endParaRPr>
          </a:p>
          <a:p>
            <a:pPr marL="342900" indent="-342900">
              <a:buFont typeface="Arial" panose="020B0604020202020204" pitchFamily="34" charset="0"/>
              <a:buChar char="•"/>
            </a:pPr>
            <a:endParaRPr lang="en-US" sz="2000" dirty="0">
              <a:solidFill>
                <a:srgbClr val="003366"/>
              </a:solidFill>
            </a:endParaRPr>
          </a:p>
          <a:p>
            <a:pPr marL="342900" indent="-342900">
              <a:buFont typeface="Arial" panose="020B0604020202020204" pitchFamily="34" charset="0"/>
              <a:buChar char="•"/>
            </a:pPr>
            <a:r>
              <a:rPr lang="en-US" sz="2000" dirty="0">
                <a:solidFill>
                  <a:srgbClr val="003366"/>
                </a:solidFill>
              </a:rPr>
              <a:t>GRAMMAR FILE</a:t>
            </a:r>
            <a:r>
              <a:rPr lang="ru-RU" sz="2000" dirty="0">
                <a:solidFill>
                  <a:srgbClr val="003366"/>
                </a:solidFill>
              </a:rPr>
              <a:t> (грамматический справочник)</a:t>
            </a:r>
            <a:endParaRPr lang="en-US" sz="2000" dirty="0">
              <a:solidFill>
                <a:srgbClr val="003366"/>
              </a:solidFill>
            </a:endParaRPr>
          </a:p>
          <a:p>
            <a:pPr marL="342900" indent="-342900">
              <a:buFont typeface="Arial" panose="020B0604020202020204" pitchFamily="34" charset="0"/>
              <a:buChar char="•"/>
            </a:pPr>
            <a:endParaRPr lang="en-US" sz="2000" dirty="0">
              <a:solidFill>
                <a:srgbClr val="003366"/>
              </a:solidFill>
            </a:endParaRPr>
          </a:p>
          <a:p>
            <a:pPr marL="342900" indent="-342900">
              <a:buFont typeface="Arial" panose="020B0604020202020204" pitchFamily="34" charset="0"/>
              <a:buChar char="•"/>
            </a:pPr>
            <a:r>
              <a:rPr lang="en-US" sz="2000" dirty="0">
                <a:solidFill>
                  <a:srgbClr val="003366"/>
                </a:solidFill>
              </a:rPr>
              <a:t>ENGLISH-RUSSIAN DICTIONARY</a:t>
            </a:r>
            <a:r>
              <a:rPr lang="ru-RU" sz="2000" dirty="0">
                <a:solidFill>
                  <a:srgbClr val="003366"/>
                </a:solidFill>
              </a:rPr>
              <a:t> (англо-русский словарь)</a:t>
            </a:r>
            <a:endParaRPr lang="en-US" sz="2000" dirty="0">
              <a:solidFill>
                <a:srgbClr val="003366"/>
              </a:solidFill>
            </a:endParaRPr>
          </a:p>
          <a:p>
            <a:pPr marL="342900" indent="-342900">
              <a:buFont typeface="Arial" panose="020B0604020202020204" pitchFamily="34" charset="0"/>
              <a:buChar char="•"/>
            </a:pPr>
            <a:endParaRPr lang="en-US" sz="2000" dirty="0">
              <a:solidFill>
                <a:srgbClr val="003366"/>
              </a:solidFill>
            </a:endParaRPr>
          </a:p>
          <a:p>
            <a:pPr marL="342900" indent="-342900">
              <a:buFont typeface="Arial" panose="020B0604020202020204" pitchFamily="34" charset="0"/>
              <a:buChar char="•"/>
            </a:pPr>
            <a:r>
              <a:rPr lang="en-US" sz="2000" dirty="0">
                <a:solidFill>
                  <a:srgbClr val="003366"/>
                </a:solidFill>
              </a:rPr>
              <a:t>IRREGULAR VERBS</a:t>
            </a:r>
            <a:r>
              <a:rPr lang="ru-RU" sz="2000" dirty="0">
                <a:solidFill>
                  <a:srgbClr val="003366"/>
                </a:solidFill>
              </a:rPr>
              <a:t> (список неправильных глаголов)</a:t>
            </a:r>
            <a:endParaRPr lang="en-US" sz="2000" dirty="0">
              <a:solidFill>
                <a:srgbClr val="003366"/>
              </a:solidFill>
            </a:endParaRPr>
          </a:p>
          <a:p>
            <a:pPr marL="342900" indent="-342900">
              <a:buFont typeface="Arial" panose="020B0604020202020204" pitchFamily="34" charset="0"/>
              <a:buChar char="•"/>
            </a:pPr>
            <a:endParaRPr lang="en-US" sz="2000" dirty="0">
              <a:solidFill>
                <a:srgbClr val="003366"/>
              </a:solidFill>
            </a:endParaRPr>
          </a:p>
          <a:p>
            <a:pPr marL="342900" indent="-342900">
              <a:buFont typeface="Arial" panose="020B0604020202020204" pitchFamily="34" charset="0"/>
              <a:buChar char="•"/>
            </a:pPr>
            <a:r>
              <a:rPr lang="en-US" sz="2000" dirty="0">
                <a:solidFill>
                  <a:srgbClr val="003366"/>
                </a:solidFill>
              </a:rPr>
              <a:t>LIST OF NAMES</a:t>
            </a:r>
            <a:r>
              <a:rPr lang="ru-RU" sz="2000" dirty="0">
                <a:solidFill>
                  <a:srgbClr val="003366"/>
                </a:solidFill>
              </a:rPr>
              <a:t> (список собственных имён существительных)</a:t>
            </a:r>
            <a:endParaRPr lang="en-US" sz="2000" dirty="0">
              <a:solidFill>
                <a:srgbClr val="003366"/>
              </a:solidFill>
            </a:endParaRPr>
          </a:p>
          <a:p>
            <a:pPr marL="342900" indent="-342900">
              <a:buFont typeface="Arial" panose="020B0604020202020204" pitchFamily="34" charset="0"/>
              <a:buChar char="•"/>
            </a:pPr>
            <a:endParaRPr lang="en-US" sz="2000" dirty="0">
              <a:solidFill>
                <a:srgbClr val="003366"/>
              </a:solidFill>
            </a:endParaRPr>
          </a:p>
          <a:p>
            <a:pPr marL="342900" indent="-342900">
              <a:buFont typeface="Arial" panose="020B0604020202020204" pitchFamily="34" charset="0"/>
              <a:buChar char="•"/>
            </a:pPr>
            <a:r>
              <a:rPr lang="en-US" sz="2000" dirty="0">
                <a:solidFill>
                  <a:srgbClr val="003366"/>
                </a:solidFill>
              </a:rPr>
              <a:t>CLASSROOM ENGLISH</a:t>
            </a:r>
            <a:r>
              <a:rPr lang="ru-RU" sz="2000" dirty="0">
                <a:solidFill>
                  <a:srgbClr val="003366"/>
                </a:solidFill>
              </a:rPr>
              <a:t> (слова и выражения классного обихода)</a:t>
            </a:r>
            <a:endParaRPr lang="en-US" sz="2000" dirty="0">
              <a:solidFill>
                <a:srgbClr val="003366"/>
              </a:solidFill>
            </a:endParaRPr>
          </a:p>
        </p:txBody>
      </p:sp>
      <p:pic>
        <p:nvPicPr>
          <p:cNvPr id="4" name="Picture 2" descr="C:\Users\VKaramzina\Desktop\Принскрины\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3895" y="941428"/>
            <a:ext cx="2865075" cy="40149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6" descr="C:\Users\VKaramzina\Desktop\Принскрины\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3642" y="3920222"/>
            <a:ext cx="2984943" cy="20793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rotWithShape="1">
          <a:blip r:embed="rId4">
            <a:extLst>
              <a:ext uri="{28A0092B-C50C-407E-A947-70E740481C1C}">
                <a14:useLocalDpi xmlns:a14="http://schemas.microsoft.com/office/drawing/2010/main" val="0"/>
              </a:ext>
            </a:extLst>
          </a:blip>
          <a:srcRect r="52971"/>
          <a:stretch/>
        </p:blipFill>
        <p:spPr>
          <a:xfrm>
            <a:off x="9068717" y="2400299"/>
            <a:ext cx="2803070" cy="38194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367896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878" y="487642"/>
            <a:ext cx="4685958" cy="5946509"/>
          </a:xfrm>
          <a:prstGeom prst="rect">
            <a:avLst/>
          </a:prstGeom>
          <a:ln>
            <a:noFill/>
          </a:ln>
          <a:effectLst>
            <a:outerShdw blurRad="190500" algn="tl" rotWithShape="0">
              <a:srgbClr val="000000">
                <a:alpha val="70000"/>
              </a:srgbClr>
            </a:outerShd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804" y="429011"/>
            <a:ext cx="4327131" cy="599783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12691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612" y="413527"/>
            <a:ext cx="9498430" cy="60867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19180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72" y="488373"/>
            <a:ext cx="3880073" cy="5398692"/>
          </a:xfrm>
          <a:prstGeom prst="rect">
            <a:avLst/>
          </a:prstGeom>
          <a:ln>
            <a:noFill/>
          </a:ln>
          <a:effectLst>
            <a:outerShdw blurRad="190500" algn="tl" rotWithShape="0">
              <a:srgbClr val="000000">
                <a:alpha val="70000"/>
              </a:srgbClr>
            </a:outerShdw>
          </a:effec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617" y="789708"/>
            <a:ext cx="3940210" cy="5336347"/>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2336" y="1184564"/>
            <a:ext cx="3734111" cy="51548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61171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salomakhina\Desktop\сайт сфер.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51" y="481263"/>
            <a:ext cx="9935941" cy="47163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2468" y="3687934"/>
            <a:ext cx="1874837" cy="187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302579" y="5714818"/>
            <a:ext cx="4741619" cy="369332"/>
          </a:xfrm>
          <a:prstGeom prst="rect">
            <a:avLst/>
          </a:prstGeom>
        </p:spPr>
        <p:txBody>
          <a:bodyPr wrap="none">
            <a:spAutoFit/>
          </a:bodyPr>
          <a:lstStyle/>
          <a:p>
            <a:r>
              <a:rPr lang="en-US" dirty="0"/>
              <a:t>https://www.prosv.ru/umk/english-spheres.html</a:t>
            </a:r>
            <a:endParaRPr lang="ru-RU" dirty="0"/>
          </a:p>
        </p:txBody>
      </p:sp>
    </p:spTree>
    <p:extLst>
      <p:ext uri="{BB962C8B-B14F-4D97-AF65-F5344CB8AC3E}">
        <p14:creationId xmlns:p14="http://schemas.microsoft.com/office/powerpoint/2010/main" val="3359715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537615" y="420922"/>
            <a:ext cx="3772196" cy="369332"/>
          </a:xfrm>
          <a:prstGeom prst="rect">
            <a:avLst/>
          </a:prstGeom>
        </p:spPr>
        <p:txBody>
          <a:bodyPr wrap="square">
            <a:spAutoFit/>
          </a:bodyPr>
          <a:lstStyle/>
          <a:p>
            <a:r>
              <a:rPr lang="ru-RU" b="1" dirty="0">
                <a:solidFill>
                  <a:srgbClr val="002060"/>
                </a:solidFill>
              </a:rPr>
              <a:t>Знакомство с учебником </a:t>
            </a:r>
          </a:p>
        </p:txBody>
      </p:sp>
      <p:pic>
        <p:nvPicPr>
          <p:cNvPr id="4" name="Picture 2" descr="C:\Users\msalomakhina\Desktop\знакомтсво с умк.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203014" cy="4352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msalomakhina\Desktop\qr-cod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014" y="1195881"/>
            <a:ext cx="2088232" cy="187483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5195246" y="5817440"/>
            <a:ext cx="6096000" cy="646331"/>
          </a:xfrm>
          <a:prstGeom prst="rect">
            <a:avLst/>
          </a:prstGeom>
        </p:spPr>
        <p:txBody>
          <a:bodyPr>
            <a:spAutoFit/>
          </a:bodyPr>
          <a:lstStyle/>
          <a:p>
            <a:r>
              <a:rPr lang="ru-RU" dirty="0"/>
              <a:t>Подробная информация на сайте https://www.prosv.ru/umk/english-spheres.html</a:t>
            </a:r>
          </a:p>
        </p:txBody>
      </p:sp>
    </p:spTree>
    <p:extLst>
      <p:ext uri="{BB962C8B-B14F-4D97-AF65-F5344CB8AC3E}">
        <p14:creationId xmlns:p14="http://schemas.microsoft.com/office/powerpoint/2010/main" val="23887350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4"/>
          <p:cNvSpPr>
            <a:spLocks noChangeArrowheads="1"/>
          </p:cNvSpPr>
          <p:nvPr/>
        </p:nvSpPr>
        <p:spPr bwMode="auto">
          <a:xfrm>
            <a:off x="1649772" y="569479"/>
            <a:ext cx="8881743" cy="578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ct val="150000"/>
              </a:lnSpc>
            </a:pPr>
            <a:r>
              <a:rPr lang="ru-RU" altLang="ru-RU" sz="2400" b="1" dirty="0">
                <a:latin typeface="Trebuchet MS" panose="020B0603020202020204" pitchFamily="34" charset="0"/>
                <a:cs typeface="Arial" panose="020B0604020202020204" pitchFamily="34" charset="0"/>
              </a:rPr>
              <a:t>«Сферы» в новом Федеральном перечне</a:t>
            </a:r>
          </a:p>
        </p:txBody>
      </p:sp>
      <p:graphicFrame>
        <p:nvGraphicFramePr>
          <p:cNvPr id="3" name="Таблица 2"/>
          <p:cNvGraphicFramePr>
            <a:graphicFrameLocks noGrp="1"/>
          </p:cNvGraphicFramePr>
          <p:nvPr>
            <p:extLst/>
          </p:nvPr>
        </p:nvGraphicFramePr>
        <p:xfrm>
          <a:off x="1091046" y="1454202"/>
          <a:ext cx="9590810" cy="4666042"/>
        </p:xfrm>
        <a:graphic>
          <a:graphicData uri="http://schemas.openxmlformats.org/drawingml/2006/table">
            <a:tbl>
              <a:tblPr>
                <a:tableStyleId>{BC89EF96-8CEA-46FF-86C4-4CE0E7609802}</a:tableStyleId>
              </a:tblPr>
              <a:tblGrid>
                <a:gridCol w="1188243">
                  <a:extLst>
                    <a:ext uri="{9D8B030D-6E8A-4147-A177-3AD203B41FA5}">
                      <a16:colId xmlns:a16="http://schemas.microsoft.com/office/drawing/2014/main" xmlns="" val="20000"/>
                    </a:ext>
                  </a:extLst>
                </a:gridCol>
                <a:gridCol w="3819349">
                  <a:extLst>
                    <a:ext uri="{9D8B030D-6E8A-4147-A177-3AD203B41FA5}">
                      <a16:colId xmlns:a16="http://schemas.microsoft.com/office/drawing/2014/main" xmlns="" val="20001"/>
                    </a:ext>
                  </a:extLst>
                </a:gridCol>
                <a:gridCol w="3507613">
                  <a:extLst>
                    <a:ext uri="{9D8B030D-6E8A-4147-A177-3AD203B41FA5}">
                      <a16:colId xmlns:a16="http://schemas.microsoft.com/office/drawing/2014/main" xmlns="" val="20002"/>
                    </a:ext>
                  </a:extLst>
                </a:gridCol>
                <a:gridCol w="1075605">
                  <a:extLst>
                    <a:ext uri="{9D8B030D-6E8A-4147-A177-3AD203B41FA5}">
                      <a16:colId xmlns:a16="http://schemas.microsoft.com/office/drawing/2014/main" xmlns="" val="20003"/>
                    </a:ext>
                  </a:extLst>
                </a:gridCol>
              </a:tblGrid>
              <a:tr h="705744">
                <a:tc>
                  <a:txBody>
                    <a:bodyPr/>
                    <a:lstStyle/>
                    <a:p>
                      <a:pPr algn="ctr" fontAlgn="t"/>
                      <a:r>
                        <a:rPr lang="ru-RU" sz="1300" b="1" u="none" strike="noStrike" dirty="0">
                          <a:effectLst/>
                        </a:rPr>
                        <a:t>Порядковый номер учебника</a:t>
                      </a:r>
                      <a:endParaRPr lang="ru-RU" sz="1300" b="1" i="0" u="none" strike="noStrike" dirty="0">
                        <a:solidFill>
                          <a:srgbClr val="000000"/>
                        </a:solidFill>
                        <a:effectLst/>
                        <a:latin typeface="Times New Roman" panose="02020603050405020304" pitchFamily="18" charset="0"/>
                      </a:endParaRPr>
                    </a:p>
                  </a:txBody>
                  <a:tcPr marL="4864" marR="4864" marT="4863" marB="0" anchor="ctr">
                    <a:solidFill>
                      <a:srgbClr val="DDECEF"/>
                    </a:solidFill>
                  </a:tcPr>
                </a:tc>
                <a:tc>
                  <a:txBody>
                    <a:bodyPr/>
                    <a:lstStyle/>
                    <a:p>
                      <a:pPr algn="ctr" fontAlgn="t"/>
                      <a:r>
                        <a:rPr lang="ru-RU" sz="1300" b="1" u="none" strike="noStrike" dirty="0">
                          <a:effectLst/>
                        </a:rPr>
                        <a:t>Автор/авторский коллектив</a:t>
                      </a:r>
                      <a:endParaRPr lang="ru-RU" sz="1300" b="1" i="0" u="none" strike="noStrike" dirty="0">
                        <a:solidFill>
                          <a:srgbClr val="000000"/>
                        </a:solidFill>
                        <a:effectLst/>
                        <a:latin typeface="Times New Roman" panose="02020603050405020304" pitchFamily="18" charset="0"/>
                      </a:endParaRPr>
                    </a:p>
                  </a:txBody>
                  <a:tcPr marL="4864" marR="4864" marT="4863" marB="0" anchor="ctr">
                    <a:solidFill>
                      <a:srgbClr val="DDECEF"/>
                    </a:solidFill>
                  </a:tcPr>
                </a:tc>
                <a:tc>
                  <a:txBody>
                    <a:bodyPr/>
                    <a:lstStyle/>
                    <a:p>
                      <a:pPr algn="ctr" fontAlgn="t"/>
                      <a:r>
                        <a:rPr lang="ru-RU" sz="1300" b="1" u="none" strike="noStrike" dirty="0">
                          <a:effectLst/>
                        </a:rPr>
                        <a:t>Наименование учебника</a:t>
                      </a:r>
                      <a:endParaRPr lang="ru-RU" sz="1300" b="1" i="0" u="none" strike="noStrike" dirty="0">
                        <a:solidFill>
                          <a:srgbClr val="000000"/>
                        </a:solidFill>
                        <a:effectLst/>
                        <a:latin typeface="Times New Roman" panose="02020603050405020304" pitchFamily="18" charset="0"/>
                      </a:endParaRPr>
                    </a:p>
                  </a:txBody>
                  <a:tcPr marL="4864" marR="4864" marT="4863" marB="0" anchor="ctr">
                    <a:solidFill>
                      <a:srgbClr val="DDECEF"/>
                    </a:solidFill>
                  </a:tcPr>
                </a:tc>
                <a:tc>
                  <a:txBody>
                    <a:bodyPr/>
                    <a:lstStyle/>
                    <a:p>
                      <a:pPr algn="ctr" fontAlgn="ctr"/>
                      <a:r>
                        <a:rPr lang="ru-RU" sz="1300" b="1" u="none" strike="noStrike" dirty="0">
                          <a:effectLst/>
                        </a:rPr>
                        <a:t>Класс</a:t>
                      </a:r>
                      <a:endParaRPr lang="ru-RU" sz="1300" b="1" i="0" u="none" strike="noStrike" dirty="0">
                        <a:solidFill>
                          <a:srgbClr val="000000"/>
                        </a:solidFill>
                        <a:effectLst/>
                        <a:latin typeface="Times New Roman" panose="02020603050405020304" pitchFamily="18" charset="0"/>
                      </a:endParaRPr>
                    </a:p>
                  </a:txBody>
                  <a:tcPr marL="4864" marR="4864" marT="4863" marB="0" anchor="ctr">
                    <a:solidFill>
                      <a:srgbClr val="DDECEF"/>
                    </a:solidFill>
                  </a:tcPr>
                </a:tc>
                <a:extLst>
                  <a:ext uri="{0D108BD9-81ED-4DB2-BD59-A6C34878D82A}">
                    <a16:rowId xmlns:a16="http://schemas.microsoft.com/office/drawing/2014/main" xmlns="" val="10000"/>
                  </a:ext>
                </a:extLst>
              </a:tr>
              <a:tr h="376936">
                <a:tc>
                  <a:txBody>
                    <a:bodyPr/>
                    <a:lstStyle/>
                    <a:p>
                      <a:pPr algn="ctr" fontAlgn="t"/>
                      <a:r>
                        <a:rPr lang="ru-RU" sz="1300" u="none" strike="noStrike" dirty="0">
                          <a:effectLst/>
                        </a:rPr>
                        <a:t>1.1.2.1.1.1</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l" fontAlgn="t"/>
                      <a:r>
                        <a:rPr lang="ru-RU" sz="1300" u="none" strike="noStrike" dirty="0">
                          <a:effectLst/>
                        </a:rPr>
                        <a:t>Алексеев А.А., Смирнова Е.Ю., Э. </a:t>
                      </a:r>
                      <a:r>
                        <a:rPr lang="ru-RU" sz="1300" u="none" strike="noStrike" dirty="0" err="1">
                          <a:effectLst/>
                        </a:rPr>
                        <a:t>Хайн</a:t>
                      </a:r>
                      <a:r>
                        <a:rPr lang="ru-RU" sz="1300" u="none" strike="noStrike" dirty="0">
                          <a:effectLst/>
                        </a:rPr>
                        <a:t> и др.</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t"/>
                      <a:r>
                        <a:rPr lang="ru-RU" sz="1300" u="none" strike="noStrike" dirty="0">
                          <a:effectLst/>
                        </a:rPr>
                        <a:t>Английский язык</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ctr"/>
                      <a:r>
                        <a:rPr lang="ru-RU" sz="1300" u="none" strike="noStrike">
                          <a:effectLst/>
                        </a:rPr>
                        <a:t>2</a:t>
                      </a:r>
                      <a:endParaRPr lang="ru-RU" sz="1300" b="0" i="0" u="none" strike="noStrike">
                        <a:solidFill>
                          <a:srgbClr val="000000"/>
                        </a:solidFill>
                        <a:effectLst/>
                        <a:latin typeface="Times New Roman" panose="02020603050405020304" pitchFamily="18" charset="0"/>
                      </a:endParaRPr>
                    </a:p>
                  </a:txBody>
                  <a:tcPr marL="4864" marR="4864" marT="4863" marB="0" anchor="ctr"/>
                </a:tc>
                <a:extLst>
                  <a:ext uri="{0D108BD9-81ED-4DB2-BD59-A6C34878D82A}">
                    <a16:rowId xmlns:a16="http://schemas.microsoft.com/office/drawing/2014/main" xmlns="" val="10001"/>
                  </a:ext>
                </a:extLst>
              </a:tr>
              <a:tr h="376936">
                <a:tc>
                  <a:txBody>
                    <a:bodyPr/>
                    <a:lstStyle/>
                    <a:p>
                      <a:pPr algn="ctr" fontAlgn="t"/>
                      <a:r>
                        <a:rPr lang="ru-RU" sz="1300" u="none" strike="noStrike" dirty="0">
                          <a:effectLst/>
                        </a:rPr>
                        <a:t>1.1.2.1.1.2</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l" fontAlgn="t"/>
                      <a:r>
                        <a:rPr lang="ru-RU" sz="1300" u="none" strike="noStrike" dirty="0">
                          <a:effectLst/>
                        </a:rPr>
                        <a:t>Алексеев А.А., Смирнова Е.Ю., Э. </a:t>
                      </a:r>
                      <a:r>
                        <a:rPr lang="ru-RU" sz="1300" u="none" strike="noStrike" dirty="0" err="1">
                          <a:effectLst/>
                        </a:rPr>
                        <a:t>Хайн</a:t>
                      </a:r>
                      <a:r>
                        <a:rPr lang="ru-RU" sz="1300" u="none" strike="noStrike" dirty="0">
                          <a:effectLst/>
                        </a:rPr>
                        <a:t> и др.</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t"/>
                      <a:r>
                        <a:rPr lang="ru-RU" sz="1300" u="none" strike="noStrike">
                          <a:effectLst/>
                        </a:rPr>
                        <a:t>Английский язык</a:t>
                      </a:r>
                      <a:endParaRPr lang="ru-RU" sz="1300" b="0" i="0" u="none" strike="noStrike">
                        <a:solidFill>
                          <a:srgbClr val="000000"/>
                        </a:solidFill>
                        <a:effectLst/>
                        <a:latin typeface="Times New Roman" panose="02020603050405020304" pitchFamily="18" charset="0"/>
                      </a:endParaRPr>
                    </a:p>
                  </a:txBody>
                  <a:tcPr marL="4864" marR="4864" marT="4863" marB="0" anchor="ctr"/>
                </a:tc>
                <a:tc>
                  <a:txBody>
                    <a:bodyPr/>
                    <a:lstStyle/>
                    <a:p>
                      <a:pPr algn="ctr" fontAlgn="ctr"/>
                      <a:r>
                        <a:rPr lang="ru-RU" sz="1300" u="none" strike="noStrike">
                          <a:effectLst/>
                        </a:rPr>
                        <a:t>3</a:t>
                      </a:r>
                      <a:endParaRPr lang="ru-RU" sz="1300" b="0" i="0" u="none" strike="noStrike">
                        <a:solidFill>
                          <a:srgbClr val="000000"/>
                        </a:solidFill>
                        <a:effectLst/>
                        <a:latin typeface="Times New Roman" panose="02020603050405020304" pitchFamily="18" charset="0"/>
                      </a:endParaRPr>
                    </a:p>
                  </a:txBody>
                  <a:tcPr marL="4864" marR="4864" marT="4863" marB="0" anchor="ctr"/>
                </a:tc>
                <a:extLst>
                  <a:ext uri="{0D108BD9-81ED-4DB2-BD59-A6C34878D82A}">
                    <a16:rowId xmlns:a16="http://schemas.microsoft.com/office/drawing/2014/main" xmlns="" val="10002"/>
                  </a:ext>
                </a:extLst>
              </a:tr>
              <a:tr h="376936">
                <a:tc>
                  <a:txBody>
                    <a:bodyPr/>
                    <a:lstStyle/>
                    <a:p>
                      <a:pPr algn="ctr" fontAlgn="t"/>
                      <a:r>
                        <a:rPr lang="ru-RU" sz="1300" u="none" strike="noStrike" dirty="0">
                          <a:effectLst/>
                        </a:rPr>
                        <a:t>1.1.2.1.1.3</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l" fontAlgn="t"/>
                      <a:r>
                        <a:rPr lang="ru-RU" sz="1300" u="none" strike="noStrike" dirty="0">
                          <a:effectLst/>
                        </a:rPr>
                        <a:t>Алексеев А.А., Смирнова Е.Ю., Э. </a:t>
                      </a:r>
                      <a:r>
                        <a:rPr lang="ru-RU" sz="1300" u="none" strike="noStrike" dirty="0" err="1">
                          <a:effectLst/>
                        </a:rPr>
                        <a:t>Хайн</a:t>
                      </a:r>
                      <a:r>
                        <a:rPr lang="ru-RU" sz="1300" u="none" strike="noStrike" dirty="0">
                          <a:effectLst/>
                        </a:rPr>
                        <a:t> и др.</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t"/>
                      <a:r>
                        <a:rPr lang="ru-RU" sz="1300" u="none" strike="noStrike" dirty="0">
                          <a:effectLst/>
                        </a:rPr>
                        <a:t>Английский язык</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ctr"/>
                      <a:r>
                        <a:rPr lang="ru-RU" sz="1300" u="none" strike="noStrike">
                          <a:effectLst/>
                        </a:rPr>
                        <a:t>4</a:t>
                      </a:r>
                      <a:endParaRPr lang="ru-RU" sz="1300" b="0" i="0" u="none" strike="noStrike">
                        <a:solidFill>
                          <a:srgbClr val="000000"/>
                        </a:solidFill>
                        <a:effectLst/>
                        <a:latin typeface="Times New Roman" panose="02020603050405020304" pitchFamily="18" charset="0"/>
                      </a:endParaRPr>
                    </a:p>
                  </a:txBody>
                  <a:tcPr marL="4864" marR="4864" marT="4863" marB="0" anchor="ctr"/>
                </a:tc>
                <a:extLst>
                  <a:ext uri="{0D108BD9-81ED-4DB2-BD59-A6C34878D82A}">
                    <a16:rowId xmlns:a16="http://schemas.microsoft.com/office/drawing/2014/main" xmlns="" val="10003"/>
                  </a:ext>
                </a:extLst>
              </a:tr>
              <a:tr h="376936">
                <a:tc>
                  <a:txBody>
                    <a:bodyPr/>
                    <a:lstStyle/>
                    <a:p>
                      <a:pPr algn="ctr" fontAlgn="t"/>
                      <a:r>
                        <a:rPr lang="ru-RU" sz="1300" u="none" strike="noStrike" dirty="0">
                          <a:effectLst/>
                        </a:rPr>
                        <a:t>1.2.2.1.1.1</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l" fontAlgn="t"/>
                      <a:r>
                        <a:rPr lang="ru-RU" sz="1300" u="none" strike="noStrike" dirty="0">
                          <a:effectLst/>
                        </a:rPr>
                        <a:t>Алексеев А.А., Смирнова Е.Ю., С. Абби и др.</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t"/>
                      <a:r>
                        <a:rPr lang="ru-RU" sz="1300" u="none" strike="noStrike" dirty="0">
                          <a:effectLst/>
                        </a:rPr>
                        <a:t>Английский язык</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ctr"/>
                      <a:r>
                        <a:rPr lang="ru-RU" sz="1300" u="none" strike="noStrike" dirty="0">
                          <a:effectLst/>
                        </a:rPr>
                        <a:t>5</a:t>
                      </a:r>
                      <a:endParaRPr lang="ru-RU" sz="1300" b="0" i="0" u="none" strike="noStrike" dirty="0">
                        <a:solidFill>
                          <a:srgbClr val="000000"/>
                        </a:solidFill>
                        <a:effectLst/>
                        <a:latin typeface="Times New Roman" panose="02020603050405020304" pitchFamily="18" charset="0"/>
                      </a:endParaRPr>
                    </a:p>
                  </a:txBody>
                  <a:tcPr marL="4864" marR="4864" marT="4863" marB="0" anchor="ctr"/>
                </a:tc>
                <a:extLst>
                  <a:ext uri="{0D108BD9-81ED-4DB2-BD59-A6C34878D82A}">
                    <a16:rowId xmlns:a16="http://schemas.microsoft.com/office/drawing/2014/main" xmlns="" val="10004"/>
                  </a:ext>
                </a:extLst>
              </a:tr>
              <a:tr h="376936">
                <a:tc>
                  <a:txBody>
                    <a:bodyPr/>
                    <a:lstStyle/>
                    <a:p>
                      <a:pPr algn="ctr" fontAlgn="t"/>
                      <a:r>
                        <a:rPr lang="ru-RU" sz="1300" u="none" strike="noStrike" dirty="0">
                          <a:effectLst/>
                        </a:rPr>
                        <a:t>1.2.2.1.1.2</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l" fontAlgn="t"/>
                      <a:r>
                        <a:rPr lang="ru-RU" sz="1300" u="none" strike="noStrike" dirty="0">
                          <a:effectLst/>
                        </a:rPr>
                        <a:t>Алексеев А.А., Смирнова Е.Ю., С. Абби и др.</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t"/>
                      <a:r>
                        <a:rPr lang="ru-RU" sz="1300" u="none" strike="noStrike" dirty="0">
                          <a:effectLst/>
                        </a:rPr>
                        <a:t>Английский язык</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ctr"/>
                      <a:r>
                        <a:rPr lang="ru-RU" sz="1300" u="none" strike="noStrike" dirty="0">
                          <a:effectLst/>
                        </a:rPr>
                        <a:t>6</a:t>
                      </a:r>
                      <a:endParaRPr lang="ru-RU" sz="1300" b="0" i="0" u="none" strike="noStrike" dirty="0">
                        <a:solidFill>
                          <a:srgbClr val="000000"/>
                        </a:solidFill>
                        <a:effectLst/>
                        <a:latin typeface="Times New Roman" panose="02020603050405020304" pitchFamily="18" charset="0"/>
                      </a:endParaRPr>
                    </a:p>
                  </a:txBody>
                  <a:tcPr marL="4864" marR="4864" marT="4863" marB="0" anchor="ctr"/>
                </a:tc>
                <a:extLst>
                  <a:ext uri="{0D108BD9-81ED-4DB2-BD59-A6C34878D82A}">
                    <a16:rowId xmlns:a16="http://schemas.microsoft.com/office/drawing/2014/main" xmlns="" val="10005"/>
                  </a:ext>
                </a:extLst>
              </a:tr>
              <a:tr h="376936">
                <a:tc>
                  <a:txBody>
                    <a:bodyPr/>
                    <a:lstStyle/>
                    <a:p>
                      <a:pPr algn="ctr" fontAlgn="t"/>
                      <a:r>
                        <a:rPr lang="ru-RU" sz="1300" u="none" strike="noStrike" dirty="0">
                          <a:effectLst/>
                        </a:rPr>
                        <a:t>1.2.2.1.1.3</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l" fontAlgn="t"/>
                      <a:r>
                        <a:rPr lang="ru-RU" sz="1300" u="none" strike="noStrike" dirty="0">
                          <a:effectLst/>
                        </a:rPr>
                        <a:t>Алексеев А.А., Смирнова Е.Ю., С. Абби и др.</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t"/>
                      <a:r>
                        <a:rPr lang="ru-RU" sz="1300" u="none" strike="noStrike" dirty="0">
                          <a:effectLst/>
                        </a:rPr>
                        <a:t>Английский язык</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ctr"/>
                      <a:r>
                        <a:rPr lang="ru-RU" sz="1300" u="none" strike="noStrike" dirty="0">
                          <a:effectLst/>
                        </a:rPr>
                        <a:t>7</a:t>
                      </a:r>
                      <a:endParaRPr lang="ru-RU" sz="1300" b="0" i="0" u="none" strike="noStrike" dirty="0">
                        <a:solidFill>
                          <a:srgbClr val="000000"/>
                        </a:solidFill>
                        <a:effectLst/>
                        <a:latin typeface="Times New Roman" panose="02020603050405020304" pitchFamily="18" charset="0"/>
                      </a:endParaRPr>
                    </a:p>
                  </a:txBody>
                  <a:tcPr marL="4864" marR="4864" marT="4863" marB="0" anchor="ctr"/>
                </a:tc>
                <a:extLst>
                  <a:ext uri="{0D108BD9-81ED-4DB2-BD59-A6C34878D82A}">
                    <a16:rowId xmlns:a16="http://schemas.microsoft.com/office/drawing/2014/main" xmlns="" val="10006"/>
                  </a:ext>
                </a:extLst>
              </a:tr>
              <a:tr h="376936">
                <a:tc>
                  <a:txBody>
                    <a:bodyPr/>
                    <a:lstStyle/>
                    <a:p>
                      <a:pPr algn="ctr" fontAlgn="t"/>
                      <a:r>
                        <a:rPr lang="ru-RU" sz="1300" u="none" strike="noStrike" dirty="0">
                          <a:effectLst/>
                        </a:rPr>
                        <a:t>1.2.2.1.1.4</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l" fontAlgn="t"/>
                      <a:r>
                        <a:rPr lang="ru-RU" sz="1300" u="none" strike="noStrike" dirty="0">
                          <a:effectLst/>
                        </a:rPr>
                        <a:t>Алексеев А.А., Смирнова Е.Ю., С. Абби и др.</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t"/>
                      <a:r>
                        <a:rPr lang="ru-RU" sz="1300" u="none" strike="noStrike" dirty="0">
                          <a:effectLst/>
                        </a:rPr>
                        <a:t>Английский язык</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ctr"/>
                      <a:r>
                        <a:rPr lang="ru-RU" sz="1300" u="none" strike="noStrike" dirty="0">
                          <a:effectLst/>
                        </a:rPr>
                        <a:t>8</a:t>
                      </a:r>
                      <a:endParaRPr lang="ru-RU" sz="1300" b="0" i="0" u="none" strike="noStrike" dirty="0">
                        <a:solidFill>
                          <a:srgbClr val="000000"/>
                        </a:solidFill>
                        <a:effectLst/>
                        <a:latin typeface="Times New Roman" panose="02020603050405020304" pitchFamily="18" charset="0"/>
                      </a:endParaRPr>
                    </a:p>
                  </a:txBody>
                  <a:tcPr marL="4864" marR="4864" marT="4863" marB="0" anchor="ctr"/>
                </a:tc>
                <a:extLst>
                  <a:ext uri="{0D108BD9-81ED-4DB2-BD59-A6C34878D82A}">
                    <a16:rowId xmlns:a16="http://schemas.microsoft.com/office/drawing/2014/main" xmlns="" val="10007"/>
                  </a:ext>
                </a:extLst>
              </a:tr>
              <a:tr h="472405">
                <a:tc>
                  <a:txBody>
                    <a:bodyPr/>
                    <a:lstStyle/>
                    <a:p>
                      <a:pPr algn="ctr" fontAlgn="t"/>
                      <a:r>
                        <a:rPr lang="ru-RU" sz="1300" u="none" strike="noStrike" dirty="0">
                          <a:effectLst/>
                        </a:rPr>
                        <a:t>1.2.2.1.1.5</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l" fontAlgn="t"/>
                      <a:r>
                        <a:rPr lang="ru-RU" sz="1300" u="none" strike="noStrike" dirty="0">
                          <a:effectLst/>
                        </a:rPr>
                        <a:t>Алексеев А.А., Смирнова Е.Ю., Б. </a:t>
                      </a:r>
                      <a:r>
                        <a:rPr lang="ru-RU" sz="1300" u="none" strike="noStrike" dirty="0" err="1">
                          <a:effectLst/>
                        </a:rPr>
                        <a:t>Дерков-Диссельбек</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t"/>
                      <a:r>
                        <a:rPr lang="ru-RU" sz="1300" u="none" strike="noStrike" dirty="0">
                          <a:effectLst/>
                        </a:rPr>
                        <a:t>Английский язык</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ctr"/>
                      <a:r>
                        <a:rPr lang="ru-RU" sz="1300" u="none" strike="noStrike" dirty="0">
                          <a:effectLst/>
                        </a:rPr>
                        <a:t>9</a:t>
                      </a:r>
                      <a:endParaRPr lang="ru-RU" sz="1300" b="0" i="0" u="none" strike="noStrike" dirty="0">
                        <a:solidFill>
                          <a:srgbClr val="000000"/>
                        </a:solidFill>
                        <a:effectLst/>
                        <a:latin typeface="Times New Roman" panose="02020603050405020304" pitchFamily="18" charset="0"/>
                      </a:endParaRPr>
                    </a:p>
                  </a:txBody>
                  <a:tcPr marL="4864" marR="4864" marT="4863" marB="0" anchor="ctr"/>
                </a:tc>
                <a:extLst>
                  <a:ext uri="{0D108BD9-81ED-4DB2-BD59-A6C34878D82A}">
                    <a16:rowId xmlns:a16="http://schemas.microsoft.com/office/drawing/2014/main" xmlns="" val="10008"/>
                  </a:ext>
                </a:extLst>
              </a:tr>
              <a:tr h="376936">
                <a:tc>
                  <a:txBody>
                    <a:bodyPr/>
                    <a:lstStyle/>
                    <a:p>
                      <a:pPr algn="ctr" fontAlgn="t"/>
                      <a:r>
                        <a:rPr lang="ru-RU" sz="1300" u="none" strike="noStrike" dirty="0">
                          <a:effectLst/>
                        </a:rPr>
                        <a:t>1.3.2.1.1.1</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l" fontAlgn="t"/>
                      <a:r>
                        <a:rPr lang="ru-RU" sz="1300" u="none" strike="noStrike" dirty="0">
                          <a:effectLst/>
                        </a:rPr>
                        <a:t>Алексеев А.А., Смирнова Е.Ю., С. Абби и др.</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t"/>
                      <a:r>
                        <a:rPr lang="ru-RU" sz="1300" u="none" strike="noStrike" dirty="0">
                          <a:effectLst/>
                        </a:rPr>
                        <a:t>Английский язык (базовый уровень)</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ctr"/>
                      <a:r>
                        <a:rPr lang="ru-RU" sz="1300" u="none" strike="noStrike" dirty="0">
                          <a:effectLst/>
                        </a:rPr>
                        <a:t>10</a:t>
                      </a:r>
                      <a:endParaRPr lang="ru-RU" sz="1300" b="0" i="0" u="none" strike="noStrike" dirty="0">
                        <a:solidFill>
                          <a:srgbClr val="000000"/>
                        </a:solidFill>
                        <a:effectLst/>
                        <a:latin typeface="Times New Roman" panose="02020603050405020304" pitchFamily="18" charset="0"/>
                      </a:endParaRPr>
                    </a:p>
                  </a:txBody>
                  <a:tcPr marL="4864" marR="4864" marT="4863" marB="0" anchor="ctr"/>
                </a:tc>
                <a:extLst>
                  <a:ext uri="{0D108BD9-81ED-4DB2-BD59-A6C34878D82A}">
                    <a16:rowId xmlns:a16="http://schemas.microsoft.com/office/drawing/2014/main" xmlns="" val="10009"/>
                  </a:ext>
                </a:extLst>
              </a:tr>
              <a:tr h="472405">
                <a:tc>
                  <a:txBody>
                    <a:bodyPr/>
                    <a:lstStyle/>
                    <a:p>
                      <a:pPr algn="ctr" fontAlgn="t"/>
                      <a:r>
                        <a:rPr lang="ru-RU" sz="1300" u="none" strike="noStrike" dirty="0">
                          <a:effectLst/>
                        </a:rPr>
                        <a:t>1.3.2.1.1.2</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l" fontAlgn="t"/>
                      <a:r>
                        <a:rPr lang="ru-RU" sz="1300" u="none" strike="noStrike" dirty="0">
                          <a:effectLst/>
                        </a:rPr>
                        <a:t>Алексеев А.А., Смирнова Е.Ю., Б. </a:t>
                      </a:r>
                      <a:r>
                        <a:rPr lang="ru-RU" sz="1300" u="none" strike="noStrike" dirty="0" err="1">
                          <a:effectLst/>
                        </a:rPr>
                        <a:t>Дерков-Диссельбек</a:t>
                      </a:r>
                      <a:endParaRPr lang="ru-RU" sz="1300" b="0" i="0" u="none" strike="noStrike" dirty="0">
                        <a:solidFill>
                          <a:srgbClr val="000000"/>
                        </a:solidFill>
                        <a:effectLst/>
                        <a:latin typeface="Times New Roman" panose="02020603050405020304" pitchFamily="18" charset="0"/>
                      </a:endParaRPr>
                    </a:p>
                  </a:txBody>
                  <a:tcPr marL="4864" marR="4864" marT="4863" marB="0" anchor="ctr"/>
                </a:tc>
                <a:tc>
                  <a:txBody>
                    <a:bodyPr/>
                    <a:lstStyle/>
                    <a:p>
                      <a:pPr algn="ctr" fontAlgn="t"/>
                      <a:r>
                        <a:rPr lang="ru-RU" sz="1300" u="none" strike="noStrike">
                          <a:effectLst/>
                        </a:rPr>
                        <a:t>Английский язык (базовый уровень)</a:t>
                      </a:r>
                      <a:endParaRPr lang="ru-RU" sz="1300" b="0" i="0" u="none" strike="noStrike">
                        <a:solidFill>
                          <a:srgbClr val="000000"/>
                        </a:solidFill>
                        <a:effectLst/>
                        <a:latin typeface="Times New Roman" panose="02020603050405020304" pitchFamily="18" charset="0"/>
                      </a:endParaRPr>
                    </a:p>
                  </a:txBody>
                  <a:tcPr marL="4864" marR="4864" marT="4863" marB="0" anchor="ctr"/>
                </a:tc>
                <a:tc>
                  <a:txBody>
                    <a:bodyPr/>
                    <a:lstStyle/>
                    <a:p>
                      <a:pPr algn="ctr" fontAlgn="ctr"/>
                      <a:r>
                        <a:rPr lang="ru-RU" sz="1300" u="none" strike="noStrike" dirty="0">
                          <a:effectLst/>
                        </a:rPr>
                        <a:t>11</a:t>
                      </a:r>
                      <a:endParaRPr lang="ru-RU" sz="1300" b="0" i="0" u="none" strike="noStrike" dirty="0">
                        <a:solidFill>
                          <a:srgbClr val="000000"/>
                        </a:solidFill>
                        <a:effectLst/>
                        <a:latin typeface="Times New Roman" panose="02020603050405020304" pitchFamily="18" charset="0"/>
                      </a:endParaRPr>
                    </a:p>
                  </a:txBody>
                  <a:tcPr marL="4864" marR="4864" marT="4863" marB="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979957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578474" y="377270"/>
            <a:ext cx="10924674" cy="3328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altLang="ru-RU" sz="2400" b="1" cap="all" dirty="0" smtClean="0">
                <a:solidFill>
                  <a:schemeClr val="accent1">
                    <a:lumMod val="50000"/>
                  </a:schemeClr>
                </a:solidFill>
              </a:rPr>
              <a:t>Онлайн-журнал «Просвещение. Иностранные языки»</a:t>
            </a:r>
            <a:endParaRPr lang="ru-RU" sz="2400" b="1" cap="all" dirty="0">
              <a:solidFill>
                <a:schemeClr val="accent1">
                  <a:lumMod val="50000"/>
                </a:schemeClr>
              </a:solidFill>
            </a:endParaRPr>
          </a:p>
        </p:txBody>
      </p:sp>
      <p:sp>
        <p:nvSpPr>
          <p:cNvPr id="3" name="Прямоугольник 6"/>
          <p:cNvSpPr>
            <a:spLocks noChangeArrowheads="1"/>
          </p:cNvSpPr>
          <p:nvPr/>
        </p:nvSpPr>
        <p:spPr bwMode="auto">
          <a:xfrm>
            <a:off x="7342576" y="5865427"/>
            <a:ext cx="504056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0">
                <a:solidFill>
                  <a:srgbClr val="000000"/>
                </a:solidFill>
                <a:latin typeface="Helvetica Light"/>
                <a:ea typeface="Helvetica Light"/>
                <a:cs typeface="Helvetica Light"/>
                <a:sym typeface="Helvetica Light"/>
              </a:defRPr>
            </a:lvl1pPr>
            <a:lvl2pPr marL="742950" indent="-285750">
              <a:defRPr sz="5000">
                <a:solidFill>
                  <a:srgbClr val="000000"/>
                </a:solidFill>
                <a:latin typeface="Helvetica Light"/>
                <a:ea typeface="Helvetica Light"/>
                <a:cs typeface="Helvetica Light"/>
                <a:sym typeface="Helvetica Light"/>
              </a:defRPr>
            </a:lvl2pPr>
            <a:lvl3pPr marL="1143000" indent="-228600">
              <a:defRPr sz="5000">
                <a:solidFill>
                  <a:srgbClr val="000000"/>
                </a:solidFill>
                <a:latin typeface="Helvetica Light"/>
                <a:ea typeface="Helvetica Light"/>
                <a:cs typeface="Helvetica Light"/>
                <a:sym typeface="Helvetica Light"/>
              </a:defRPr>
            </a:lvl3pPr>
            <a:lvl4pPr marL="1600200" indent="-228600">
              <a:defRPr sz="5000">
                <a:solidFill>
                  <a:srgbClr val="000000"/>
                </a:solidFill>
                <a:latin typeface="Helvetica Light"/>
                <a:ea typeface="Helvetica Light"/>
                <a:cs typeface="Helvetica Light"/>
                <a:sym typeface="Helvetica Light"/>
              </a:defRPr>
            </a:lvl4pPr>
            <a:lvl5pPr marL="2057400" indent="-228600">
              <a:defRPr sz="5000">
                <a:solidFill>
                  <a:srgbClr val="000000"/>
                </a:solidFill>
                <a:latin typeface="Helvetica Light"/>
                <a:ea typeface="Helvetica Light"/>
                <a:cs typeface="Helvetica Light"/>
                <a:sym typeface="Helvetica Light"/>
              </a:defRPr>
            </a:lvl5pPr>
            <a:lvl6pPr marL="2514600" indent="-228600" defTabSz="820738" eaLnBrk="0" fontAlgn="base" hangingPunct="0">
              <a:spcBef>
                <a:spcPct val="0"/>
              </a:spcBef>
              <a:spcAft>
                <a:spcPct val="0"/>
              </a:spcAft>
              <a:defRPr sz="5000">
                <a:solidFill>
                  <a:srgbClr val="000000"/>
                </a:solidFill>
                <a:latin typeface="Helvetica Light"/>
                <a:ea typeface="Helvetica Light"/>
                <a:cs typeface="Helvetica Light"/>
                <a:sym typeface="Helvetica Light"/>
              </a:defRPr>
            </a:lvl6pPr>
            <a:lvl7pPr marL="2971800" indent="-228600" defTabSz="820738" eaLnBrk="0" fontAlgn="base" hangingPunct="0">
              <a:spcBef>
                <a:spcPct val="0"/>
              </a:spcBef>
              <a:spcAft>
                <a:spcPct val="0"/>
              </a:spcAft>
              <a:defRPr sz="5000">
                <a:solidFill>
                  <a:srgbClr val="000000"/>
                </a:solidFill>
                <a:latin typeface="Helvetica Light"/>
                <a:ea typeface="Helvetica Light"/>
                <a:cs typeface="Helvetica Light"/>
                <a:sym typeface="Helvetica Light"/>
              </a:defRPr>
            </a:lvl7pPr>
            <a:lvl8pPr marL="3429000" indent="-228600" defTabSz="820738" eaLnBrk="0" fontAlgn="base" hangingPunct="0">
              <a:spcBef>
                <a:spcPct val="0"/>
              </a:spcBef>
              <a:spcAft>
                <a:spcPct val="0"/>
              </a:spcAft>
              <a:defRPr sz="5000">
                <a:solidFill>
                  <a:srgbClr val="000000"/>
                </a:solidFill>
                <a:latin typeface="Helvetica Light"/>
                <a:ea typeface="Helvetica Light"/>
                <a:cs typeface="Helvetica Light"/>
                <a:sym typeface="Helvetica Light"/>
              </a:defRPr>
            </a:lvl8pPr>
            <a:lvl9pPr marL="3886200" indent="-228600" defTabSz="820738" eaLnBrk="0" fontAlgn="base" hangingPunct="0">
              <a:spcBef>
                <a:spcPct val="0"/>
              </a:spcBef>
              <a:spcAft>
                <a:spcPct val="0"/>
              </a:spcAft>
              <a:defRPr sz="5000">
                <a:solidFill>
                  <a:srgbClr val="000000"/>
                </a:solidFill>
                <a:latin typeface="Helvetica Light"/>
                <a:ea typeface="Helvetica Light"/>
                <a:cs typeface="Helvetica Light"/>
                <a:sym typeface="Helvetica Light"/>
              </a:defRPr>
            </a:lvl9pPr>
          </a:lstStyle>
          <a:p>
            <a:pPr algn="ctr" eaLnBrk="1"/>
            <a:r>
              <a:rPr lang="ru-RU" altLang="ru-RU" sz="3500" b="1" dirty="0">
                <a:solidFill>
                  <a:srgbClr val="345DAE"/>
                </a:solidFill>
                <a:latin typeface="Impact" panose="020B0806030902050204" pitchFamily="34" charset="0"/>
              </a:rPr>
              <a:t>http://iyazyki.prosv.ru</a:t>
            </a:r>
          </a:p>
        </p:txBody>
      </p:sp>
      <p:pic>
        <p:nvPicPr>
          <p:cNvPr id="4" name="Picture 2" descr="http://iyazyki.prosv.ru/wp-content/themes/greenrelax/images/i-ya-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5049" y="2322826"/>
            <a:ext cx="3135613" cy="81702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52" y="649831"/>
            <a:ext cx="2477534" cy="4022615"/>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7917" y="3617263"/>
            <a:ext cx="2110367" cy="211036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5635" y="1205421"/>
            <a:ext cx="2602231" cy="4289128"/>
          </a:xfrm>
          <a:prstGeom prst="rect">
            <a:avLst/>
          </a:prstGeom>
          <a:ln>
            <a:noFill/>
          </a:ln>
          <a:effectLst>
            <a:outerShdw blurRad="190500" algn="tl" rotWithShape="0">
              <a:srgbClr val="000000">
                <a:alpha val="70000"/>
              </a:srgbClr>
            </a:outerShdw>
          </a:effectLst>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9086" y="2059606"/>
            <a:ext cx="2626726" cy="4329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7770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p:cNvSpPr txBox="1">
            <a:spLocks noChangeArrowheads="1"/>
          </p:cNvSpPr>
          <p:nvPr/>
        </p:nvSpPr>
        <p:spPr bwMode="auto">
          <a:xfrm>
            <a:off x="197427" y="1319645"/>
            <a:ext cx="11103999" cy="1138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ru-RU" altLang="ru-RU" sz="2265" dirty="0">
                <a:solidFill>
                  <a:srgbClr val="294690"/>
                </a:solidFill>
                <a:latin typeface="Trebuchet MS" panose="020B0603020202020204" pitchFamily="34" charset="0"/>
              </a:rPr>
              <a:t>Смирнова Елена Юрьевна (автор) – </a:t>
            </a:r>
            <a:r>
              <a:rPr lang="en-US" altLang="ru-RU" sz="2265" dirty="0">
                <a:solidFill>
                  <a:srgbClr val="294690"/>
                </a:solidFill>
                <a:latin typeface="Trebuchet MS" panose="020B0603020202020204" pitchFamily="34" charset="0"/>
                <a:hlinkClick r:id="rId2"/>
              </a:rPr>
              <a:t>elenasotem@yandex.ru</a:t>
            </a:r>
            <a:endParaRPr lang="en-US" altLang="ru-RU" sz="2265" dirty="0">
              <a:solidFill>
                <a:srgbClr val="294690"/>
              </a:solidFill>
              <a:latin typeface="Trebuchet MS" panose="020B0603020202020204" pitchFamily="34" charset="0"/>
            </a:endParaRPr>
          </a:p>
          <a:p>
            <a:endParaRPr lang="en-US" altLang="ru-RU" sz="2265" dirty="0">
              <a:solidFill>
                <a:srgbClr val="294690"/>
              </a:solidFill>
              <a:latin typeface="Trebuchet MS" panose="020B0603020202020204" pitchFamily="34" charset="0"/>
            </a:endParaRPr>
          </a:p>
          <a:p>
            <a:r>
              <a:rPr lang="ru-RU" altLang="ru-RU" sz="2265" dirty="0">
                <a:solidFill>
                  <a:srgbClr val="294690"/>
                </a:solidFill>
                <a:latin typeface="Trebuchet MS" panose="020B0603020202020204" pitchFamily="34" charset="0"/>
              </a:rPr>
              <a:t>Семичев Максим </a:t>
            </a:r>
            <a:r>
              <a:rPr lang="ru-RU" altLang="ru-RU" sz="2265" dirty="0" smtClean="0">
                <a:solidFill>
                  <a:srgbClr val="294690"/>
                </a:solidFill>
                <a:latin typeface="Trebuchet MS" panose="020B0603020202020204" pitchFamily="34" charset="0"/>
              </a:rPr>
              <a:t>Анатольевич    –   </a:t>
            </a:r>
            <a:r>
              <a:rPr lang="en-US" altLang="ru-RU" sz="2265" dirty="0" smtClean="0">
                <a:solidFill>
                  <a:srgbClr val="294690"/>
                </a:solidFill>
                <a:latin typeface="Trebuchet MS" panose="020B0603020202020204" pitchFamily="34" charset="0"/>
                <a:hlinkClick r:id="rId3"/>
              </a:rPr>
              <a:t>MSemichev@prosv.ru</a:t>
            </a:r>
            <a:r>
              <a:rPr lang="en-US" altLang="ru-RU" sz="2265" dirty="0" smtClean="0">
                <a:solidFill>
                  <a:srgbClr val="294690"/>
                </a:solidFill>
                <a:latin typeface="Trebuchet MS" panose="020B0603020202020204" pitchFamily="34" charset="0"/>
              </a:rPr>
              <a:t> </a:t>
            </a:r>
            <a:endParaRPr lang="ru-RU" altLang="ru-RU" sz="2265" dirty="0">
              <a:solidFill>
                <a:srgbClr val="294690"/>
              </a:solidFill>
              <a:latin typeface="Trebuchet MS" panose="020B0603020202020204" pitchFamily="34" charset="0"/>
            </a:endParaRPr>
          </a:p>
        </p:txBody>
      </p:sp>
      <p:sp>
        <p:nvSpPr>
          <p:cNvPr id="3" name="Прямоугольник 2"/>
          <p:cNvSpPr/>
          <p:nvPr/>
        </p:nvSpPr>
        <p:spPr>
          <a:xfrm>
            <a:off x="1346441" y="4633434"/>
            <a:ext cx="5141151" cy="461665"/>
          </a:xfrm>
          <a:prstGeom prst="rect">
            <a:avLst/>
          </a:prstGeom>
        </p:spPr>
        <p:txBody>
          <a:bodyPr wrap="none">
            <a:spAutoFit/>
          </a:bodyPr>
          <a:lstStyle/>
          <a:p>
            <a:pPr algn="ctr"/>
            <a:r>
              <a:rPr lang="ru-RU" altLang="ru-RU" sz="2400" b="1" dirty="0">
                <a:solidFill>
                  <a:srgbClr val="294690"/>
                </a:solidFill>
                <a:latin typeface="Trebuchet MS" panose="020B0603020202020204" pitchFamily="34" charset="0"/>
                <a:cs typeface="Arial" panose="020B0604020202020204" pitchFamily="34" charset="0"/>
              </a:rPr>
              <a:t>Интернет-магазин </a:t>
            </a:r>
            <a:r>
              <a:rPr lang="ru-RU" altLang="ru-RU" sz="2400" b="1" dirty="0" smtClean="0">
                <a:solidFill>
                  <a:srgbClr val="294690"/>
                </a:solidFill>
                <a:latin typeface="Trebuchet MS" panose="020B0603020202020204" pitchFamily="34" charset="0"/>
                <a:cs typeface="Arial" panose="020B0604020202020204" pitchFamily="34" charset="0"/>
              </a:rPr>
              <a:t>издательства:</a:t>
            </a:r>
            <a:endParaRPr lang="en-GB" altLang="ru-RU" sz="2400" b="1" dirty="0">
              <a:solidFill>
                <a:srgbClr val="294690"/>
              </a:solidFill>
              <a:latin typeface="Trebuchet MS" panose="020B0603020202020204" pitchFamily="34" charset="0"/>
              <a:cs typeface="Arial" panose="020B0604020202020204" pitchFamily="34" charset="0"/>
            </a:endParaRPr>
          </a:p>
        </p:txBody>
      </p:sp>
      <p:sp>
        <p:nvSpPr>
          <p:cNvPr id="4" name="Прямоугольник 3"/>
          <p:cNvSpPr/>
          <p:nvPr/>
        </p:nvSpPr>
        <p:spPr>
          <a:xfrm>
            <a:off x="6699921" y="4633435"/>
            <a:ext cx="3072764" cy="461665"/>
          </a:xfrm>
          <a:prstGeom prst="rect">
            <a:avLst/>
          </a:prstGeom>
        </p:spPr>
        <p:txBody>
          <a:bodyPr wrap="none">
            <a:spAutoFit/>
          </a:bodyPr>
          <a:lstStyle/>
          <a:p>
            <a:r>
              <a:rPr lang="en-US" altLang="ru-RU" sz="2400" b="1" dirty="0">
                <a:solidFill>
                  <a:srgbClr val="294690"/>
                </a:solidFill>
                <a:latin typeface="Trebuchet MS" panose="020B0603020202020204" pitchFamily="34" charset="0"/>
                <a:cs typeface="Arial" panose="020B0604020202020204" pitchFamily="34" charset="0"/>
              </a:rPr>
              <a:t>http</a:t>
            </a:r>
            <a:r>
              <a:rPr lang="ru-RU" altLang="ru-RU" sz="2400" b="1" dirty="0">
                <a:solidFill>
                  <a:srgbClr val="294690"/>
                </a:solidFill>
                <a:latin typeface="Trebuchet MS" panose="020B0603020202020204" pitchFamily="34" charset="0"/>
                <a:cs typeface="Arial" panose="020B0604020202020204" pitchFamily="34" charset="0"/>
              </a:rPr>
              <a:t>://</a:t>
            </a:r>
            <a:r>
              <a:rPr lang="en-US" altLang="ru-RU" sz="2400" b="1" dirty="0">
                <a:solidFill>
                  <a:srgbClr val="294690"/>
                </a:solidFill>
                <a:latin typeface="Trebuchet MS" panose="020B0603020202020204" pitchFamily="34" charset="0"/>
                <a:cs typeface="Arial" panose="020B0604020202020204" pitchFamily="34" charset="0"/>
              </a:rPr>
              <a:t>shop.prosv.ru</a:t>
            </a:r>
            <a:endParaRPr lang="ru-RU" altLang="ru-RU" sz="2400" b="1" dirty="0">
              <a:solidFill>
                <a:srgbClr val="294690"/>
              </a:solidFill>
              <a:latin typeface="Trebuchet MS" panose="020B0603020202020204" pitchFamily="34" charset="0"/>
              <a:cs typeface="Arial" panose="020B0604020202020204" pitchFamily="34" charset="0"/>
            </a:endParaRPr>
          </a:p>
        </p:txBody>
      </p:sp>
    </p:spTree>
    <p:extLst>
      <p:ext uri="{BB962C8B-B14F-4D97-AF65-F5344CB8AC3E}">
        <p14:creationId xmlns:p14="http://schemas.microsoft.com/office/powerpoint/2010/main" val="2458220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4292" y="621098"/>
            <a:ext cx="7785126" cy="53013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64725" tIns="64725" rIns="64725" bIns="64725" spcCol="38100" anchor="ctr">
            <a:spAutoFit/>
          </a:bodyPr>
          <a:lstStyle/>
          <a:p>
            <a:pPr algn="ctr">
              <a:lnSpc>
                <a:spcPct val="150000"/>
              </a:lnSpc>
              <a:defRPr/>
            </a:pPr>
            <a:r>
              <a:rPr lang="ru-RU" sz="2400" b="1" dirty="0">
                <a:latin typeface="Trebuchet MS" panose="020B0603020202020204" pitchFamily="34" charset="0"/>
                <a:cs typeface="Arial" panose="020B0604020202020204" pitchFamily="34" charset="0"/>
                <a:sym typeface="Helvetica Light"/>
              </a:rPr>
              <a:t>Особенности УМК:</a:t>
            </a:r>
          </a:p>
          <a:p>
            <a:pPr defTabSz="744307">
              <a:defRPr/>
            </a:pPr>
            <a:endParaRPr lang="ru-RU" sz="2000" b="1" dirty="0">
              <a:solidFill>
                <a:srgbClr val="003366"/>
              </a:solidFill>
              <a:sym typeface="Helvetica Light"/>
            </a:endParaRPr>
          </a:p>
          <a:p>
            <a:pPr marL="517779" indent="-517779" defTabSz="744307">
              <a:buFont typeface="Arial" pitchFamily="34" charset="0"/>
              <a:buChar char="•"/>
              <a:defRPr/>
            </a:pPr>
            <a:r>
              <a:rPr lang="ru-RU" sz="2000" dirty="0">
                <a:solidFill>
                  <a:srgbClr val="003366"/>
                </a:solidFill>
                <a:sym typeface="Helvetica Light"/>
              </a:rPr>
              <a:t>Современные аутентичные тексты, соответствующие возрасту учащихся и их интересам </a:t>
            </a:r>
          </a:p>
          <a:p>
            <a:pPr marL="517779" indent="-517779" defTabSz="744307">
              <a:buFont typeface="Arial" pitchFamily="34" charset="0"/>
              <a:buChar char="•"/>
              <a:defRPr/>
            </a:pPr>
            <a:r>
              <a:rPr lang="ru-RU" sz="2000" dirty="0">
                <a:solidFill>
                  <a:srgbClr val="003366"/>
                </a:solidFill>
              </a:rPr>
              <a:t>Привычные учителям и учащимся задания и упражнения, написанные с учётом современных подходов к обучению английскому языку</a:t>
            </a:r>
          </a:p>
          <a:p>
            <a:pPr marL="517779" indent="-517779" defTabSz="744307">
              <a:buFont typeface="Arial" pitchFamily="34" charset="0"/>
              <a:buChar char="•"/>
              <a:defRPr/>
            </a:pPr>
            <a:r>
              <a:rPr lang="ru-RU" sz="2000" dirty="0">
                <a:solidFill>
                  <a:srgbClr val="003366"/>
                </a:solidFill>
              </a:rPr>
              <a:t>Раздел </a:t>
            </a:r>
            <a:r>
              <a:rPr lang="en-US" sz="2000" dirty="0">
                <a:solidFill>
                  <a:srgbClr val="003366"/>
                </a:solidFill>
              </a:rPr>
              <a:t>More help </a:t>
            </a:r>
            <a:r>
              <a:rPr lang="ru-RU" sz="2000" dirty="0">
                <a:solidFill>
                  <a:srgbClr val="003366"/>
                </a:solidFill>
              </a:rPr>
              <a:t>для реализации дифференцированного подхода к обучению учащихся в пределах одного класса </a:t>
            </a:r>
          </a:p>
          <a:p>
            <a:pPr marL="517779" indent="-517779" defTabSz="744307">
              <a:buFont typeface="Arial" pitchFamily="34" charset="0"/>
              <a:buChar char="•"/>
              <a:defRPr/>
            </a:pPr>
            <a:r>
              <a:rPr lang="ru-RU" sz="2000" dirty="0">
                <a:solidFill>
                  <a:srgbClr val="003366"/>
                </a:solidFill>
              </a:rPr>
              <a:t>Упражнения для развития творческих способностей обучающихся</a:t>
            </a:r>
            <a:r>
              <a:rPr lang="en-US" sz="2000" dirty="0">
                <a:solidFill>
                  <a:srgbClr val="003366"/>
                </a:solidFill>
              </a:rPr>
              <a:t> – </a:t>
            </a:r>
            <a:r>
              <a:rPr lang="ru-RU" sz="2000" dirty="0">
                <a:solidFill>
                  <a:srgbClr val="003366"/>
                </a:solidFill>
              </a:rPr>
              <a:t>«кейс-метод» в проектных заданиях</a:t>
            </a:r>
          </a:p>
          <a:p>
            <a:pPr marL="517779" indent="-517779" defTabSz="744307">
              <a:buFont typeface="Arial" pitchFamily="34" charset="0"/>
              <a:buChar char="•"/>
              <a:defRPr/>
            </a:pPr>
            <a:r>
              <a:rPr lang="ru-RU" sz="2000" dirty="0">
                <a:solidFill>
                  <a:srgbClr val="003366"/>
                </a:solidFill>
              </a:rPr>
              <a:t>Раздел </a:t>
            </a:r>
            <a:r>
              <a:rPr lang="en-US" sz="2000" dirty="0">
                <a:solidFill>
                  <a:srgbClr val="003366"/>
                </a:solidFill>
              </a:rPr>
              <a:t>Skills file </a:t>
            </a:r>
            <a:r>
              <a:rPr lang="ru-RU" sz="2000" dirty="0">
                <a:solidFill>
                  <a:srgbClr val="003366"/>
                </a:solidFill>
              </a:rPr>
              <a:t>для развития универсальных учебных действий</a:t>
            </a:r>
          </a:p>
          <a:p>
            <a:pPr marL="517779" indent="-517779" defTabSz="744307">
              <a:buFont typeface="Arial" pitchFamily="34" charset="0"/>
              <a:buChar char="•"/>
              <a:defRPr/>
            </a:pPr>
            <a:r>
              <a:rPr lang="ru-RU" sz="2000" dirty="0">
                <a:solidFill>
                  <a:srgbClr val="003366"/>
                </a:solidFill>
              </a:rPr>
              <a:t>Чёткая структура тематических циклов </a:t>
            </a:r>
          </a:p>
          <a:p>
            <a:pPr marL="517779" indent="-517779" defTabSz="744307">
              <a:buFont typeface="Arial" pitchFamily="34" charset="0"/>
              <a:buChar char="•"/>
              <a:defRPr/>
            </a:pPr>
            <a:r>
              <a:rPr lang="ru-RU" sz="2000" dirty="0">
                <a:solidFill>
                  <a:srgbClr val="003366"/>
                </a:solidFill>
              </a:rPr>
              <a:t>Раздел </a:t>
            </a:r>
            <a:r>
              <a:rPr lang="ru-RU" sz="2000" dirty="0" err="1">
                <a:solidFill>
                  <a:srgbClr val="003366"/>
                </a:solidFill>
              </a:rPr>
              <a:t>Russian</a:t>
            </a:r>
            <a:r>
              <a:rPr lang="ru-RU" sz="2000" dirty="0">
                <a:solidFill>
                  <a:srgbClr val="003366"/>
                </a:solidFill>
              </a:rPr>
              <a:t> </a:t>
            </a:r>
            <a:r>
              <a:rPr lang="ru-RU" sz="2000" dirty="0" err="1">
                <a:solidFill>
                  <a:srgbClr val="003366"/>
                </a:solidFill>
              </a:rPr>
              <a:t>corner</a:t>
            </a:r>
            <a:r>
              <a:rPr lang="ru-RU" sz="2000" dirty="0">
                <a:solidFill>
                  <a:srgbClr val="003366"/>
                </a:solidFill>
              </a:rPr>
              <a:t> для изучения русской культуры в рамках основной темы цикла </a:t>
            </a:r>
          </a:p>
          <a:p>
            <a:pPr marL="517779" indent="-517779" defTabSz="744307">
              <a:buFont typeface="Arial" pitchFamily="34" charset="0"/>
              <a:buChar char="•"/>
              <a:defRPr/>
            </a:pPr>
            <a:r>
              <a:rPr lang="ru-RU" sz="2000" dirty="0">
                <a:solidFill>
                  <a:srgbClr val="003366"/>
                </a:solidFill>
              </a:rPr>
              <a:t>Полноценное методическое и дидактическое наполнение </a:t>
            </a:r>
          </a:p>
        </p:txBody>
      </p:sp>
      <p:pic>
        <p:nvPicPr>
          <p:cNvPr id="6"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95165">
            <a:off x="182535" y="2719060"/>
            <a:ext cx="3206390" cy="378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p:cNvPicPr>
            <a:picLocks noChangeAspect="1"/>
          </p:cNvPicPr>
          <p:nvPr/>
        </p:nvPicPr>
        <p:blipFill>
          <a:blip r:embed="rId3"/>
          <a:stretch>
            <a:fillRect/>
          </a:stretch>
        </p:blipFill>
        <p:spPr>
          <a:xfrm rot="20777821">
            <a:off x="1397728" y="761858"/>
            <a:ext cx="2080802" cy="2715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48082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0468" y="1346005"/>
            <a:ext cx="7953485" cy="3331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wrap="square" lIns="64725" tIns="64725" rIns="64725" bIns="64725" spcCol="38100" anchor="ctr">
            <a:spAutoFit/>
          </a:bodyPr>
          <a:lstStyle/>
          <a:p>
            <a:pPr>
              <a:defRPr/>
            </a:pPr>
            <a:r>
              <a:rPr lang="ru-RU" sz="2400" b="1" dirty="0">
                <a:latin typeface="Trebuchet MS" panose="020B0603020202020204" pitchFamily="34" charset="0"/>
                <a:cs typeface="Arial" panose="020B0604020202020204" pitchFamily="34" charset="0"/>
              </a:rPr>
              <a:t>Содержание учебника даёт учащимся возможность:</a:t>
            </a:r>
            <a:br>
              <a:rPr lang="ru-RU" sz="2400" b="1" dirty="0">
                <a:latin typeface="Trebuchet MS" panose="020B0603020202020204" pitchFamily="34" charset="0"/>
                <a:cs typeface="Arial" panose="020B0604020202020204" pitchFamily="34" charset="0"/>
              </a:rPr>
            </a:br>
            <a:endParaRPr lang="ru-RU" sz="2400" b="1" dirty="0">
              <a:latin typeface="Trebuchet MS" panose="020B0603020202020204" pitchFamily="34" charset="0"/>
              <a:cs typeface="Arial" panose="020B0604020202020204" pitchFamily="34" charset="0"/>
            </a:endParaRPr>
          </a:p>
          <a:p>
            <a:pPr marL="258890" indent="-258890">
              <a:buFont typeface="Arial" panose="020B0604020202020204" pitchFamily="34" charset="0"/>
              <a:buChar char="•"/>
              <a:defRPr/>
            </a:pPr>
            <a:r>
              <a:rPr lang="ru-RU" sz="2000" dirty="0">
                <a:solidFill>
                  <a:srgbClr val="003366"/>
                </a:solidFill>
              </a:rPr>
              <a:t>научиться правильно и быстро сделать презентацию </a:t>
            </a:r>
          </a:p>
          <a:p>
            <a:pPr marL="258890" indent="-258890">
              <a:buFont typeface="Arial" panose="020B0604020202020204" pitchFamily="34" charset="0"/>
              <a:buChar char="•"/>
              <a:defRPr/>
            </a:pPr>
            <a:r>
              <a:rPr lang="ru-RU" sz="2000" dirty="0">
                <a:solidFill>
                  <a:srgbClr val="003366"/>
                </a:solidFill>
              </a:rPr>
              <a:t>узнать основные правила ведения дискуссии, научиться писать различного рода письма и эссе и т.п.</a:t>
            </a:r>
          </a:p>
          <a:p>
            <a:pPr marL="258890" indent="-258890">
              <a:buFont typeface="Arial" panose="020B0604020202020204" pitchFamily="34" charset="0"/>
              <a:buChar char="•"/>
              <a:defRPr/>
            </a:pPr>
            <a:r>
              <a:rPr lang="ru-RU" sz="2000" dirty="0">
                <a:solidFill>
                  <a:srgbClr val="003366"/>
                </a:solidFill>
              </a:rPr>
              <a:t>научиться анализировать </a:t>
            </a:r>
            <a:r>
              <a:rPr lang="ru-RU" sz="2000" dirty="0" smtClean="0">
                <a:solidFill>
                  <a:srgbClr val="003366"/>
                </a:solidFill>
              </a:rPr>
              <a:t>факты </a:t>
            </a:r>
            <a:r>
              <a:rPr lang="ru-RU" sz="2000" dirty="0">
                <a:solidFill>
                  <a:srgbClr val="003366"/>
                </a:solidFill>
              </a:rPr>
              <a:t>и объяснять закономерности </a:t>
            </a:r>
          </a:p>
          <a:p>
            <a:pPr marL="258890" indent="-258890">
              <a:buFont typeface="Arial" panose="020B0604020202020204" pitchFamily="34" charset="0"/>
              <a:buChar char="•"/>
              <a:defRPr/>
            </a:pPr>
            <a:r>
              <a:rPr lang="ru-RU" sz="2000" dirty="0">
                <a:solidFill>
                  <a:srgbClr val="003366"/>
                </a:solidFill>
              </a:rPr>
              <a:t>научиться применять полученные знания в повседневной жизни (в путешествиях, в гостинице и т. д.) </a:t>
            </a:r>
          </a:p>
          <a:p>
            <a:pPr marL="258890" indent="-258890">
              <a:buFont typeface="Arial" panose="020B0604020202020204" pitchFamily="34" charset="0"/>
              <a:buChar char="•"/>
              <a:defRPr/>
            </a:pPr>
            <a:r>
              <a:rPr lang="ru-RU" sz="2000" dirty="0">
                <a:solidFill>
                  <a:srgbClr val="003366"/>
                </a:solidFill>
              </a:rPr>
              <a:t>развить </a:t>
            </a:r>
            <a:r>
              <a:rPr lang="ru-RU" sz="2000" dirty="0" smtClean="0">
                <a:solidFill>
                  <a:srgbClr val="003366"/>
                </a:solidFill>
              </a:rPr>
              <a:t>языковые умения всех видов речевой деятельности</a:t>
            </a:r>
            <a:endParaRPr lang="ru-RU" sz="2000" dirty="0">
              <a:solidFill>
                <a:srgbClr val="003366"/>
              </a:solidFill>
            </a:endParaRPr>
          </a:p>
          <a:p>
            <a:pPr marL="258890" indent="-258890">
              <a:buFont typeface="Arial" panose="020B0604020202020204" pitchFamily="34" charset="0"/>
              <a:buChar char="•"/>
              <a:defRPr/>
            </a:pPr>
            <a:r>
              <a:rPr lang="ru-RU" sz="2000" dirty="0">
                <a:solidFill>
                  <a:srgbClr val="003366"/>
                </a:solidFill>
              </a:rPr>
              <a:t>прибрести прочные знания английского языка</a:t>
            </a:r>
          </a:p>
        </p:txBody>
      </p:sp>
      <p:pic>
        <p:nvPicPr>
          <p:cNvPr id="3" name="Picture 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95165">
            <a:off x="182535" y="2719060"/>
            <a:ext cx="3206390" cy="378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a:stretch>
            <a:fillRect/>
          </a:stretch>
        </p:blipFill>
        <p:spPr>
          <a:xfrm rot="20777821">
            <a:off x="1397728" y="761858"/>
            <a:ext cx="2080802" cy="27158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29998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87384" y="725724"/>
            <a:ext cx="1907895" cy="461665"/>
          </a:xfrm>
          <a:prstGeom prst="rect">
            <a:avLst/>
          </a:prstGeom>
        </p:spPr>
        <p:txBody>
          <a:bodyPr wrap="none">
            <a:spAutoFit/>
          </a:bodyPr>
          <a:lstStyle/>
          <a:p>
            <a:pPr>
              <a:spcBef>
                <a:spcPts val="565"/>
              </a:spcBef>
              <a:defRPr/>
            </a:pPr>
            <a:r>
              <a:rPr lang="ru-RU" altLang="ru-RU" sz="2400" b="1" dirty="0">
                <a:latin typeface="Trebuchet MS" panose="020B0603020202020204" pitchFamily="34" charset="0"/>
                <a:cs typeface="Arial" panose="020B0604020202020204" pitchFamily="34" charset="0"/>
              </a:rPr>
              <a:t>Состав УМК</a:t>
            </a:r>
          </a:p>
        </p:txBody>
      </p:sp>
      <p:sp>
        <p:nvSpPr>
          <p:cNvPr id="3" name="Текст 2"/>
          <p:cNvSpPr txBox="1">
            <a:spLocks/>
          </p:cNvSpPr>
          <p:nvPr/>
        </p:nvSpPr>
        <p:spPr bwMode="auto">
          <a:xfrm>
            <a:off x="1269166" y="1513540"/>
            <a:ext cx="4772409" cy="264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nSpc>
                <a:spcPct val="140000"/>
              </a:lnSpc>
              <a:spcBef>
                <a:spcPct val="0"/>
              </a:spcBef>
              <a:buFontTx/>
              <a:buChar char="•"/>
            </a:pPr>
            <a:r>
              <a:rPr lang="ru-RU" altLang="ru-RU" sz="2400" b="1" dirty="0">
                <a:solidFill>
                  <a:srgbClr val="003366"/>
                </a:solidFill>
                <a:latin typeface="+mn-lt"/>
              </a:rPr>
              <a:t>Учебник</a:t>
            </a:r>
          </a:p>
          <a:p>
            <a:pPr>
              <a:lnSpc>
                <a:spcPct val="140000"/>
              </a:lnSpc>
              <a:spcBef>
                <a:spcPct val="0"/>
              </a:spcBef>
              <a:buFontTx/>
              <a:buChar char="•"/>
            </a:pPr>
            <a:r>
              <a:rPr lang="ru-RU" altLang="ru-RU" sz="2400" b="1" dirty="0">
                <a:solidFill>
                  <a:srgbClr val="003366"/>
                </a:solidFill>
                <a:latin typeface="+mn-lt"/>
              </a:rPr>
              <a:t>Электронная форма учебника</a:t>
            </a:r>
          </a:p>
          <a:p>
            <a:pPr>
              <a:lnSpc>
                <a:spcPct val="140000"/>
              </a:lnSpc>
              <a:spcBef>
                <a:spcPct val="0"/>
              </a:spcBef>
              <a:buFontTx/>
              <a:buChar char="•"/>
            </a:pPr>
            <a:r>
              <a:rPr lang="ru-RU" altLang="ru-RU" sz="2400" b="1" dirty="0">
                <a:solidFill>
                  <a:srgbClr val="003366"/>
                </a:solidFill>
                <a:latin typeface="+mn-lt"/>
              </a:rPr>
              <a:t>Рабочие программы (на сайте)</a:t>
            </a:r>
          </a:p>
          <a:p>
            <a:pPr>
              <a:lnSpc>
                <a:spcPct val="140000"/>
              </a:lnSpc>
              <a:spcBef>
                <a:spcPct val="0"/>
              </a:spcBef>
              <a:buFontTx/>
              <a:buChar char="•"/>
            </a:pPr>
            <a:r>
              <a:rPr lang="ru-RU" altLang="ru-RU" sz="2400" b="1" dirty="0">
                <a:solidFill>
                  <a:srgbClr val="003366"/>
                </a:solidFill>
                <a:latin typeface="+mn-lt"/>
              </a:rPr>
              <a:t>Книга для учителя (на сайте)</a:t>
            </a:r>
          </a:p>
          <a:p>
            <a:pPr>
              <a:lnSpc>
                <a:spcPct val="140000"/>
              </a:lnSpc>
              <a:spcBef>
                <a:spcPct val="0"/>
              </a:spcBef>
              <a:buFontTx/>
              <a:buChar char="•"/>
            </a:pPr>
            <a:r>
              <a:rPr lang="ru-RU" altLang="ru-RU" sz="2400" b="1" dirty="0" err="1">
                <a:solidFill>
                  <a:srgbClr val="003366"/>
                </a:solidFill>
                <a:latin typeface="+mn-lt"/>
              </a:rPr>
              <a:t>Аудиокурс</a:t>
            </a:r>
            <a:r>
              <a:rPr lang="ru-RU" altLang="ru-RU" sz="2400" b="1" dirty="0">
                <a:solidFill>
                  <a:srgbClr val="003366"/>
                </a:solidFill>
                <a:latin typeface="+mn-lt"/>
              </a:rPr>
              <a:t> в формате</a:t>
            </a:r>
            <a:r>
              <a:rPr lang="en-US" altLang="ru-RU" sz="2400" b="1" dirty="0">
                <a:solidFill>
                  <a:srgbClr val="003366"/>
                </a:solidFill>
                <a:latin typeface="+mn-lt"/>
              </a:rPr>
              <a:t> mp3</a:t>
            </a:r>
            <a:r>
              <a:rPr lang="ru-RU" altLang="ru-RU" sz="2400" b="1" dirty="0">
                <a:solidFill>
                  <a:srgbClr val="003366"/>
                </a:solidFill>
                <a:latin typeface="+mn-lt"/>
              </a:rPr>
              <a:t> (на сайте)</a:t>
            </a:r>
          </a:p>
          <a:p>
            <a:pPr>
              <a:lnSpc>
                <a:spcPct val="140000"/>
              </a:lnSpc>
              <a:spcBef>
                <a:spcPct val="0"/>
              </a:spcBef>
              <a:buFontTx/>
              <a:buChar char="•"/>
            </a:pPr>
            <a:r>
              <a:rPr lang="ru-RU" altLang="ru-RU" sz="2400" b="1" dirty="0">
                <a:solidFill>
                  <a:srgbClr val="003366"/>
                </a:solidFill>
                <a:latin typeface="+mn-lt"/>
              </a:rPr>
              <a:t>Тетрадь-тренажёр</a:t>
            </a:r>
            <a:endParaRPr lang="en-US" altLang="ru-RU" sz="2400" b="1" dirty="0">
              <a:solidFill>
                <a:srgbClr val="003366"/>
              </a:solidFill>
              <a:latin typeface="+mn-lt"/>
            </a:endParaRPr>
          </a:p>
          <a:p>
            <a:pPr>
              <a:lnSpc>
                <a:spcPct val="140000"/>
              </a:lnSpc>
              <a:spcBef>
                <a:spcPct val="0"/>
              </a:spcBef>
              <a:buFontTx/>
              <a:buChar char="•"/>
            </a:pPr>
            <a:r>
              <a:rPr lang="ru-RU" altLang="ru-RU" sz="2400" b="1" dirty="0">
                <a:solidFill>
                  <a:srgbClr val="003366"/>
                </a:solidFill>
                <a:latin typeface="+mn-lt"/>
              </a:rPr>
              <a:t>Тетрадь-экзаменатор</a:t>
            </a:r>
          </a:p>
        </p:txBody>
      </p:sp>
      <p:pic>
        <p:nvPicPr>
          <p:cNvPr id="4" name="Рисунок 3"/>
          <p:cNvPicPr>
            <a:picLocks noChangeAspect="1"/>
          </p:cNvPicPr>
          <p:nvPr/>
        </p:nvPicPr>
        <p:blipFill>
          <a:blip r:embed="rId2"/>
          <a:stretch>
            <a:fillRect/>
          </a:stretch>
        </p:blipFill>
        <p:spPr>
          <a:xfrm>
            <a:off x="9284991" y="3039323"/>
            <a:ext cx="2298026" cy="2999410"/>
          </a:xfrm>
          <a:prstGeom prst="rect">
            <a:avLst/>
          </a:prstGeom>
          <a:ln>
            <a:noFill/>
          </a:ln>
          <a:effectLst>
            <a:outerShdw blurRad="292100" dist="139700" dir="2700000" algn="tl" rotWithShape="0">
              <a:srgbClr val="333333">
                <a:alpha val="65000"/>
              </a:srgbClr>
            </a:outerShdw>
          </a:effectLst>
        </p:spPr>
      </p:pic>
      <p:pic>
        <p:nvPicPr>
          <p:cNvPr id="7"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279" y="760420"/>
            <a:ext cx="3579843" cy="4228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320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07386" y="454338"/>
            <a:ext cx="4650632" cy="461665"/>
          </a:xfrm>
          <a:prstGeom prst="rect">
            <a:avLst/>
          </a:prstGeom>
        </p:spPr>
        <p:txBody>
          <a:bodyPr wrap="none">
            <a:spAutoFit/>
          </a:bodyPr>
          <a:lstStyle/>
          <a:p>
            <a:pPr>
              <a:spcBef>
                <a:spcPts val="565"/>
              </a:spcBef>
              <a:defRPr/>
            </a:pPr>
            <a:r>
              <a:rPr lang="ru-RU" altLang="ru-RU" sz="2400" b="1" dirty="0" smtClean="0">
                <a:latin typeface="Trebuchet MS" panose="020B0603020202020204" pitchFamily="34" charset="0"/>
                <a:cs typeface="Arial" panose="020B0604020202020204" pitchFamily="34" charset="0"/>
              </a:rPr>
              <a:t>Учебник </a:t>
            </a:r>
            <a:r>
              <a:rPr lang="ru-RU" altLang="ru-RU" sz="2400" b="1" dirty="0">
                <a:latin typeface="Trebuchet MS" panose="020B0603020202020204" pitchFamily="34" charset="0"/>
                <a:cs typeface="Arial" panose="020B0604020202020204" pitchFamily="34" charset="0"/>
              </a:rPr>
              <a:t>для основной школы</a:t>
            </a:r>
          </a:p>
        </p:txBody>
      </p:sp>
      <p:sp>
        <p:nvSpPr>
          <p:cNvPr id="4" name="Заголовок 1"/>
          <p:cNvSpPr txBox="1">
            <a:spLocks/>
          </p:cNvSpPr>
          <p:nvPr/>
        </p:nvSpPr>
        <p:spPr bwMode="auto">
          <a:xfrm>
            <a:off x="617380" y="1309441"/>
            <a:ext cx="6558826" cy="398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defRPr>
                <a:solidFill>
                  <a:schemeClr val="tx1"/>
                </a:solidFill>
                <a:latin typeface="Calibri" panose="020F0502020204030204" pitchFamily="34" charset="0"/>
              </a:defRPr>
            </a:lvl1pPr>
            <a:lvl2pPr marL="742950" indent="-285750">
              <a:spcBef>
                <a:spcPct val="20000"/>
              </a:spcBef>
              <a:defRPr>
                <a:solidFill>
                  <a:schemeClr val="tx1"/>
                </a:solidFill>
                <a:latin typeface="Calibri" panose="020F0502020204030204" pitchFamily="34" charset="0"/>
              </a:defRPr>
            </a:lvl2pPr>
            <a:lvl3pPr marL="1143000" indent="-228600">
              <a:spcBef>
                <a:spcPct val="20000"/>
              </a:spcBef>
              <a:defRPr>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a:lnSpc>
                <a:spcPct val="150000"/>
              </a:lnSpc>
              <a:spcBef>
                <a:spcPct val="0"/>
              </a:spcBef>
              <a:buFontTx/>
              <a:buChar char="•"/>
            </a:pPr>
            <a:r>
              <a:rPr lang="ru-RU" altLang="ru-RU" sz="2000" b="1" dirty="0">
                <a:solidFill>
                  <a:srgbClr val="003366"/>
                </a:solidFill>
                <a:latin typeface="+mn-lt"/>
              </a:rPr>
              <a:t>6 циклов</a:t>
            </a:r>
          </a:p>
          <a:p>
            <a:pPr>
              <a:lnSpc>
                <a:spcPct val="150000"/>
              </a:lnSpc>
              <a:spcBef>
                <a:spcPct val="0"/>
              </a:spcBef>
              <a:buFontTx/>
              <a:buChar char="•"/>
            </a:pPr>
            <a:r>
              <a:rPr lang="ru-RU" altLang="ru-RU" sz="2000" b="1" dirty="0">
                <a:solidFill>
                  <a:srgbClr val="003366"/>
                </a:solidFill>
                <a:latin typeface="+mn-lt"/>
              </a:rPr>
              <a:t>Дополнительные упражнения</a:t>
            </a:r>
          </a:p>
          <a:p>
            <a:pPr>
              <a:lnSpc>
                <a:spcPct val="150000"/>
              </a:lnSpc>
              <a:spcBef>
                <a:spcPct val="0"/>
              </a:spcBef>
              <a:buFontTx/>
              <a:buChar char="•"/>
            </a:pPr>
            <a:r>
              <a:rPr lang="ru-RU" altLang="ru-RU" sz="2000" b="1" dirty="0">
                <a:solidFill>
                  <a:srgbClr val="003366"/>
                </a:solidFill>
                <a:latin typeface="+mn-lt"/>
              </a:rPr>
              <a:t>Раздел «учись учиться»</a:t>
            </a:r>
          </a:p>
          <a:p>
            <a:pPr>
              <a:lnSpc>
                <a:spcPct val="150000"/>
              </a:lnSpc>
              <a:spcBef>
                <a:spcPct val="0"/>
              </a:spcBef>
              <a:buFontTx/>
              <a:buChar char="•"/>
            </a:pPr>
            <a:r>
              <a:rPr lang="ru-RU" altLang="ru-RU" sz="2000" b="1" dirty="0">
                <a:solidFill>
                  <a:srgbClr val="003366"/>
                </a:solidFill>
                <a:latin typeface="+mn-lt"/>
              </a:rPr>
              <a:t>Грамматический справочник</a:t>
            </a:r>
          </a:p>
          <a:p>
            <a:pPr>
              <a:lnSpc>
                <a:spcPct val="150000"/>
              </a:lnSpc>
              <a:spcBef>
                <a:spcPct val="0"/>
              </a:spcBef>
              <a:buFontTx/>
              <a:buChar char="•"/>
            </a:pPr>
            <a:r>
              <a:rPr lang="ru-RU" altLang="ru-RU" sz="2000" b="1" dirty="0">
                <a:solidFill>
                  <a:srgbClr val="003366"/>
                </a:solidFill>
                <a:latin typeface="+mn-lt"/>
              </a:rPr>
              <a:t>Словарь</a:t>
            </a:r>
          </a:p>
          <a:p>
            <a:pPr>
              <a:lnSpc>
                <a:spcPct val="150000"/>
              </a:lnSpc>
              <a:spcBef>
                <a:spcPct val="0"/>
              </a:spcBef>
              <a:buFontTx/>
              <a:buChar char="•"/>
            </a:pPr>
            <a:r>
              <a:rPr lang="ru-RU" altLang="ru-RU" sz="2000" b="1" dirty="0">
                <a:solidFill>
                  <a:srgbClr val="003366"/>
                </a:solidFill>
                <a:latin typeface="+mn-lt"/>
              </a:rPr>
              <a:t>Список неправильных глаголов</a:t>
            </a:r>
          </a:p>
          <a:p>
            <a:pPr>
              <a:lnSpc>
                <a:spcPct val="150000"/>
              </a:lnSpc>
              <a:spcBef>
                <a:spcPct val="0"/>
              </a:spcBef>
              <a:buFontTx/>
              <a:buChar char="•"/>
            </a:pPr>
            <a:r>
              <a:rPr lang="ru-RU" altLang="ru-RU" sz="2000" b="1" dirty="0">
                <a:solidFill>
                  <a:srgbClr val="003366"/>
                </a:solidFill>
                <a:latin typeface="+mn-lt"/>
              </a:rPr>
              <a:t>Список фраз классного обихода</a:t>
            </a:r>
          </a:p>
          <a:p>
            <a:pPr>
              <a:lnSpc>
                <a:spcPct val="150000"/>
              </a:lnSpc>
              <a:spcBef>
                <a:spcPct val="0"/>
              </a:spcBef>
              <a:buFontTx/>
              <a:buChar char="•"/>
            </a:pPr>
            <a:r>
              <a:rPr lang="ru-RU" altLang="ru-RU" sz="2000" b="1" dirty="0">
                <a:solidFill>
                  <a:srgbClr val="003366"/>
                </a:solidFill>
                <a:latin typeface="+mn-lt"/>
              </a:rPr>
              <a:t>Список фразовых глаголов </a:t>
            </a:r>
          </a:p>
        </p:txBody>
      </p:sp>
      <p:pic>
        <p:nvPicPr>
          <p:cNvPr id="5" name="Picture 2" descr="C:\Users\YSmirnov\Desktop\Eng5_Obl.jpg"/>
          <p:cNvPicPr>
            <a:picLocks noChangeAspect="1" noChangeArrowheads="1"/>
          </p:cNvPicPr>
          <p:nvPr/>
        </p:nvPicPr>
        <p:blipFill>
          <a:blip r:embed="rId2"/>
          <a:srcRect/>
          <a:stretch>
            <a:fillRect/>
          </a:stretch>
        </p:blipFill>
        <p:spPr bwMode="auto">
          <a:xfrm>
            <a:off x="6128933" y="1317130"/>
            <a:ext cx="1546114" cy="2041061"/>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a:stretch>
            <a:fillRect/>
          </a:stretch>
        </p:blipFill>
        <p:spPr>
          <a:xfrm>
            <a:off x="8054479" y="1357912"/>
            <a:ext cx="1545824" cy="2041956"/>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a:stretch>
            <a:fillRect/>
          </a:stretch>
        </p:blipFill>
        <p:spPr>
          <a:xfrm>
            <a:off x="9907187" y="1309441"/>
            <a:ext cx="1597840" cy="2090427"/>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5"/>
          <a:stretch>
            <a:fillRect/>
          </a:stretch>
        </p:blipFill>
        <p:spPr>
          <a:xfrm>
            <a:off x="9082903" y="3736934"/>
            <a:ext cx="1623204" cy="2121535"/>
          </a:xfrm>
          <a:prstGeom prst="rect">
            <a:avLst/>
          </a:prstGeom>
          <a:ln>
            <a:noFill/>
          </a:ln>
          <a:effectLst>
            <a:outerShdw blurRad="292100" dist="139700" dir="2700000" algn="tl" rotWithShape="0">
              <a:srgbClr val="333333">
                <a:alpha val="65000"/>
              </a:srgbClr>
            </a:outerShdw>
          </a:effectLst>
        </p:spPr>
      </p:pic>
      <p:graphicFrame>
        <p:nvGraphicFramePr>
          <p:cNvPr id="10" name="Таблица 9">
            <a:extLst>
              <a:ext uri="{FF2B5EF4-FFF2-40B4-BE49-F238E27FC236}">
                <a16:creationId xmlns:a16="http://schemas.microsoft.com/office/drawing/2014/main" xmlns="" id="{4AA65764-9A49-4E69-8602-076466C7672C}"/>
              </a:ext>
            </a:extLst>
          </p:cNvPr>
          <p:cNvGraphicFramePr>
            <a:graphicFrameLocks noGrp="1"/>
          </p:cNvGraphicFramePr>
          <p:nvPr>
            <p:extLst/>
          </p:nvPr>
        </p:nvGraphicFramePr>
        <p:xfrm>
          <a:off x="215401" y="6033767"/>
          <a:ext cx="7652133" cy="369895"/>
        </p:xfrm>
        <a:graphic>
          <a:graphicData uri="http://schemas.openxmlformats.org/drawingml/2006/table">
            <a:tbl>
              <a:tblPr/>
              <a:tblGrid>
                <a:gridCol w="1634512">
                  <a:extLst>
                    <a:ext uri="{9D8B030D-6E8A-4147-A177-3AD203B41FA5}">
                      <a16:colId xmlns:a16="http://schemas.microsoft.com/office/drawing/2014/main" xmlns="" val="3652603607"/>
                    </a:ext>
                  </a:extLst>
                </a:gridCol>
                <a:gridCol w="4153988">
                  <a:extLst>
                    <a:ext uri="{9D8B030D-6E8A-4147-A177-3AD203B41FA5}">
                      <a16:colId xmlns:a16="http://schemas.microsoft.com/office/drawing/2014/main" xmlns="" val="3175887742"/>
                    </a:ext>
                  </a:extLst>
                </a:gridCol>
                <a:gridCol w="1863633">
                  <a:extLst>
                    <a:ext uri="{9D8B030D-6E8A-4147-A177-3AD203B41FA5}">
                      <a16:colId xmlns:a16="http://schemas.microsoft.com/office/drawing/2014/main" xmlns="" val="596949678"/>
                    </a:ext>
                  </a:extLst>
                </a:gridCol>
              </a:tblGrid>
              <a:tr h="36989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3366"/>
                          </a:solidFill>
                          <a:effectLst/>
                          <a:uLnTx/>
                          <a:uFillTx/>
                          <a:latin typeface="+mn-lt"/>
                          <a:ea typeface="+mn-ea"/>
                          <a:cs typeface="+mn-cs"/>
                        </a:rPr>
                        <a:t>1.2.2.1.1.1 - 1.2.2.1.1.5</a:t>
                      </a:r>
                    </a:p>
                  </a:txBody>
                  <a:tcPr marL="108000" marR="9525" marT="9525" marB="0" anchor="ctr">
                    <a:lnL w="12700" cap="flat" cmpd="sng" algn="ctr">
                      <a:solidFill>
                        <a:srgbClr val="294790"/>
                      </a:solidFill>
                      <a:prstDash val="solid"/>
                      <a:round/>
                      <a:headEnd type="none" w="med" len="med"/>
                      <a:tailEnd type="none" w="med" len="med"/>
                    </a:lnL>
                    <a:lnR w="12700" cap="flat" cmpd="sng" algn="ctr">
                      <a:solidFill>
                        <a:srgbClr val="294790"/>
                      </a:solidFill>
                      <a:prstDash val="solid"/>
                      <a:round/>
                      <a:headEnd type="none" w="med" len="med"/>
                      <a:tailEnd type="none" w="med" len="med"/>
                    </a:lnR>
                    <a:lnT w="12700" cap="flat" cmpd="sng" algn="ctr">
                      <a:solidFill>
                        <a:srgbClr val="294790"/>
                      </a:solidFill>
                      <a:prstDash val="solid"/>
                      <a:round/>
                      <a:headEnd type="none" w="med" len="med"/>
                      <a:tailEnd type="none" w="med" len="med"/>
                    </a:lnT>
                    <a:lnB w="12700" cap="flat" cmpd="sng" algn="ctr">
                      <a:solidFill>
                        <a:srgbClr val="294790"/>
                      </a:solidFill>
                      <a:prstDash val="solid"/>
                      <a:round/>
                      <a:headEnd type="none" w="med" len="med"/>
                      <a:tailEnd type="none" w="med" len="med"/>
                    </a:lnB>
                  </a:tcPr>
                </a:tc>
                <a:tc>
                  <a:txBody>
                    <a:bodyPr/>
                    <a:lstStyle/>
                    <a:p>
                      <a:pPr algn="ctr" rtl="0" fontAlgn="ctr"/>
                      <a:r>
                        <a:rPr lang="ru-RU" sz="1200" b="0" i="0" u="none" strike="noStrike" dirty="0">
                          <a:solidFill>
                            <a:srgbClr val="003366"/>
                          </a:solidFill>
                          <a:effectLst/>
                          <a:latin typeface="+mn-lt"/>
                          <a:cs typeface="Times New Roman" panose="02020603050405020304" pitchFamily="18" charset="0"/>
                        </a:rPr>
                        <a:t>Алексеев А.А., Смирнова Е.Ю., Дерков-Диссельбек Б. и др.</a:t>
                      </a:r>
                    </a:p>
                  </a:txBody>
                  <a:tcPr marL="108000" marR="9525" marT="9525" marB="0" anchor="ctr">
                    <a:lnL w="12700" cap="flat" cmpd="sng" algn="ctr">
                      <a:solidFill>
                        <a:srgbClr val="294790"/>
                      </a:solidFill>
                      <a:prstDash val="solid"/>
                      <a:round/>
                      <a:headEnd type="none" w="med" len="med"/>
                      <a:tailEnd type="none" w="med" len="med"/>
                    </a:lnL>
                    <a:lnR w="12700" cap="flat" cmpd="sng" algn="ctr">
                      <a:solidFill>
                        <a:srgbClr val="294790"/>
                      </a:solidFill>
                      <a:prstDash val="solid"/>
                      <a:round/>
                      <a:headEnd type="none" w="med" len="med"/>
                      <a:tailEnd type="none" w="med" len="med"/>
                    </a:lnR>
                    <a:lnT w="12700" cap="flat" cmpd="sng" algn="ctr">
                      <a:solidFill>
                        <a:srgbClr val="294790"/>
                      </a:solidFill>
                      <a:prstDash val="solid"/>
                      <a:round/>
                      <a:headEnd type="none" w="med" len="med"/>
                      <a:tailEnd type="none" w="med" len="med"/>
                    </a:lnT>
                    <a:lnB w="12700" cap="flat" cmpd="sng" algn="ctr">
                      <a:solidFill>
                        <a:srgbClr val="294790"/>
                      </a:solidFill>
                      <a:prstDash val="solid"/>
                      <a:round/>
                      <a:headEnd type="none" w="med" len="med"/>
                      <a:tailEnd type="none" w="med" len="med"/>
                    </a:lnB>
                  </a:tcPr>
                </a:tc>
                <a:tc>
                  <a:txBody>
                    <a:bodyPr/>
                    <a:lstStyle/>
                    <a:p>
                      <a:pPr algn="ctr" rtl="0" fontAlgn="ctr"/>
                      <a:r>
                        <a:rPr lang="ru-RU" sz="1200" b="0" i="0" u="none" strike="noStrike" dirty="0">
                          <a:solidFill>
                            <a:srgbClr val="003366"/>
                          </a:solidFill>
                          <a:effectLst/>
                          <a:latin typeface="+mn-lt"/>
                          <a:cs typeface="Times New Roman" panose="02020603050405020304" pitchFamily="18" charset="0"/>
                        </a:rPr>
                        <a:t>Английский язык</a:t>
                      </a:r>
                    </a:p>
                  </a:txBody>
                  <a:tcPr marL="108000" marR="9525" marT="9525" marB="0" anchor="ctr">
                    <a:lnL w="12700" cap="flat" cmpd="sng" algn="ctr">
                      <a:solidFill>
                        <a:srgbClr val="294790"/>
                      </a:solidFill>
                      <a:prstDash val="solid"/>
                      <a:round/>
                      <a:headEnd type="none" w="med" len="med"/>
                      <a:tailEnd type="none" w="med" len="med"/>
                    </a:lnL>
                    <a:lnR w="12700" cap="flat" cmpd="sng" algn="ctr">
                      <a:solidFill>
                        <a:srgbClr val="294790"/>
                      </a:solidFill>
                      <a:prstDash val="solid"/>
                      <a:round/>
                      <a:headEnd type="none" w="med" len="med"/>
                      <a:tailEnd type="none" w="med" len="med"/>
                    </a:lnR>
                    <a:lnT w="12700" cap="flat" cmpd="sng" algn="ctr">
                      <a:solidFill>
                        <a:srgbClr val="294790"/>
                      </a:solidFill>
                      <a:prstDash val="solid"/>
                      <a:round/>
                      <a:headEnd type="none" w="med" len="med"/>
                      <a:tailEnd type="none" w="med" len="med"/>
                    </a:lnT>
                    <a:lnB w="12700" cap="flat" cmpd="sng" algn="ctr">
                      <a:solidFill>
                        <a:srgbClr val="294790"/>
                      </a:solidFill>
                      <a:prstDash val="solid"/>
                      <a:round/>
                      <a:headEnd type="none" w="med" len="med"/>
                      <a:tailEnd type="none" w="med" len="med"/>
                    </a:lnB>
                  </a:tcPr>
                </a:tc>
                <a:extLst>
                  <a:ext uri="{0D108BD9-81ED-4DB2-BD59-A6C34878D82A}">
                    <a16:rowId xmlns:a16="http://schemas.microsoft.com/office/drawing/2014/main" xmlns="" val="412272520"/>
                  </a:ext>
                </a:extLst>
              </a:tr>
            </a:tbl>
          </a:graphicData>
        </a:graphic>
      </p:graphicFrame>
      <p:pic>
        <p:nvPicPr>
          <p:cNvPr id="11" name="Рисунок 10">
            <a:extLst>
              <a:ext uri="{FF2B5EF4-FFF2-40B4-BE49-F238E27FC236}">
                <a16:creationId xmlns:a16="http://schemas.microsoft.com/office/drawing/2014/main" xmlns="" id="{9BCBA94D-F230-483C-9AB4-8D29E6E0A244}"/>
              </a:ext>
            </a:extLst>
          </p:cNvPr>
          <p:cNvPicPr>
            <a:picLocks noChangeAspect="1"/>
          </p:cNvPicPr>
          <p:nvPr/>
        </p:nvPicPr>
        <p:blipFill>
          <a:blip r:embed="rId6"/>
          <a:stretch>
            <a:fillRect/>
          </a:stretch>
        </p:blipFill>
        <p:spPr>
          <a:xfrm>
            <a:off x="7012535" y="3736934"/>
            <a:ext cx="1593176" cy="21215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64349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16441" y="372797"/>
            <a:ext cx="2677336" cy="461665"/>
          </a:xfrm>
          <a:prstGeom prst="rect">
            <a:avLst/>
          </a:prstGeom>
        </p:spPr>
        <p:txBody>
          <a:bodyPr wrap="none">
            <a:spAutoFit/>
          </a:bodyPr>
          <a:lstStyle/>
          <a:p>
            <a:pPr>
              <a:spcBef>
                <a:spcPts val="565"/>
              </a:spcBef>
              <a:defRPr/>
            </a:pPr>
            <a:r>
              <a:rPr lang="ru-RU" altLang="ru-RU" sz="2400" b="1" dirty="0">
                <a:latin typeface="Trebuchet MS" panose="020B0603020202020204" pitchFamily="34" charset="0"/>
                <a:cs typeface="Arial" panose="020B0604020202020204" pitchFamily="34" charset="0"/>
              </a:rPr>
              <a:t>Структура цикла</a:t>
            </a:r>
          </a:p>
        </p:txBody>
      </p:sp>
      <p:sp>
        <p:nvSpPr>
          <p:cNvPr id="3" name="TextBox 2"/>
          <p:cNvSpPr txBox="1"/>
          <p:nvPr/>
        </p:nvSpPr>
        <p:spPr>
          <a:xfrm>
            <a:off x="190501" y="1061494"/>
            <a:ext cx="6131320" cy="5085431"/>
          </a:xfrm>
          <a:prstGeom prst="rect">
            <a:avLst/>
          </a:prstGeom>
          <a:noFill/>
        </p:spPr>
        <p:txBody>
          <a:bodyPr wrap="square">
            <a:spAutoFit/>
          </a:bodyPr>
          <a:lstStyle/>
          <a:p>
            <a:pPr marL="258890" indent="-258890">
              <a:lnSpc>
                <a:spcPct val="150000"/>
              </a:lnSpc>
              <a:buFont typeface="Arial" panose="020B0604020202020204" pitchFamily="34" charset="0"/>
              <a:buChar char="•"/>
              <a:defRPr/>
            </a:pPr>
            <a:r>
              <a:rPr lang="ru-RU" sz="2000" b="1" dirty="0">
                <a:solidFill>
                  <a:srgbClr val="003366"/>
                </a:solidFill>
              </a:rPr>
              <a:t>Вводный урок</a:t>
            </a:r>
          </a:p>
          <a:p>
            <a:pPr marL="258890" indent="-258890">
              <a:lnSpc>
                <a:spcPct val="150000"/>
              </a:lnSpc>
              <a:buFont typeface="Arial" panose="020B0604020202020204" pitchFamily="34" charset="0"/>
              <a:buChar char="•"/>
              <a:defRPr/>
            </a:pPr>
            <a:r>
              <a:rPr lang="ru-RU" sz="2000" b="1" dirty="0">
                <a:solidFill>
                  <a:srgbClr val="003366"/>
                </a:solidFill>
              </a:rPr>
              <a:t>Рабочие уроки (6 уроков)</a:t>
            </a:r>
          </a:p>
          <a:p>
            <a:pPr marL="258890" indent="-258890">
              <a:lnSpc>
                <a:spcPct val="150000"/>
              </a:lnSpc>
              <a:buFont typeface="Arial" panose="020B0604020202020204" pitchFamily="34" charset="0"/>
              <a:buChar char="•"/>
              <a:defRPr/>
            </a:pPr>
            <a:r>
              <a:rPr lang="ru-RU" sz="2000" b="1" dirty="0">
                <a:solidFill>
                  <a:srgbClr val="003366"/>
                </a:solidFill>
              </a:rPr>
              <a:t>Урок чтения с различными стратегиями</a:t>
            </a:r>
          </a:p>
          <a:p>
            <a:pPr marL="258890" indent="-258890">
              <a:lnSpc>
                <a:spcPct val="150000"/>
              </a:lnSpc>
              <a:buFont typeface="Arial" panose="020B0604020202020204" pitchFamily="34" charset="0"/>
              <a:buChar char="•"/>
              <a:defRPr/>
            </a:pPr>
            <a:r>
              <a:rPr lang="ru-RU" sz="2000" b="1" dirty="0">
                <a:solidFill>
                  <a:srgbClr val="003366"/>
                </a:solidFill>
              </a:rPr>
              <a:t>Урок развивающего чтения «Окно в мир»</a:t>
            </a:r>
          </a:p>
          <a:p>
            <a:pPr marL="258890" indent="-258890">
              <a:lnSpc>
                <a:spcPct val="150000"/>
              </a:lnSpc>
              <a:buFont typeface="Arial" panose="020B0604020202020204" pitchFamily="34" charset="0"/>
              <a:buChar char="•"/>
              <a:defRPr/>
            </a:pPr>
            <a:r>
              <a:rPr lang="ru-RU" sz="2000" b="1" dirty="0">
                <a:solidFill>
                  <a:srgbClr val="003366"/>
                </a:solidFill>
              </a:rPr>
              <a:t>Урок страноведения «О России»</a:t>
            </a:r>
          </a:p>
          <a:p>
            <a:pPr marL="258890" indent="-258890">
              <a:lnSpc>
                <a:spcPct val="150000"/>
              </a:lnSpc>
              <a:buFont typeface="Arial" panose="020B0604020202020204" pitchFamily="34" charset="0"/>
              <a:buChar char="•"/>
              <a:defRPr/>
            </a:pPr>
            <a:r>
              <a:rPr lang="ru-RU" sz="2000" b="1" dirty="0">
                <a:solidFill>
                  <a:srgbClr val="003366"/>
                </a:solidFill>
              </a:rPr>
              <a:t>Урок </a:t>
            </a:r>
            <a:r>
              <a:rPr lang="ru-RU" sz="2000" b="1" dirty="0" err="1">
                <a:solidFill>
                  <a:srgbClr val="003366"/>
                </a:solidFill>
              </a:rPr>
              <a:t>межпредметных</a:t>
            </a:r>
            <a:r>
              <a:rPr lang="ru-RU" sz="2000" b="1" dirty="0">
                <a:solidFill>
                  <a:srgbClr val="003366"/>
                </a:solidFill>
              </a:rPr>
              <a:t> связей</a:t>
            </a:r>
          </a:p>
          <a:p>
            <a:pPr marL="258890" indent="-258890">
              <a:lnSpc>
                <a:spcPct val="150000"/>
              </a:lnSpc>
              <a:buFont typeface="Arial" panose="020B0604020202020204" pitchFamily="34" charset="0"/>
              <a:buChar char="•"/>
              <a:defRPr/>
            </a:pPr>
            <a:r>
              <a:rPr lang="ru-RU" sz="2000" b="1" dirty="0">
                <a:solidFill>
                  <a:srgbClr val="003366"/>
                </a:solidFill>
              </a:rPr>
              <a:t>Урок отработки полученных навыков</a:t>
            </a:r>
          </a:p>
          <a:p>
            <a:pPr marL="258890" indent="-258890">
              <a:lnSpc>
                <a:spcPct val="150000"/>
              </a:lnSpc>
              <a:buFont typeface="Arial" panose="020B0604020202020204" pitchFamily="34" charset="0"/>
              <a:buChar char="•"/>
              <a:defRPr/>
            </a:pPr>
            <a:r>
              <a:rPr lang="ru-RU" sz="2000" b="1" dirty="0">
                <a:solidFill>
                  <a:srgbClr val="003366"/>
                </a:solidFill>
              </a:rPr>
              <a:t>Урок самоконтроля</a:t>
            </a:r>
          </a:p>
          <a:p>
            <a:pPr marL="258890" indent="-258890">
              <a:lnSpc>
                <a:spcPct val="150000"/>
              </a:lnSpc>
              <a:buFont typeface="Arial" panose="020B0604020202020204" pitchFamily="34" charset="0"/>
              <a:buChar char="•"/>
              <a:defRPr/>
            </a:pPr>
            <a:r>
              <a:rPr lang="ru-RU" sz="2000" b="1" dirty="0" err="1" smtClean="0">
                <a:solidFill>
                  <a:srgbClr val="003366"/>
                </a:solidFill>
              </a:rPr>
              <a:t>Самооценивание</a:t>
            </a:r>
            <a:r>
              <a:rPr lang="ru-RU" sz="2000" b="1" dirty="0" smtClean="0">
                <a:solidFill>
                  <a:srgbClr val="003366"/>
                </a:solidFill>
              </a:rPr>
              <a:t> </a:t>
            </a:r>
            <a:r>
              <a:rPr lang="ru-RU" sz="2000" b="1" dirty="0">
                <a:solidFill>
                  <a:srgbClr val="003366"/>
                </a:solidFill>
              </a:rPr>
              <a:t>приобретённых навыков</a:t>
            </a:r>
          </a:p>
          <a:p>
            <a:pPr marL="258890" indent="-258890">
              <a:lnSpc>
                <a:spcPct val="150000"/>
              </a:lnSpc>
              <a:buFont typeface="Arial" panose="020B0604020202020204" pitchFamily="34" charset="0"/>
              <a:buChar char="•"/>
              <a:defRPr/>
            </a:pPr>
            <a:r>
              <a:rPr lang="ru-RU" sz="2000" b="1" dirty="0">
                <a:solidFill>
                  <a:srgbClr val="003366"/>
                </a:solidFill>
              </a:rPr>
              <a:t>Список усвоенной лексики</a:t>
            </a:r>
          </a:p>
          <a:p>
            <a:pPr>
              <a:lnSpc>
                <a:spcPct val="150000"/>
              </a:lnSpc>
              <a:defRPr/>
            </a:pPr>
            <a:endParaRPr lang="ru-RU" sz="1631"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2662" y="834462"/>
            <a:ext cx="1778516" cy="2346336"/>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290" y="2225528"/>
            <a:ext cx="1970226" cy="2533148"/>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4997" y="3751875"/>
            <a:ext cx="2017851" cy="2569803"/>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33424" y="769318"/>
            <a:ext cx="1696090" cy="2219384"/>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8762" y="1879010"/>
            <a:ext cx="1857998" cy="2423920"/>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42481" y="3751875"/>
            <a:ext cx="1948630" cy="25813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094743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21787" y="518270"/>
            <a:ext cx="3894015" cy="907941"/>
          </a:xfrm>
          <a:prstGeom prst="rect">
            <a:avLst/>
          </a:prstGeom>
        </p:spPr>
        <p:txBody>
          <a:bodyPr wrap="none">
            <a:spAutoFit/>
          </a:bodyPr>
          <a:lstStyle/>
          <a:p>
            <a:pPr>
              <a:spcBef>
                <a:spcPts val="565"/>
              </a:spcBef>
              <a:defRPr/>
            </a:pPr>
            <a:r>
              <a:rPr lang="ru-RU" altLang="ru-RU" sz="2400" b="1" dirty="0" smtClean="0">
                <a:latin typeface="Trebuchet MS" panose="020B0603020202020204" pitchFamily="34" charset="0"/>
                <a:cs typeface="Arial" panose="020B0604020202020204" pitchFamily="34" charset="0"/>
              </a:rPr>
              <a:t>Знакомство с учебником</a:t>
            </a:r>
          </a:p>
          <a:p>
            <a:pPr>
              <a:spcBef>
                <a:spcPts val="565"/>
              </a:spcBef>
              <a:defRPr/>
            </a:pPr>
            <a:r>
              <a:rPr lang="ru-RU" altLang="ru-RU" sz="2400" b="1" dirty="0" smtClean="0">
                <a:latin typeface="Trebuchet MS" panose="020B0603020202020204" pitchFamily="34" charset="0"/>
                <a:cs typeface="Arial" panose="020B0604020202020204" pitchFamily="34" charset="0"/>
              </a:rPr>
              <a:t>       ( 5 – 9 классы)</a:t>
            </a:r>
            <a:endParaRPr lang="ru-RU" altLang="ru-RU" sz="2400" b="1" dirty="0">
              <a:latin typeface="Trebuchet MS" panose="020B0603020202020204" pitchFamily="34" charset="0"/>
              <a:cs typeface="Arial" panose="020B0604020202020204" pitchFamily="34"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55" y="979935"/>
            <a:ext cx="5387492" cy="4770175"/>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7263" y="1686207"/>
            <a:ext cx="6267701" cy="46987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91117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TotalTime>
  <Words>1712</Words>
  <Application>Microsoft Office PowerPoint</Application>
  <PresentationFormat>Произвольный</PresentationFormat>
  <Paragraphs>255</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 Смирнова</dc:creator>
  <cp:lastModifiedBy>1september</cp:lastModifiedBy>
  <cp:revision>48</cp:revision>
  <dcterms:created xsi:type="dcterms:W3CDTF">2019-05-06T15:27:39Z</dcterms:created>
  <dcterms:modified xsi:type="dcterms:W3CDTF">2019-06-21T12:25:49Z</dcterms:modified>
</cp:coreProperties>
</file>