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hhTV8TAp2md3Kj14UV3tnZ9cG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7421c6f6e_0_4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7421c6f6e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7421c6f6e_0_4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7421c6f6e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7421c6f6e_0_4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7421c6f6e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7421c6f6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7421c6f6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7421c6f6e_0_4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7421c6f6e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7421c6f6e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7421c6f6e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7421c6f6e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7421c6f6e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f0f7077cb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11f0f7077cb_2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7421c6f6e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7421c6f6e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ddd46fc6f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fddd46fc6f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ddd46fc6f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fddd46fc6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f0f70779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11f0f707798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ddd46fc6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fddd46fc6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ddd46fc6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fddd46fc6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7421c6f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7421c6f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7421c6f6e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7421c6f6e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7421c6f6e_0_3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7421c6f6e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7421c6f6e_0_4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7421c6f6e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7421c6f6e_0_4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7421c6f6e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fddd46fc6f_0_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fddd46fc6f_0_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0" name="Google Shape;20;gfddd46fc6f_0_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.me/sleepyrobot" TargetMode="External"/><Relationship Id="rId4" Type="http://schemas.openxmlformats.org/officeDocument/2006/relationships/hyperlink" Target="https://t.me/epicurusbo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elefon-doveria.r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ds.1sept.ru/" TargetMode="External"/><Relationship Id="rId10" Type="http://schemas.openxmlformats.org/officeDocument/2006/relationships/image" Target="../media/image11.png"/><Relationship Id="rId13" Type="http://schemas.openxmlformats.org/officeDocument/2006/relationships/hyperlink" Target="https://ok.ru/digital.september" TargetMode="External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edu.1sept.ru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urok.1sept.ru/" TargetMode="External"/><Relationship Id="rId15" Type="http://schemas.openxmlformats.org/officeDocument/2006/relationships/hyperlink" Target="https://vk.com/digital.september" TargetMode="External"/><Relationship Id="rId14" Type="http://schemas.openxmlformats.org/officeDocument/2006/relationships/image" Target="../media/image13.png"/><Relationship Id="rId17" Type="http://schemas.openxmlformats.org/officeDocument/2006/relationships/hyperlink" Target="https://www.youtube.com/user/PervoeSentyabrya" TargetMode="External"/><Relationship Id="rId16" Type="http://schemas.openxmlformats.org/officeDocument/2006/relationships/image" Target="../media/image14.png"/><Relationship Id="rId5" Type="http://schemas.openxmlformats.org/officeDocument/2006/relationships/hyperlink" Target="https://video.1sept.ru/" TargetMode="External"/><Relationship Id="rId19" Type="http://schemas.openxmlformats.org/officeDocument/2006/relationships/image" Target="../media/image16.png"/><Relationship Id="rId6" Type="http://schemas.openxmlformats.org/officeDocument/2006/relationships/image" Target="../media/image10.png"/><Relationship Id="rId18" Type="http://schemas.openxmlformats.org/officeDocument/2006/relationships/image" Target="../media/image15.png"/><Relationship Id="rId7" Type="http://schemas.openxmlformats.org/officeDocument/2006/relationships/hyperlink" Target="https://1sept.ru/" TargetMode="External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5637544" y="2493769"/>
            <a:ext cx="34260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644"/>
              <a:buFont typeface="Arial"/>
              <a:buNone/>
            </a:pPr>
            <a:r>
              <a:rPr b="1" lang="ru-RU" sz="2377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Мини-курс: “Вот и всё…”</a:t>
            </a:r>
            <a:endParaRPr b="1" sz="2377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644"/>
              <a:buFont typeface="Arial"/>
              <a:buNone/>
            </a:pPr>
            <a:r>
              <a:rPr lang="ru-RU" sz="2377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(часть вторая)</a:t>
            </a:r>
            <a:endParaRPr sz="2377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6666"/>
              <a:buFont typeface="Arial"/>
              <a:buNone/>
            </a:pPr>
            <a:r>
              <a:t/>
            </a:r>
            <a:endParaRPr b="1" sz="3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0769"/>
              <a:buFont typeface="Arial"/>
              <a:buNone/>
            </a:pPr>
            <a:r>
              <a:t/>
            </a:r>
            <a:endParaRPr b="1" sz="26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5598459" y="3563170"/>
            <a:ext cx="30654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r>
              <a:t/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b="1" lang="ru-RU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90" name="Google Shape;90;p1"/>
          <p:cNvSpPr txBox="1"/>
          <p:nvPr>
            <p:ph idx="4294967295" type="body"/>
          </p:nvPr>
        </p:nvSpPr>
        <p:spPr>
          <a:xfrm>
            <a:off x="367400" y="1215300"/>
            <a:ext cx="4996500" cy="28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87683"/>
              <a:buNone/>
            </a:pPr>
            <a:r>
              <a:t/>
            </a:r>
            <a:endParaRPr b="1" sz="31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1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41558"/>
              <a:buNone/>
            </a:pPr>
            <a:r>
              <a:rPr lang="ru-RU" sz="140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¯\_(ツ)_/¯</a:t>
            </a:r>
            <a:endParaRPr sz="151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137421c6f6e_0_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350"/>
            <a:ext cx="9144000" cy="438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137421c6f6e_0_4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350"/>
            <a:ext cx="9143999" cy="43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37421c6f6e_0_4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350"/>
            <a:ext cx="9144000" cy="439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7421c6f6e_0_49"/>
          <p:cNvSpPr txBox="1"/>
          <p:nvPr>
            <p:ph idx="1" type="body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lt1"/>
                </a:solidFill>
                <a:highlight>
                  <a:srgbClr val="07376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О чём не стыдно говорить сейчас? </a:t>
            </a:r>
            <a:endParaRPr b="1" sz="2700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 не справляюсь </a:t>
            </a: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Мне плохо/мне нужна помощь</a:t>
            </a: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 своих эмоциях, о своих чувствах</a:t>
            </a: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Ничего не говорить </a:t>
            </a: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Уходить от диалога </a:t>
            </a: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Бросать всё и брать отпуск</a:t>
            </a: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 своей личной позиции </a:t>
            </a: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7421c6f6e_0_486"/>
          <p:cNvSpPr txBox="1"/>
          <p:nvPr/>
        </p:nvSpPr>
        <p:spPr>
          <a:xfrm>
            <a:off x="0" y="1371600"/>
            <a:ext cx="9144000" cy="26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lt1"/>
                </a:solidFill>
                <a:highlight>
                  <a:srgbClr val="07376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Книги настроений</a:t>
            </a:r>
            <a:endParaRPr b="1" sz="2700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lang="ru-RU" sz="180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Наринэ Абгарян -- «Манюня» </a:t>
            </a:r>
            <a:endParaRPr b="1" sz="1800">
              <a:solidFill>
                <a:srgbClr val="1A1A1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О. Генри и другие -- «33 лучших юмористических рассказа» </a:t>
            </a:r>
            <a:endParaRPr b="1" sz="1800">
              <a:solidFill>
                <a:srgbClr val="1A1A1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Терри Пратчетт --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«Вещие сестрички»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Даниил Хармс -- «Я родился в камыше…» 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А. П. Чехов -- </a:t>
            </a:r>
            <a:r>
              <a:rPr b="1" lang="ru-RU" sz="180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Юмористические рассказы</a:t>
            </a:r>
            <a:r>
              <a:rPr b="1" lang="ru-RU" sz="180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7421c6f6e_0_147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25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Телеграм-боты для ментального здоровья</a:t>
            </a:r>
            <a:endParaRPr b="1" sz="2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Слипи</a:t>
            </a: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8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@sleepyrobot</a:t>
            </a: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Эпикур</a:t>
            </a: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8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@epicurusbot</a:t>
            </a: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Ботик-заботик</a:t>
            </a: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8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@projectgratefulbot</a:t>
            </a:r>
            <a:r>
              <a:rPr lang="ru-RU" sz="18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Potato (</a:t>
            </a:r>
            <a:r>
              <a:rPr lang="ru-RU" sz="18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@potatopsybot</a:t>
            </a:r>
            <a:r>
              <a:rPr lang="ru-RU" sz="18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Michelle (</a:t>
            </a:r>
            <a:r>
              <a:rPr lang="ru-RU" sz="18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@thenotionbot</a:t>
            </a:r>
            <a:r>
              <a:rPr lang="ru-RU" sz="18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1"/>
                </a:solidFill>
                <a:highlight>
                  <a:srgbClr val="07376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7421c6f6e_0_249"/>
          <p:cNvSpPr txBox="1"/>
          <p:nvPr>
            <p:ph idx="1" type="body"/>
          </p:nvPr>
        </p:nvSpPr>
        <p:spPr>
          <a:xfrm>
            <a:off x="0" y="451350"/>
            <a:ext cx="9144000" cy="434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108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Телефоны психологической поддержки </a:t>
            </a:r>
            <a:r>
              <a:rPr b="1" lang="ru-RU" sz="10800">
                <a:solidFill>
                  <a:schemeClr val="lt1"/>
                </a:solidFill>
                <a:highlight>
                  <a:srgbClr val="07376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0800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7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Круглосуточная экстренная телефонная служба МЧС, оказывающая психологическую помощь по всей России: +7 (495) 989-50-50</a:t>
            </a:r>
            <a:endParaRPr sz="7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7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Многопрофильная психологическая помощь всем взрослым. Дежурят психотерапевты, медицинские психологи и врачи-психиатры -- 8-800-200-47-03 (круглосуточно).</a:t>
            </a:r>
            <a:endParaRPr sz="7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7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Горячая линия психологической помощи детям, подросткам и их родителям, телефон доверия (круглосуточно, бесплатно, анонимно) -- 8-800-200-01-22. </a:t>
            </a:r>
            <a:endParaRPr sz="7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Сайт телефона доверия: </a:t>
            </a:r>
            <a:r>
              <a:rPr lang="ru-RU" sz="72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https://telefon-doveria.ru</a:t>
            </a:r>
            <a:endParaRPr sz="7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7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Телефоны доверия: 8(495)988-44-34 (бесплатно по Москве), 8(800)333-44-34 (бесплатно по России).</a:t>
            </a:r>
            <a:endParaRPr sz="7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f0f7077cb_2_14"/>
          <p:cNvSpPr txBox="1"/>
          <p:nvPr/>
        </p:nvSpPr>
        <p:spPr>
          <a:xfrm>
            <a:off x="4550" y="479550"/>
            <a:ext cx="91440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2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Список используемой литературы</a:t>
            </a:r>
            <a:endParaRPr b="1" i="0" sz="3000" u="none" cap="none" strike="noStrike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разговаривать с кем угодно, когда угодно, где угодно -- Ларри Кинг</a:t>
            </a:r>
            <a:endParaRPr sz="2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b="0" i="0" lang="ru-RU" sz="22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Гормоны счастья… -- Лоретта Бройнинг</a:t>
            </a:r>
            <a:endParaRPr b="0" i="0" sz="2200" u="none" cap="none" strike="noStrik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Без обид! Как эмоциональный интеллект помогает общаться с коллегами и руководством -- Молли Вест Даффи, Лиз Фосслиен</a:t>
            </a:r>
            <a:endParaRPr sz="2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7421c6f6e_0_402"/>
          <p:cNvSpPr txBox="1"/>
          <p:nvPr>
            <p:ph idx="1" type="body"/>
          </p:nvPr>
        </p:nvSpPr>
        <p:spPr>
          <a:xfrm>
            <a:off x="0" y="451350"/>
            <a:ext cx="9144000" cy="43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Делай</a:t>
            </a:r>
            <a:r>
              <a:rPr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должно</a:t>
            </a:r>
            <a:r>
              <a:rPr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будь</a:t>
            </a:r>
            <a:r>
              <a:rPr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будет</a:t>
            </a:r>
            <a:r>
              <a:rPr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39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ddd46fc6f_0_221"/>
          <p:cNvSpPr txBox="1"/>
          <p:nvPr>
            <p:ph idx="1" type="body"/>
          </p:nvPr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ru-RU" sz="39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ВАШИ ВОПРОСЫ</a:t>
            </a:r>
            <a:endParaRPr sz="3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ddd46fc6f_0_165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-RU" sz="3559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мини-курса “Вот и всё…”</a:t>
            </a:r>
            <a:endParaRPr b="1" sz="3559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gfddd46fc6f_0_165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делать с информационными потоками? 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лучше вести социальные сети? 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справляться с эмоциями? 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 чем не стыдно говорить сейчас? 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Стал ли библиотекарь поддерживающей профессией? 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Инструменты поддержки для себя и окружающих. </a:t>
            </a:r>
            <a:endParaRPr sz="46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f0f707798_1_1"/>
          <p:cNvSpPr/>
          <p:nvPr/>
        </p:nvSpPr>
        <p:spPr>
          <a:xfrm>
            <a:off x="-2558" y="2005403"/>
            <a:ext cx="91491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b="0" i="0" lang="ru-RU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b="0" i="0" lang="ru-RU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3300" u="sng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b="0" i="0" sz="3300" u="sng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/>
          <p:nvPr>
            <p:ph idx="1" type="subTitle"/>
          </p:nvPr>
        </p:nvSpPr>
        <p:spPr>
          <a:xfrm>
            <a:off x="2591780" y="3147814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None/>
            </a:pPr>
            <a:r>
              <a:rPr lang="ru-RU" sz="1800">
                <a:solidFill>
                  <a:srgbClr val="CE4A1F"/>
                </a:solidFill>
                <a:latin typeface="Roboto"/>
                <a:ea typeface="Roboto"/>
                <a:cs typeface="Roboto"/>
                <a:sym typeface="Roboto"/>
              </a:rPr>
              <a:t>Наши социальные сети</a:t>
            </a:r>
            <a:endParaRPr/>
          </a:p>
        </p:txBody>
      </p:sp>
      <p:grpSp>
        <p:nvGrpSpPr>
          <p:cNvPr id="194" name="Google Shape;194;p4"/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195" name="Google Shape;195;p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4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4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4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0" name="Google Shape;200;p4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32072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986799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31894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652872" y="3723877"/>
            <a:ext cx="504057" cy="50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ddd46fc6f_0_55"/>
          <p:cNvSpPr txBox="1"/>
          <p:nvPr>
            <p:ph idx="1" type="body"/>
          </p:nvPr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ru-RU" sz="35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РАБОТАТЬ ДАЛЬШЕ?..</a:t>
            </a:r>
            <a:endParaRPr sz="2900">
              <a:highlight>
                <a:schemeClr val="lt1"/>
              </a:highlight>
            </a:endParaRPr>
          </a:p>
        </p:txBody>
      </p:sp>
      <p:sp>
        <p:nvSpPr>
          <p:cNvPr id="102" name="Google Shape;102;gfddd46fc6f_0_55"/>
          <p:cNvSpPr txBox="1"/>
          <p:nvPr/>
        </p:nvSpPr>
        <p:spPr>
          <a:xfrm rot="-2998863">
            <a:off x="6689116" y="3196867"/>
            <a:ext cx="2279482" cy="11083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 </a:t>
            </a:r>
            <a:r>
              <a:rPr b="1" lang="ru-RU" sz="30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ВТОРОЙ</a:t>
            </a:r>
            <a:endParaRPr b="1" i="0" sz="3000" u="none" cap="none" strike="noStrike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ddd46fc6f_0_105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-RU" sz="3559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вебинара </a:t>
            </a:r>
            <a:endParaRPr b="1" sz="3559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gfddd46fc6f_0_105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0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Times New Roman"/>
              <a:buChar char="-"/>
            </a:pPr>
            <a:r>
              <a:rPr lang="ru-RU" sz="30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справляться с эмоциями? </a:t>
            </a:r>
            <a:endParaRPr sz="30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Times New Roman"/>
              <a:buChar char="-"/>
            </a:pPr>
            <a:r>
              <a:rPr lang="ru-RU" sz="30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 чем не стыдно говорить сейчас? </a:t>
            </a:r>
            <a:endParaRPr sz="30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Times New Roman"/>
              <a:buChar char="-"/>
            </a:pPr>
            <a:r>
              <a:rPr lang="ru-RU" sz="30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Личным опытом, лайфхаками, список рекомендательных источников информации.</a:t>
            </a:r>
            <a:endParaRPr sz="30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3000"/>
              <a:buFont typeface="Times New Roman"/>
              <a:buChar char="-"/>
            </a:pPr>
            <a:r>
              <a:rPr lang="ru-RU" sz="30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</a:t>
            </a:r>
            <a:endParaRPr sz="30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7421c6f6e_0_0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4300">
                <a:solidFill>
                  <a:schemeClr val="lt1"/>
                </a:solidFill>
                <a:highlight>
                  <a:srgbClr val="07376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Как справиться с эмоциями? </a:t>
            </a:r>
            <a:endParaRPr b="1" sz="4300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71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594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Нарисуйте самый негативный вариант и проживите его</a:t>
            </a:r>
            <a:endParaRPr sz="2594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71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594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Нарисуйте положительный вариант</a:t>
            </a:r>
            <a:endParaRPr sz="2594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71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594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Примите своё бессилие и себя в новых условиях</a:t>
            </a:r>
            <a:endParaRPr sz="2594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71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594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Больше слушайте и меньше убеждайте </a:t>
            </a:r>
            <a:endParaRPr sz="2594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71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594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 спорьте, а действуйте</a:t>
            </a:r>
            <a:endParaRPr sz="2594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71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594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Откажитесь от любых комментариев, оценок…</a:t>
            </a:r>
            <a:endParaRPr sz="2594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71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594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Найдите значимое дело</a:t>
            </a:r>
            <a:endParaRPr sz="2594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71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594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Объединяйтесь </a:t>
            </a:r>
            <a:endParaRPr sz="2594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71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594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Будьте осознанны, будьте внимательны</a:t>
            </a:r>
            <a:endParaRPr sz="2594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71" lvl="0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594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Сохраняйте жизненные ритмы </a:t>
            </a:r>
            <a:endParaRPr sz="2594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421c6f6e_0_353"/>
          <p:cNvSpPr txBox="1"/>
          <p:nvPr>
            <p:ph idx="1" type="body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42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ВРЕМЯ ПЕРЕСТРОИТЬ СЕБЯ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37421c6f6e_0_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625"/>
            <a:ext cx="9144000" cy="43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137421c6f6e_0_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750"/>
            <a:ext cx="9144002" cy="43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37421c6f6e_0_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725"/>
            <a:ext cx="9143999" cy="43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2019-11-08T08:59:02Z</dcterms:created>
  <dc:creator>Анастасия Черепнева</dc:creator>
</cp:coreProperties>
</file>