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2" r:id="rId2"/>
    <p:sldId id="430" r:id="rId3"/>
    <p:sldId id="439" r:id="rId4"/>
    <p:sldId id="442" r:id="rId5"/>
    <p:sldId id="404" r:id="rId6"/>
    <p:sldId id="420" r:id="rId7"/>
    <p:sldId id="407" r:id="rId8"/>
    <p:sldId id="443" r:id="rId9"/>
    <p:sldId id="444" r:id="rId10"/>
    <p:sldId id="419" r:id="rId11"/>
    <p:sldId id="441" r:id="rId12"/>
    <p:sldId id="433" r:id="rId13"/>
    <p:sldId id="398" r:id="rId14"/>
    <p:sldId id="438" r:id="rId15"/>
    <p:sldId id="4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02"/>
    <p:restoredTop sz="94595"/>
  </p:normalViewPr>
  <p:slideViewPr>
    <p:cSldViewPr snapToGrid="0" snapToObjects="1">
      <p:cViewPr>
        <p:scale>
          <a:sx n="75" d="100"/>
          <a:sy n="75" d="100"/>
        </p:scale>
        <p:origin x="-9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16.11.2017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15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7750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21844"/>
            <a:ext cx="5000625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1"/>
            </a:lvl1pPr>
            <a:lvl2pPr marL="0" indent="160729" algn="ctr">
              <a:spcBef>
                <a:spcPts val="0"/>
              </a:spcBef>
              <a:buSzTx/>
              <a:buNone/>
              <a:defRPr sz="2601"/>
            </a:lvl2pPr>
            <a:lvl3pPr marL="0" indent="321457" algn="ctr">
              <a:spcBef>
                <a:spcPts val="0"/>
              </a:spcBef>
              <a:buSzTx/>
              <a:buNone/>
              <a:defRPr sz="2601"/>
            </a:lvl3pPr>
            <a:lvl4pPr marL="0" indent="482186" algn="ctr">
              <a:spcBef>
                <a:spcPts val="0"/>
              </a:spcBef>
              <a:buSzTx/>
              <a:buNone/>
              <a:defRPr sz="2601"/>
            </a:lvl4pPr>
            <a:lvl5pPr marL="0" indent="642915" algn="ctr">
              <a:spcBef>
                <a:spcPts val="0"/>
              </a:spcBef>
              <a:buSzTx/>
              <a:buNone/>
              <a:defRPr sz="260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7789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1702" y="5179092"/>
            <a:ext cx="6670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Продолжение цикла видеоконференций «Талант </a:t>
            </a:r>
            <a:r>
              <a:rPr lang="ru-RU" sz="2800" b="1" dirty="0" smtClean="0">
                <a:solidFill>
                  <a:srgbClr val="FFC000"/>
                </a:solidFill>
              </a:rPr>
              <a:t>свободы»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1702" y="770072"/>
            <a:ext cx="3914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15 ноября 2017 </a:t>
            </a:r>
            <a:r>
              <a:rPr lang="ru-RU" sz="2400" b="1" dirty="0" smtClean="0">
                <a:solidFill>
                  <a:srgbClr val="FFC000"/>
                </a:solidFill>
              </a:rPr>
              <a:t>в 18.00</a:t>
            </a:r>
            <a:endParaRPr lang="ru-RU" sz="3200" b="1" dirty="0" smtClean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1702" y="2359028"/>
            <a:ext cx="651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</a:rPr>
              <a:t>Видеоконференция</a:t>
            </a:r>
          </a:p>
          <a:p>
            <a:r>
              <a:rPr lang="ru-RU" sz="4400" b="1" dirty="0" smtClean="0">
                <a:solidFill>
                  <a:srgbClr val="FFC000"/>
                </a:solidFill>
                <a:cs typeface="Journal Sans New"/>
              </a:rPr>
              <a:t>Свобода и дисциплина</a:t>
            </a:r>
          </a:p>
          <a:p>
            <a:r>
              <a:rPr lang="ru-RU" sz="2400" b="1" dirty="0"/>
              <a:t>п</a:t>
            </a:r>
            <a:r>
              <a:rPr lang="ru-RU" sz="2400" b="1" dirty="0" smtClean="0"/>
              <a:t>о</a:t>
            </a:r>
            <a:r>
              <a:rPr lang="ru-RU" sz="2400" b="1" dirty="0"/>
              <a:t> </a:t>
            </a:r>
            <a:r>
              <a:rPr lang="ru-RU" sz="2400" b="1" dirty="0" smtClean="0"/>
              <a:t>одноименной статье </a:t>
            </a:r>
            <a:r>
              <a:rPr lang="ru-RU" sz="2400" b="1" dirty="0"/>
              <a:t>Симона </a:t>
            </a:r>
            <a:r>
              <a:rPr lang="ru-RU" sz="2400" b="1" dirty="0" smtClean="0"/>
              <a:t>Соловейчика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8" y="617421"/>
            <a:ext cx="4084971" cy="577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7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2592" y="2876151"/>
            <a:ext cx="8252792" cy="3296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2812" dirty="0"/>
              <a:t>Должна постепенно перемениться педагогическая вера</a:t>
            </a:r>
            <a:r>
              <a:rPr lang="is-IS" sz="2812" dirty="0"/>
              <a:t>…</a:t>
            </a:r>
            <a:endParaRPr lang="ru-RU" sz="2812" dirty="0"/>
          </a:p>
          <a:p>
            <a:pPr algn="l"/>
            <a:endParaRPr lang="ru-RU" sz="1266" dirty="0"/>
          </a:p>
          <a:p>
            <a:pPr algn="l"/>
            <a:r>
              <a:rPr lang="ru-RU" sz="2812" b="1" dirty="0"/>
              <a:t>Если мы хотим воспитать внутренне свободных детей – внутренне свободных людей, мы должны поверить в свободу, в то, что она действительно прекрасна, что она необходима и что она возможна.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98104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01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659112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Свобода </a:t>
            </a:r>
            <a:r>
              <a:rPr lang="ru-RU" sz="4219" b="1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дисциплина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072" y="3231947"/>
            <a:ext cx="8963267" cy="17341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dirty="0" smtClean="0"/>
              <a:t>Внутренне </a:t>
            </a:r>
            <a:r>
              <a:rPr lang="ru-RU" sz="3600" dirty="0"/>
              <a:t>свободный человек вовсе не тот, кто не признает никаких авторитетов; </a:t>
            </a:r>
            <a:r>
              <a:rPr lang="ru-RU" sz="3600" b="1" dirty="0"/>
              <a:t>свободный тот, кто ценит свободных</a:t>
            </a:r>
            <a:r>
              <a:rPr lang="ru-RU" sz="3600" dirty="0"/>
              <a:t>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804512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00895"/>
            <a:ext cx="6591128" cy="2288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600" dirty="0"/>
              <a:t>Каждый слышал выражение </a:t>
            </a:r>
            <a:r>
              <a:rPr lang="ru-RU" sz="3600" b="1" dirty="0" smtClean="0"/>
              <a:t>«поддерживать </a:t>
            </a:r>
            <a:r>
              <a:rPr lang="ru-RU" sz="3600" b="1" dirty="0"/>
              <a:t>дисциплину»; </a:t>
            </a:r>
            <a:r>
              <a:rPr lang="ru-RU" sz="3600" dirty="0"/>
              <a:t>но многих ли из нас призывали </a:t>
            </a:r>
            <a:r>
              <a:rPr lang="ru-RU" sz="3600" b="1" dirty="0"/>
              <a:t>«поддерживать свободу»?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1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23178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66846"/>
            <a:ext cx="8252792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Цель воспитания одна </a:t>
            </a:r>
            <a:r>
              <a:rPr lang="ru-RU" sz="3200" b="1" dirty="0" smtClean="0"/>
              <a:t>на все времена – </a:t>
            </a:r>
            <a:r>
              <a:rPr lang="ru-RU" sz="3200" b="1" dirty="0"/>
              <a:t>внутренняя свобода человека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70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1285" y="93648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–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Я выбираю Свободу – </a:t>
            </a:r>
            <a:endParaRPr lang="ru-RU" sz="3200" b="1" dirty="0" smtClean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Но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не из боя, а в бой,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Я выбираю свободу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Быть просто самим собой.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–</a:t>
            </a:r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И это моя Свобода,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Нужны ли слова ясней?!</a:t>
            </a:r>
            <a:endParaRPr lang="ru-RU" sz="3200" dirty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И это моя забота – </a:t>
            </a:r>
            <a:endParaRPr lang="ru-RU" sz="3200" b="1" dirty="0" smtClean="0">
              <a:solidFill>
                <a:srgbClr val="FFC000"/>
              </a:solidFill>
              <a:latin typeface="Helvetica" charset="0"/>
            </a:endParaRPr>
          </a:p>
          <a:p>
            <a:r>
              <a:rPr lang="ru-RU" sz="3200" b="1" dirty="0" smtClean="0">
                <a:solidFill>
                  <a:srgbClr val="FFC000"/>
                </a:solidFill>
                <a:latin typeface="Helvetica" charset="0"/>
              </a:rPr>
              <a:t>Как </a:t>
            </a:r>
            <a:r>
              <a:rPr lang="ru-RU" sz="3200" b="1" dirty="0">
                <a:solidFill>
                  <a:srgbClr val="FFC000"/>
                </a:solidFill>
                <a:latin typeface="Helvetica" charset="0"/>
              </a:rPr>
              <a:t>мне поладить с ней!</a:t>
            </a:r>
            <a:endParaRPr lang="ru-RU" sz="3200" dirty="0">
              <a:solidFill>
                <a:srgbClr val="FFC000"/>
              </a:solidFill>
              <a:effectLst/>
              <a:latin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285" y="5861956"/>
            <a:ext cx="3329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Helvetica" charset="0"/>
                <a:ea typeface="Helvetica" charset="0"/>
                <a:cs typeface="Helvetica" charset="0"/>
              </a:rPr>
              <a:t>Александр Галич</a:t>
            </a:r>
            <a:endParaRPr lang="ru-RU" sz="28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29" y="733796"/>
            <a:ext cx="4996367" cy="4734058"/>
          </a:xfrm>
          <a:prstGeom prst="rect">
            <a:avLst/>
          </a:prstGeom>
          <a:ln w="190500">
            <a:solidFill>
              <a:srgbClr val="FFFFFF"/>
            </a:solidFill>
          </a:ln>
          <a:effectLst>
            <a:reflection blurRad="38100" stA="52000" endA="300" endPos="30000" dir="5400000" sy="-100000" algn="bl" rotWithShape="0"/>
            <a:softEdge rad="19050"/>
          </a:effectLst>
        </p:spPr>
      </p:pic>
    </p:spTree>
    <p:extLst>
      <p:ext uri="{BB962C8B-B14F-4D97-AF65-F5344CB8AC3E}">
        <p14:creationId xmlns:p14="http://schemas.microsoft.com/office/powerpoint/2010/main" val="24063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54789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3" y="2925507"/>
            <a:ext cx="7797116" cy="25343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Мы не думаем о внутренних механизмах, обеспечивающих свободу, поэтому так часто </a:t>
            </a:r>
            <a:r>
              <a:rPr lang="ru-RU" sz="3200" b="1" dirty="0" smtClean="0"/>
              <a:t>повторяем: </a:t>
            </a:r>
            <a:r>
              <a:rPr lang="ru-RU" sz="3200" b="1" dirty="0"/>
              <a:t>«Свобода не означает вседозволенности, свобода должна соединяться с дисциплиной»...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60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659112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Свобода </a:t>
            </a:r>
            <a:r>
              <a:rPr lang="ru-RU" sz="4219" b="1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дисциплина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072" y="3042325"/>
            <a:ext cx="9397588" cy="30883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fontAlgn="ctr"/>
            <a:r>
              <a:rPr lang="ru-RU" sz="3600" dirty="0"/>
              <a:t>И</a:t>
            </a:r>
            <a:r>
              <a:rPr lang="ru-RU" sz="3600" dirty="0" smtClean="0"/>
              <a:t>дея </a:t>
            </a:r>
            <a:r>
              <a:rPr lang="ru-RU" sz="3600" dirty="0"/>
              <a:t>свободы </a:t>
            </a:r>
            <a:r>
              <a:rPr lang="ru-RU" sz="3600" dirty="0" smtClean="0"/>
              <a:t>противоречит </a:t>
            </a:r>
            <a:r>
              <a:rPr lang="ru-RU" sz="3600" dirty="0"/>
              <a:t>главному условию нормальной школьной жизни – дисциплине</a:t>
            </a:r>
            <a:r>
              <a:rPr lang="ru-RU" sz="3600" dirty="0" smtClean="0"/>
              <a:t>.</a:t>
            </a:r>
          </a:p>
          <a:p>
            <a:pPr fontAlgn="ctr"/>
            <a:endParaRPr lang="ru-RU" sz="1200" dirty="0"/>
          </a:p>
          <a:p>
            <a:r>
              <a:rPr lang="ru-RU" sz="3600" b="1" dirty="0"/>
              <a:t>Мы внутренне сопротивляемся свободе, потому что </a:t>
            </a:r>
            <a:r>
              <a:rPr lang="ru-RU" sz="3600" b="1" dirty="0" smtClean="0"/>
              <a:t>боимся</a:t>
            </a:r>
            <a:r>
              <a:rPr lang="is-IS" sz="3600" b="1" dirty="0" smtClean="0"/>
              <a:t>…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2926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659112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Свобода </a:t>
            </a:r>
            <a:r>
              <a:rPr lang="ru-RU" sz="4219" b="1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дисциплина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072" y="2780991"/>
            <a:ext cx="9397588" cy="34576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b="1" dirty="0"/>
              <a:t>К</a:t>
            </a:r>
            <a:r>
              <a:rPr lang="ru-RU" sz="3600" b="1" dirty="0" smtClean="0"/>
              <a:t>онечный </a:t>
            </a:r>
            <a:r>
              <a:rPr lang="ru-RU" sz="3600" b="1" dirty="0"/>
              <a:t>смысл дисциплины не в послушании, а в </a:t>
            </a:r>
            <a:r>
              <a:rPr lang="ru-RU" sz="3600" b="1" dirty="0" smtClean="0"/>
              <a:t>работе – в </a:t>
            </a:r>
            <a:r>
              <a:rPr lang="ru-RU" sz="3600" b="1" dirty="0"/>
              <a:t>работоспособности класса и </a:t>
            </a:r>
            <a:r>
              <a:rPr lang="ru-RU" sz="3600" b="1" dirty="0" smtClean="0"/>
              <a:t>ученика.</a:t>
            </a:r>
          </a:p>
          <a:p>
            <a:endParaRPr lang="ru-RU" sz="1600" b="1" dirty="0" smtClean="0"/>
          </a:p>
          <a:p>
            <a:r>
              <a:rPr lang="ru-RU" sz="3200" dirty="0" smtClean="0"/>
              <a:t>Учитель </a:t>
            </a:r>
            <a:r>
              <a:rPr lang="ru-RU" sz="3200" dirty="0"/>
              <a:t>выбирает не между дисциплиной и свободой, а между одним или другим способом достижения </a:t>
            </a:r>
            <a:r>
              <a:rPr lang="ru-RU" sz="3200" dirty="0" smtClean="0"/>
              <a:t>работоспособности класса и ученика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9043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238291"/>
            <a:ext cx="8737980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Внутренняя свобода – это природный дар, это особый талант, который можно заглушить, как и всякий другой талант, но можно и развить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1" y="3176737"/>
            <a:ext cx="8684971" cy="1672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b="1" dirty="0"/>
              <a:t>Тот, кто хочет вырастить свободного ребенка, принимает его таким, какой он есть, – любит его </a:t>
            </a:r>
            <a:r>
              <a:rPr lang="ru-RU" sz="4000" b="1" dirty="0">
                <a:solidFill>
                  <a:srgbClr val="FFC000"/>
                </a:solidFill>
              </a:rPr>
              <a:t>освобождающей</a:t>
            </a:r>
            <a:r>
              <a:rPr lang="ru-RU" sz="3200" b="1" dirty="0"/>
              <a:t> любовью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03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4506126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Талант свободы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072" y="3137031"/>
            <a:ext cx="8252792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l"/>
            <a:r>
              <a:rPr lang="ru-RU" sz="3200" b="1" dirty="0"/>
              <a:t>Без свободы все цели воспитания, даже если они кажутся высокими, становятся ложными и опасными для детей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3582" y="503583"/>
            <a:ext cx="556591" cy="5565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2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659112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Свобода </a:t>
            </a:r>
            <a:r>
              <a:rPr lang="ru-RU" sz="4219" b="1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дисциплина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072" y="3019479"/>
            <a:ext cx="9572867" cy="15494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ru-RU" sz="3200" dirty="0"/>
              <a:t>с</a:t>
            </a:r>
            <a:r>
              <a:rPr lang="ru-RU" sz="3200" dirty="0" smtClean="0"/>
              <a:t>вобода </a:t>
            </a:r>
            <a:r>
              <a:rPr lang="ru-RU" sz="3200" dirty="0"/>
              <a:t>в младших классах – это </a:t>
            </a:r>
            <a:r>
              <a:rPr lang="ru-RU" sz="3200" dirty="0" smtClean="0"/>
              <a:t>самораскрытие </a:t>
            </a:r>
          </a:p>
          <a:p>
            <a:pPr marL="571500" indent="-571500">
              <a:buFont typeface="Arial" charset="0"/>
              <a:buChar char="•"/>
            </a:pPr>
            <a:r>
              <a:rPr lang="ru-RU" sz="3200" dirty="0" smtClean="0"/>
              <a:t>свобода </a:t>
            </a:r>
            <a:r>
              <a:rPr lang="ru-RU" sz="3200" dirty="0"/>
              <a:t>в средних – </a:t>
            </a:r>
            <a:r>
              <a:rPr lang="ru-RU" sz="3200" dirty="0" smtClean="0"/>
              <a:t>самоутверждение</a:t>
            </a:r>
          </a:p>
          <a:p>
            <a:pPr marL="571500" indent="-571500">
              <a:buFont typeface="Arial" charset="0"/>
              <a:buChar char="•"/>
            </a:pPr>
            <a:r>
              <a:rPr lang="ru-RU" sz="3200" dirty="0" smtClean="0"/>
              <a:t>свобода </a:t>
            </a:r>
            <a:r>
              <a:rPr lang="ru-RU" sz="3200" dirty="0"/>
              <a:t>в старших – </a:t>
            </a:r>
            <a:r>
              <a:rPr lang="ru-RU" sz="3200" dirty="0" smtClean="0"/>
              <a:t>самоопределение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3043" y="58839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48072" y="4826944"/>
            <a:ext cx="8963267" cy="10570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200" dirty="0"/>
              <a:t>Соответственно и дисциплина достигается разными способами, и цели ее меняются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2477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8072" y="1859418"/>
            <a:ext cx="6591128" cy="721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defTabSz="410751" hangingPunct="0"/>
            <a:r>
              <a:rPr lang="ru-RU" sz="4219" b="1" dirty="0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Свобода </a:t>
            </a:r>
            <a:r>
              <a:rPr lang="ru-RU" sz="4219" b="1" smtClean="0">
                <a:solidFill>
                  <a:srgbClr val="FFC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 дисциплина</a:t>
            </a:r>
            <a:endParaRPr lang="ru-RU" sz="4219" b="1" dirty="0">
              <a:solidFill>
                <a:srgbClr val="FFC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8072" y="2809604"/>
            <a:ext cx="8446432" cy="24727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r>
              <a:rPr lang="ru-RU" sz="3600" dirty="0"/>
              <a:t>Будущее, несомненно, за свободной школой – в этом сомневаться нельзя. </a:t>
            </a:r>
            <a:endParaRPr lang="ru-RU" sz="3600" dirty="0" smtClean="0"/>
          </a:p>
          <a:p>
            <a:endParaRPr lang="ru-RU" sz="1100" b="1" dirty="0"/>
          </a:p>
          <a:p>
            <a:r>
              <a:rPr lang="ru-RU" sz="3600" b="1" dirty="0" smtClean="0"/>
              <a:t>«Вы </a:t>
            </a:r>
            <a:r>
              <a:rPr lang="ru-RU" sz="3600" b="1" dirty="0"/>
              <a:t>свободный учитель, </a:t>
            </a:r>
            <a:endParaRPr lang="ru-RU" sz="3600" b="1" dirty="0" smtClean="0"/>
          </a:p>
          <a:p>
            <a:r>
              <a:rPr lang="ru-RU" sz="3600" b="1" dirty="0" smtClean="0"/>
              <a:t>у </a:t>
            </a:r>
            <a:r>
              <a:rPr lang="ru-RU" sz="3600" b="1" dirty="0"/>
              <a:t>вас свободные ученики</a:t>
            </a:r>
            <a:r>
              <a:rPr lang="ru-RU" sz="3600" dirty="0" smtClean="0"/>
              <a:t>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503047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8825</TotalTime>
  <Words>365</Words>
  <Application>Microsoft Office PowerPoint</Application>
  <PresentationFormat>Произвольный</PresentationFormat>
  <Paragraphs>51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Анастасия Черепнева</cp:lastModifiedBy>
  <cp:revision>88</cp:revision>
  <dcterms:created xsi:type="dcterms:W3CDTF">2017-06-21T03:52:05Z</dcterms:created>
  <dcterms:modified xsi:type="dcterms:W3CDTF">2017-11-16T10:16:48Z</dcterms:modified>
</cp:coreProperties>
</file>