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rawing10.xml" ContentType="application/vnd.ms-office.drawingml.diagramDrawing+xml"/>
  <Override PartName="/ppt/diagrams/drawing20.xml" ContentType="application/vnd.ms-office.drawingml.diagramDrawing+xml"/>
  <Override PartName="/ppt/diagrams/drawing30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76"/>
  </p:notesMasterIdLst>
  <p:handoutMasterIdLst>
    <p:handoutMasterId r:id="rId77"/>
  </p:handoutMasterIdLst>
  <p:sldIdLst>
    <p:sldId id="259" r:id="rId3"/>
    <p:sldId id="275" r:id="rId4"/>
    <p:sldId id="263" r:id="rId5"/>
    <p:sldId id="289" r:id="rId6"/>
    <p:sldId id="267" r:id="rId7"/>
    <p:sldId id="297" r:id="rId8"/>
    <p:sldId id="299" r:id="rId9"/>
    <p:sldId id="300" r:id="rId10"/>
    <p:sldId id="266" r:id="rId11"/>
    <p:sldId id="298" r:id="rId12"/>
    <p:sldId id="302" r:id="rId13"/>
    <p:sldId id="303" r:id="rId14"/>
    <p:sldId id="306" r:id="rId15"/>
    <p:sldId id="322" r:id="rId16"/>
    <p:sldId id="324" r:id="rId17"/>
    <p:sldId id="325" r:id="rId18"/>
    <p:sldId id="326" r:id="rId19"/>
    <p:sldId id="327" r:id="rId20"/>
    <p:sldId id="321" r:id="rId21"/>
    <p:sldId id="308" r:id="rId22"/>
    <p:sldId id="309" r:id="rId23"/>
    <p:sldId id="323" r:id="rId24"/>
    <p:sldId id="328" r:id="rId25"/>
    <p:sldId id="331" r:id="rId26"/>
    <p:sldId id="332" r:id="rId27"/>
    <p:sldId id="329" r:id="rId28"/>
    <p:sldId id="359" r:id="rId29"/>
    <p:sldId id="360" r:id="rId30"/>
    <p:sldId id="361" r:id="rId31"/>
    <p:sldId id="310" r:id="rId32"/>
    <p:sldId id="345" r:id="rId33"/>
    <p:sldId id="346" r:id="rId34"/>
    <p:sldId id="342" r:id="rId35"/>
    <p:sldId id="344" r:id="rId36"/>
    <p:sldId id="343" r:id="rId37"/>
    <p:sldId id="311" r:id="rId38"/>
    <p:sldId id="333" r:id="rId39"/>
    <p:sldId id="340" r:id="rId40"/>
    <p:sldId id="334" r:id="rId41"/>
    <p:sldId id="341" r:id="rId42"/>
    <p:sldId id="337" r:id="rId43"/>
    <p:sldId id="347" r:id="rId44"/>
    <p:sldId id="348" r:id="rId45"/>
    <p:sldId id="338" r:id="rId46"/>
    <p:sldId id="335" r:id="rId47"/>
    <p:sldId id="350" r:id="rId48"/>
    <p:sldId id="339" r:id="rId49"/>
    <p:sldId id="351" r:id="rId50"/>
    <p:sldId id="352" r:id="rId51"/>
    <p:sldId id="312" r:id="rId52"/>
    <p:sldId id="353" r:id="rId53"/>
    <p:sldId id="354" r:id="rId54"/>
    <p:sldId id="314" r:id="rId55"/>
    <p:sldId id="355" r:id="rId56"/>
    <p:sldId id="356" r:id="rId57"/>
    <p:sldId id="357" r:id="rId58"/>
    <p:sldId id="316" r:id="rId59"/>
    <p:sldId id="315" r:id="rId60"/>
    <p:sldId id="317" r:id="rId61"/>
    <p:sldId id="358" r:id="rId62"/>
    <p:sldId id="320" r:id="rId63"/>
    <p:sldId id="318" r:id="rId64"/>
    <p:sldId id="363" r:id="rId65"/>
    <p:sldId id="366" r:id="rId66"/>
    <p:sldId id="364" r:id="rId67"/>
    <p:sldId id="319" r:id="rId68"/>
    <p:sldId id="365" r:id="rId69"/>
    <p:sldId id="367" r:id="rId70"/>
    <p:sldId id="369" r:id="rId71"/>
    <p:sldId id="368" r:id="rId72"/>
    <p:sldId id="271" r:id="rId73"/>
    <p:sldId id="307" r:id="rId74"/>
    <p:sldId id="272" r:id="rId7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58D"/>
    <a:srgbClr val="224A90"/>
    <a:srgbClr val="783B83"/>
    <a:srgbClr val="3F5999"/>
    <a:srgbClr val="D4D9EC"/>
    <a:srgbClr val="203764"/>
    <a:srgbClr val="2F75B5"/>
    <a:srgbClr val="10A4D2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9419" autoAdjust="0"/>
  </p:normalViewPr>
  <p:slideViewPr>
    <p:cSldViewPr snapToGrid="0" showGuides="1">
      <p:cViewPr varScale="1">
        <p:scale>
          <a:sx n="115" d="100"/>
          <a:sy n="115" d="100"/>
        </p:scale>
        <p:origin x="432" y="108"/>
      </p:cViewPr>
      <p:guideLst>
        <p:guide orient="horz" pos="1026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30E2E8-07FF-4BB2-A2FE-61FC52B661BB}" type="doc">
      <dgm:prSet loTypeId="urn:microsoft.com/office/officeart/2005/8/layout/hProcess9" loCatId="process" qsTypeId="urn:microsoft.com/office/officeart/2005/8/quickstyle/3d2#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0C5961-6E13-4F35-BC79-C9979BA6A283}">
      <dgm:prSet phldrT="[Текст]" custT="1"/>
      <dgm:spPr>
        <a:solidFill>
          <a:srgbClr val="002774"/>
        </a:solidFill>
      </dgm:spPr>
      <dgm:t>
        <a:bodyPr/>
        <a:lstStyle/>
        <a:p>
          <a:r>
            <a:rPr lang="ru-RU" sz="2000" b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декоративно-прикладное искусство; </a:t>
          </a:r>
        </a:p>
        <a:p>
          <a:r>
            <a:rPr lang="ru-RU" sz="2000" b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народное творчество</a:t>
          </a:r>
          <a:endParaRPr lang="ru-RU" sz="2800" b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935D96F-C9CC-44F3-9CCE-8E697D94D6B6}" type="parTrans" cxnId="{FA02A7BF-1107-4DC4-A0FB-69C0877692CE}">
      <dgm:prSet/>
      <dgm:spPr/>
      <dgm:t>
        <a:bodyPr/>
        <a:lstStyle/>
        <a:p>
          <a:endParaRPr lang="ru-RU"/>
        </a:p>
      </dgm:t>
    </dgm:pt>
    <dgm:pt modelId="{1270F128-A3D0-4FE8-AFBD-BDEDD33882B8}" type="sibTrans" cxnId="{FA02A7BF-1107-4DC4-A0FB-69C0877692CE}">
      <dgm:prSet/>
      <dgm:spPr/>
      <dgm:t>
        <a:bodyPr/>
        <a:lstStyle/>
        <a:p>
          <a:endParaRPr lang="ru-RU"/>
        </a:p>
      </dgm:t>
    </dgm:pt>
    <dgm:pt modelId="{EE5896F2-1B8A-4748-B970-F7D590C0AA46}">
      <dgm:prSet custT="1"/>
      <dgm:spPr>
        <a:solidFill>
          <a:srgbClr val="002774"/>
        </a:solidFill>
      </dgm:spPr>
      <dgm:t>
        <a:bodyPr/>
        <a:lstStyle/>
        <a:p>
          <a:r>
            <a: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изготовление предметов на промышленных предприятиях </a:t>
          </a:r>
        </a:p>
      </dgm:t>
    </dgm:pt>
    <dgm:pt modelId="{CC0F9252-8A15-43D0-A491-CAAA793B21E8}" type="parTrans" cxnId="{25F363C8-DA75-4B2A-A892-21D7B779238B}">
      <dgm:prSet/>
      <dgm:spPr/>
      <dgm:t>
        <a:bodyPr/>
        <a:lstStyle/>
        <a:p>
          <a:endParaRPr lang="ru-RU"/>
        </a:p>
      </dgm:t>
    </dgm:pt>
    <dgm:pt modelId="{70AF9C66-C94C-49A9-89D2-F1199D3C7810}" type="sibTrans" cxnId="{25F363C8-DA75-4B2A-A892-21D7B779238B}">
      <dgm:prSet/>
      <dgm:spPr/>
      <dgm:t>
        <a:bodyPr/>
        <a:lstStyle/>
        <a:p>
          <a:endParaRPr lang="ru-RU"/>
        </a:p>
      </dgm:t>
    </dgm:pt>
    <dgm:pt modelId="{7F66E25A-09C8-4C56-99D1-A274353B4EA0}">
      <dgm:prSet custT="1"/>
      <dgm:spPr>
        <a:solidFill>
          <a:srgbClr val="002774"/>
        </a:solidFill>
      </dgm:spPr>
      <dgm:t>
        <a:bodyPr/>
        <a:lstStyle/>
        <a:p>
          <a:r>
            <a:rPr lang="ru-RU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предметы и объекты современной городской среды: архитектурные объекты, транспорт, садово-парковое искусство, театр</a:t>
          </a:r>
        </a:p>
      </dgm:t>
    </dgm:pt>
    <dgm:pt modelId="{34BC0199-2EE9-4C18-9BA0-30F34D03B412}" type="sibTrans" cxnId="{8C5C44F0-795F-45CD-A30E-A8E921A7C102}">
      <dgm:prSet/>
      <dgm:spPr/>
      <dgm:t>
        <a:bodyPr/>
        <a:lstStyle/>
        <a:p>
          <a:endParaRPr lang="ru-RU"/>
        </a:p>
      </dgm:t>
    </dgm:pt>
    <dgm:pt modelId="{5A517335-64A3-49D1-852E-A91B471E9D42}" type="parTrans" cxnId="{8C5C44F0-795F-45CD-A30E-A8E921A7C102}">
      <dgm:prSet/>
      <dgm:spPr/>
      <dgm:t>
        <a:bodyPr/>
        <a:lstStyle/>
        <a:p>
          <a:endParaRPr lang="ru-RU"/>
        </a:p>
      </dgm:t>
    </dgm:pt>
    <dgm:pt modelId="{D2B5155C-C15C-4502-A2BF-E00457797901}">
      <dgm:prSet phldrT="[Текст]" custT="1"/>
      <dgm:spPr>
        <a:solidFill>
          <a:srgbClr val="002774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l"/>
          <a:r>
            <a:rPr lang="ru-RU" sz="2000" b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разнообразие предметов быта</a:t>
          </a:r>
        </a:p>
        <a:p>
          <a:pPr algn="l"/>
          <a:r>
            <a:rPr lang="ru-RU" sz="2000" b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определение назначения, описание внешних признаков</a:t>
          </a:r>
          <a:endParaRPr lang="ru-RU" sz="2800" b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A266F3F-09A2-4174-B405-96DD6307FD1B}" type="sibTrans" cxnId="{6191D723-FEC1-4826-9F00-2116AAE88D41}">
      <dgm:prSet/>
      <dgm:spPr/>
      <dgm:t>
        <a:bodyPr/>
        <a:lstStyle/>
        <a:p>
          <a:endParaRPr lang="ru-RU"/>
        </a:p>
      </dgm:t>
    </dgm:pt>
    <dgm:pt modelId="{454D3186-E4FC-4D7C-87A1-3D165696AEB9}" type="parTrans" cxnId="{6191D723-FEC1-4826-9F00-2116AAE88D41}">
      <dgm:prSet/>
      <dgm:spPr/>
      <dgm:t>
        <a:bodyPr/>
        <a:lstStyle/>
        <a:p>
          <a:endParaRPr lang="ru-RU"/>
        </a:p>
      </dgm:t>
    </dgm:pt>
    <dgm:pt modelId="{8A16DAFD-D5C2-4BB9-961C-8ABC5E9F03A3}" type="pres">
      <dgm:prSet presAssocID="{7530E2E8-07FF-4BB2-A2FE-61FC52B661BB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869BCA-2200-46B0-9938-10686A607141}" type="pres">
      <dgm:prSet presAssocID="{7530E2E8-07FF-4BB2-A2FE-61FC52B661BB}" presName="arrow" presStyleLbl="bgShp" presStyleIdx="0" presStyleCnt="1" custScaleX="117056"/>
      <dgm:spPr/>
    </dgm:pt>
    <dgm:pt modelId="{F8721F88-6593-43D0-9FDC-768829847582}" type="pres">
      <dgm:prSet presAssocID="{7530E2E8-07FF-4BB2-A2FE-61FC52B661BB}" presName="linearProcess" presStyleCnt="0"/>
      <dgm:spPr/>
    </dgm:pt>
    <dgm:pt modelId="{89C68F97-BF26-49C0-BB12-FE58E1E35A5E}" type="pres">
      <dgm:prSet presAssocID="{D2B5155C-C15C-4502-A2BF-E00457797901}" presName="textNode" presStyleLbl="node1" presStyleIdx="0" presStyleCnt="4" custScaleX="94355" custScaleY="187525" custLinFactNeighborX="52863" custLinFactNeighborY="-33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A90495-B49D-4B8B-9225-E2E64B03A7B0}" type="pres">
      <dgm:prSet presAssocID="{CA266F3F-09A2-4174-B405-96DD6307FD1B}" presName="sibTrans" presStyleCnt="0"/>
      <dgm:spPr/>
    </dgm:pt>
    <dgm:pt modelId="{F62BD3EB-B8CC-41E6-9DBD-FE9500249C63}" type="pres">
      <dgm:prSet presAssocID="{C60C5961-6E13-4F35-BC79-C9979BA6A283}" presName="textNode" presStyleLbl="node1" presStyleIdx="1" presStyleCnt="4" custScaleX="83022" custScaleY="186360" custLinFactNeighborX="-437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E2DA90-7B48-4C0B-AFBB-7CA2DE894067}" type="pres">
      <dgm:prSet presAssocID="{1270F128-A3D0-4FE8-AFBD-BDEDD33882B8}" presName="sibTrans" presStyleCnt="0"/>
      <dgm:spPr/>
    </dgm:pt>
    <dgm:pt modelId="{AAFAF922-FBD4-472F-B3CA-E213335F9B81}" type="pres">
      <dgm:prSet presAssocID="{7F66E25A-09C8-4C56-99D1-A274353B4EA0}" presName="textNode" presStyleLbl="node1" presStyleIdx="2" presStyleCnt="4" custScaleX="99557" custScaleY="196429" custLinFactNeighborX="-21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5348A5-D161-4BF7-97F6-827C8E11DC76}" type="pres">
      <dgm:prSet presAssocID="{34BC0199-2EE9-4C18-9BA0-30F34D03B412}" presName="sibTrans" presStyleCnt="0"/>
      <dgm:spPr/>
    </dgm:pt>
    <dgm:pt modelId="{FDD50B74-B614-4192-816A-58AB5D6FB81D}" type="pres">
      <dgm:prSet presAssocID="{EE5896F2-1B8A-4748-B970-F7D590C0AA46}" presName="textNode" presStyleLbl="node1" presStyleIdx="3" presStyleCnt="4" custScaleY="186360" custLinFactNeighborX="-73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52C90A-E170-4CAA-A218-92C5C00CB32B}" type="presOf" srcId="{D2B5155C-C15C-4502-A2BF-E00457797901}" destId="{89C68F97-BF26-49C0-BB12-FE58E1E35A5E}" srcOrd="0" destOrd="0" presId="urn:microsoft.com/office/officeart/2005/8/layout/hProcess9"/>
    <dgm:cxn modelId="{6191D723-FEC1-4826-9F00-2116AAE88D41}" srcId="{7530E2E8-07FF-4BB2-A2FE-61FC52B661BB}" destId="{D2B5155C-C15C-4502-A2BF-E00457797901}" srcOrd="0" destOrd="0" parTransId="{454D3186-E4FC-4D7C-87A1-3D165696AEB9}" sibTransId="{CA266F3F-09A2-4174-B405-96DD6307FD1B}"/>
    <dgm:cxn modelId="{FA02A7BF-1107-4DC4-A0FB-69C0877692CE}" srcId="{7530E2E8-07FF-4BB2-A2FE-61FC52B661BB}" destId="{C60C5961-6E13-4F35-BC79-C9979BA6A283}" srcOrd="1" destOrd="0" parTransId="{A935D96F-C9CC-44F3-9CCE-8E697D94D6B6}" sibTransId="{1270F128-A3D0-4FE8-AFBD-BDEDD33882B8}"/>
    <dgm:cxn modelId="{DCE2A32D-F5C2-4A68-98C4-65480DC3C1E7}" type="presOf" srcId="{C60C5961-6E13-4F35-BC79-C9979BA6A283}" destId="{F62BD3EB-B8CC-41E6-9DBD-FE9500249C63}" srcOrd="0" destOrd="0" presId="urn:microsoft.com/office/officeart/2005/8/layout/hProcess9"/>
    <dgm:cxn modelId="{4E855EB3-7CDC-4E2E-91EE-33CFDAC26F95}" type="presOf" srcId="{7F66E25A-09C8-4C56-99D1-A274353B4EA0}" destId="{AAFAF922-FBD4-472F-B3CA-E213335F9B81}" srcOrd="0" destOrd="0" presId="urn:microsoft.com/office/officeart/2005/8/layout/hProcess9"/>
    <dgm:cxn modelId="{25F363C8-DA75-4B2A-A892-21D7B779238B}" srcId="{7530E2E8-07FF-4BB2-A2FE-61FC52B661BB}" destId="{EE5896F2-1B8A-4748-B970-F7D590C0AA46}" srcOrd="3" destOrd="0" parTransId="{CC0F9252-8A15-43D0-A491-CAAA793B21E8}" sibTransId="{70AF9C66-C94C-49A9-89D2-F1199D3C7810}"/>
    <dgm:cxn modelId="{83DAC735-7434-413C-A1C3-072A811A57E0}" type="presOf" srcId="{7530E2E8-07FF-4BB2-A2FE-61FC52B661BB}" destId="{8A16DAFD-D5C2-4BB9-961C-8ABC5E9F03A3}" srcOrd="0" destOrd="0" presId="urn:microsoft.com/office/officeart/2005/8/layout/hProcess9"/>
    <dgm:cxn modelId="{8C5C44F0-795F-45CD-A30E-A8E921A7C102}" srcId="{7530E2E8-07FF-4BB2-A2FE-61FC52B661BB}" destId="{7F66E25A-09C8-4C56-99D1-A274353B4EA0}" srcOrd="2" destOrd="0" parTransId="{5A517335-64A3-49D1-852E-A91B471E9D42}" sibTransId="{34BC0199-2EE9-4C18-9BA0-30F34D03B412}"/>
    <dgm:cxn modelId="{0B75B4C2-03C5-41A6-B231-40EAC95D2947}" type="presOf" srcId="{EE5896F2-1B8A-4748-B970-F7D590C0AA46}" destId="{FDD50B74-B614-4192-816A-58AB5D6FB81D}" srcOrd="0" destOrd="0" presId="urn:microsoft.com/office/officeart/2005/8/layout/hProcess9"/>
    <dgm:cxn modelId="{5611A2BA-7519-4731-970E-8A4670C437D8}" type="presParOf" srcId="{8A16DAFD-D5C2-4BB9-961C-8ABC5E9F03A3}" destId="{94869BCA-2200-46B0-9938-10686A607141}" srcOrd="0" destOrd="0" presId="urn:microsoft.com/office/officeart/2005/8/layout/hProcess9"/>
    <dgm:cxn modelId="{7D9C9252-C6A3-44D5-8DFD-A91F34C42C4C}" type="presParOf" srcId="{8A16DAFD-D5C2-4BB9-961C-8ABC5E9F03A3}" destId="{F8721F88-6593-43D0-9FDC-768829847582}" srcOrd="1" destOrd="0" presId="urn:microsoft.com/office/officeart/2005/8/layout/hProcess9"/>
    <dgm:cxn modelId="{8F7EECDD-74C5-44FC-A2AD-F55B77848B4D}" type="presParOf" srcId="{F8721F88-6593-43D0-9FDC-768829847582}" destId="{89C68F97-BF26-49C0-BB12-FE58E1E35A5E}" srcOrd="0" destOrd="0" presId="urn:microsoft.com/office/officeart/2005/8/layout/hProcess9"/>
    <dgm:cxn modelId="{C344A1FB-A6CE-44DE-B086-84421A55E8F5}" type="presParOf" srcId="{F8721F88-6593-43D0-9FDC-768829847582}" destId="{5CA90495-B49D-4B8B-9225-E2E64B03A7B0}" srcOrd="1" destOrd="0" presId="urn:microsoft.com/office/officeart/2005/8/layout/hProcess9"/>
    <dgm:cxn modelId="{31551658-86CC-4AB9-8D1D-253C1322E484}" type="presParOf" srcId="{F8721F88-6593-43D0-9FDC-768829847582}" destId="{F62BD3EB-B8CC-41E6-9DBD-FE9500249C63}" srcOrd="2" destOrd="0" presId="urn:microsoft.com/office/officeart/2005/8/layout/hProcess9"/>
    <dgm:cxn modelId="{06CCE6C8-D335-4F76-83DB-BB708BE49BFE}" type="presParOf" srcId="{F8721F88-6593-43D0-9FDC-768829847582}" destId="{4DE2DA90-7B48-4C0B-AFBB-7CA2DE894067}" srcOrd="3" destOrd="0" presId="urn:microsoft.com/office/officeart/2005/8/layout/hProcess9"/>
    <dgm:cxn modelId="{B967F192-CAA0-4B74-9DC8-AC67284F3DEB}" type="presParOf" srcId="{F8721F88-6593-43D0-9FDC-768829847582}" destId="{AAFAF922-FBD4-472F-B3CA-E213335F9B81}" srcOrd="4" destOrd="0" presId="urn:microsoft.com/office/officeart/2005/8/layout/hProcess9"/>
    <dgm:cxn modelId="{97567F05-0BDA-4C77-9CD9-CF01B811DD11}" type="presParOf" srcId="{F8721F88-6593-43D0-9FDC-768829847582}" destId="{5D5348A5-D161-4BF7-97F6-827C8E11DC76}" srcOrd="5" destOrd="0" presId="urn:microsoft.com/office/officeart/2005/8/layout/hProcess9"/>
    <dgm:cxn modelId="{FB08C3C7-12D4-489C-BEE1-6BEE83989AC6}" type="presParOf" srcId="{F8721F88-6593-43D0-9FDC-768829847582}" destId="{FDD50B74-B614-4192-816A-58AB5D6FB81D}" srcOrd="6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B00918-1E44-45BF-BF9A-ACB1DD3D571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84F9E8-8CFF-42DC-A318-5EC00756F80A}">
      <dgm:prSet phldrT="[Текст]" custT="1"/>
      <dgm:spPr/>
      <dgm:t>
        <a:bodyPr/>
        <a:lstStyle/>
        <a:p>
          <a:r>
            <a:rPr lang="ru-RU" sz="2400" b="1" dirty="0">
              <a:latin typeface="Times New Roman" pitchFamily="18" charset="0"/>
              <a:cs typeface="Times New Roman" pitchFamily="18" charset="0"/>
            </a:rPr>
            <a:t>1</a:t>
          </a:r>
        </a:p>
      </dgm:t>
    </dgm:pt>
    <dgm:pt modelId="{9A03A896-B0ED-4C14-9BF2-D23118079B9A}" type="parTrans" cxnId="{508528D2-B370-4C2B-A862-43D7A87FBDB6}">
      <dgm:prSet/>
      <dgm:spPr/>
      <dgm:t>
        <a:bodyPr/>
        <a:lstStyle/>
        <a:p>
          <a:endParaRPr lang="ru-RU"/>
        </a:p>
      </dgm:t>
    </dgm:pt>
    <dgm:pt modelId="{07C023ED-F9B8-4BF5-A2FC-D899A8761478}" type="sibTrans" cxnId="{508528D2-B370-4C2B-A862-43D7A87FBDB6}">
      <dgm:prSet/>
      <dgm:spPr/>
      <dgm:t>
        <a:bodyPr/>
        <a:lstStyle/>
        <a:p>
          <a:endParaRPr lang="ru-RU"/>
        </a:p>
      </dgm:t>
    </dgm:pt>
    <dgm:pt modelId="{31B6D0A9-3EB3-4147-8883-10316669EB7A}">
      <dgm:prSet phldrT="[Текст]" custT="1"/>
      <dgm:spPr/>
      <dgm:t>
        <a:bodyPr/>
        <a:lstStyle/>
        <a:p>
          <a:r>
            <a: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Анализ устройства и назначения изделия</a:t>
          </a:r>
          <a:endParaRPr lang="ru-RU" sz="2400" dirty="0">
            <a:solidFill>
              <a:srgbClr val="002060"/>
            </a:solidFill>
          </a:endParaRPr>
        </a:p>
      </dgm:t>
    </dgm:pt>
    <dgm:pt modelId="{E81B3EC8-8A17-4272-88EB-D2FCB264E0CD}" type="parTrans" cxnId="{6C98AC01-9641-47AC-821C-42CCCB427773}">
      <dgm:prSet/>
      <dgm:spPr/>
      <dgm:t>
        <a:bodyPr/>
        <a:lstStyle/>
        <a:p>
          <a:endParaRPr lang="ru-RU"/>
        </a:p>
      </dgm:t>
    </dgm:pt>
    <dgm:pt modelId="{0BEDCEA8-CD30-4C8E-9602-57E5D41230E4}" type="sibTrans" cxnId="{6C98AC01-9641-47AC-821C-42CCCB427773}">
      <dgm:prSet/>
      <dgm:spPr/>
      <dgm:t>
        <a:bodyPr/>
        <a:lstStyle/>
        <a:p>
          <a:endParaRPr lang="ru-RU"/>
        </a:p>
      </dgm:t>
    </dgm:pt>
    <dgm:pt modelId="{7CADDE29-CDE0-4C04-864B-F2D47BBD65F8}">
      <dgm:prSet phldrT="[Текст]" custT="1"/>
      <dgm:spPr/>
      <dgm:t>
        <a:bodyPr/>
        <a:lstStyle/>
        <a:p>
          <a:r>
            <a:rPr lang="ru-RU" sz="2400" b="1" dirty="0">
              <a:latin typeface="Times New Roman" pitchFamily="18" charset="0"/>
              <a:cs typeface="Times New Roman" pitchFamily="18" charset="0"/>
            </a:rPr>
            <a:t>2</a:t>
          </a:r>
        </a:p>
      </dgm:t>
    </dgm:pt>
    <dgm:pt modelId="{2544002F-39D8-49AF-898E-88D0A0271318}" type="parTrans" cxnId="{F2D1B285-B8E8-477A-89A3-0402E40E2F68}">
      <dgm:prSet/>
      <dgm:spPr/>
      <dgm:t>
        <a:bodyPr/>
        <a:lstStyle/>
        <a:p>
          <a:endParaRPr lang="ru-RU"/>
        </a:p>
      </dgm:t>
    </dgm:pt>
    <dgm:pt modelId="{B56DD4BF-994C-4A59-9DFC-D4C827F34A01}" type="sibTrans" cxnId="{F2D1B285-B8E8-477A-89A3-0402E40E2F68}">
      <dgm:prSet/>
      <dgm:spPr/>
      <dgm:t>
        <a:bodyPr/>
        <a:lstStyle/>
        <a:p>
          <a:endParaRPr lang="ru-RU"/>
        </a:p>
      </dgm:t>
    </dgm:pt>
    <dgm:pt modelId="{DC1DFA51-1839-4EE5-AD95-86E4BEC0A777}">
      <dgm:prSet phldrT="[Текст]" custT="1"/>
      <dgm:spPr/>
      <dgm:t>
        <a:bodyPr/>
        <a:lstStyle/>
        <a:p>
          <a:r>
            <a: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Выстраивание последовательности практических действий и технологических операций</a:t>
          </a:r>
        </a:p>
      </dgm:t>
    </dgm:pt>
    <dgm:pt modelId="{1BAFCEE4-DC2B-4AFA-934F-138DE9975EE5}" type="parTrans" cxnId="{DC0DC287-144A-4EE3-9C0F-1321ACD7E39E}">
      <dgm:prSet/>
      <dgm:spPr/>
      <dgm:t>
        <a:bodyPr/>
        <a:lstStyle/>
        <a:p>
          <a:endParaRPr lang="ru-RU"/>
        </a:p>
      </dgm:t>
    </dgm:pt>
    <dgm:pt modelId="{FB3189CB-084B-4D6B-BA8C-22F88185EDD7}" type="sibTrans" cxnId="{DC0DC287-144A-4EE3-9C0F-1321ACD7E39E}">
      <dgm:prSet/>
      <dgm:spPr/>
      <dgm:t>
        <a:bodyPr/>
        <a:lstStyle/>
        <a:p>
          <a:endParaRPr lang="ru-RU"/>
        </a:p>
      </dgm:t>
    </dgm:pt>
    <dgm:pt modelId="{16992222-CF79-4198-B51A-69DF03DB573F}">
      <dgm:prSet phldrT="[Текст]" custT="1"/>
      <dgm:spPr/>
      <dgm:t>
        <a:bodyPr/>
        <a:lstStyle/>
        <a:p>
          <a:r>
            <a:rPr lang="ru-RU" sz="2400" b="1" dirty="0">
              <a:latin typeface="Times New Roman" pitchFamily="18" charset="0"/>
              <a:cs typeface="Times New Roman" pitchFamily="18" charset="0"/>
            </a:rPr>
            <a:t>3</a:t>
          </a:r>
        </a:p>
      </dgm:t>
    </dgm:pt>
    <dgm:pt modelId="{BAF26069-3CD3-4AA1-820F-897C065DFADF}" type="parTrans" cxnId="{EB2E04A1-C13F-4588-BE09-777777362140}">
      <dgm:prSet/>
      <dgm:spPr/>
      <dgm:t>
        <a:bodyPr/>
        <a:lstStyle/>
        <a:p>
          <a:endParaRPr lang="ru-RU"/>
        </a:p>
      </dgm:t>
    </dgm:pt>
    <dgm:pt modelId="{96127DF0-8E50-4361-9306-A3D883E03566}" type="sibTrans" cxnId="{EB2E04A1-C13F-4588-BE09-777777362140}">
      <dgm:prSet/>
      <dgm:spPr/>
      <dgm:t>
        <a:bodyPr/>
        <a:lstStyle/>
        <a:p>
          <a:endParaRPr lang="ru-RU"/>
        </a:p>
      </dgm:t>
    </dgm:pt>
    <dgm:pt modelId="{53E48A49-83A4-4CF5-810E-04E2BE06EE40}">
      <dgm:prSet phldrT="[Текст]" custT="1"/>
      <dgm:spPr/>
      <dgm:t>
        <a:bodyPr/>
        <a:lstStyle/>
        <a:p>
          <a:r>
            <a: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Подбор материалов и инструментов</a:t>
          </a:r>
        </a:p>
      </dgm:t>
    </dgm:pt>
    <dgm:pt modelId="{C5958122-C04A-4813-9A6D-BC246C2EC73B}" type="parTrans" cxnId="{51CF5D22-B5E0-42BE-AD03-7D8E74EEBD87}">
      <dgm:prSet/>
      <dgm:spPr/>
      <dgm:t>
        <a:bodyPr/>
        <a:lstStyle/>
        <a:p>
          <a:endParaRPr lang="ru-RU"/>
        </a:p>
      </dgm:t>
    </dgm:pt>
    <dgm:pt modelId="{2CDB0570-2C71-45DF-B9E8-6B2861C9E4AF}" type="sibTrans" cxnId="{51CF5D22-B5E0-42BE-AD03-7D8E74EEBD87}">
      <dgm:prSet/>
      <dgm:spPr/>
      <dgm:t>
        <a:bodyPr/>
        <a:lstStyle/>
        <a:p>
          <a:endParaRPr lang="ru-RU"/>
        </a:p>
      </dgm:t>
    </dgm:pt>
    <dgm:pt modelId="{67CEE947-FCAE-48B0-8909-5E750F7053C8}">
      <dgm:prSet custT="1"/>
      <dgm:spPr/>
      <dgm:t>
        <a:bodyPr/>
        <a:lstStyle/>
        <a:p>
          <a:r>
            <a:rPr lang="ru-RU" sz="2400" b="1" dirty="0">
              <a:latin typeface="Times New Roman" pitchFamily="18" charset="0"/>
              <a:cs typeface="Times New Roman" pitchFamily="18" charset="0"/>
            </a:rPr>
            <a:t>4</a:t>
          </a:r>
        </a:p>
      </dgm:t>
    </dgm:pt>
    <dgm:pt modelId="{4896882C-D47B-4A15-86BF-A99A4C0552CF}" type="parTrans" cxnId="{A03D82C6-9B96-4911-8A7D-63E1CD506A1B}">
      <dgm:prSet/>
      <dgm:spPr/>
      <dgm:t>
        <a:bodyPr/>
        <a:lstStyle/>
        <a:p>
          <a:endParaRPr lang="ru-RU"/>
        </a:p>
      </dgm:t>
    </dgm:pt>
    <dgm:pt modelId="{6F0B06DE-61C4-44A9-91D8-9FE6C1983C62}" type="sibTrans" cxnId="{A03D82C6-9B96-4911-8A7D-63E1CD506A1B}">
      <dgm:prSet/>
      <dgm:spPr/>
      <dgm:t>
        <a:bodyPr/>
        <a:lstStyle/>
        <a:p>
          <a:endParaRPr lang="ru-RU"/>
        </a:p>
      </dgm:t>
    </dgm:pt>
    <dgm:pt modelId="{7047AF10-C434-4590-AEA5-26EEC6E899A4}">
      <dgm:prSet custT="1"/>
      <dgm:spPr/>
      <dgm:t>
        <a:bodyPr/>
        <a:lstStyle/>
        <a:p>
          <a:r>
            <a: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Экономная разметка</a:t>
          </a:r>
        </a:p>
      </dgm:t>
    </dgm:pt>
    <dgm:pt modelId="{514E44EE-8EE0-44D5-A143-967142345F66}" type="parTrans" cxnId="{D2953A5D-3627-46B7-983B-75E639634861}">
      <dgm:prSet/>
      <dgm:spPr/>
      <dgm:t>
        <a:bodyPr/>
        <a:lstStyle/>
        <a:p>
          <a:endParaRPr lang="ru-RU"/>
        </a:p>
      </dgm:t>
    </dgm:pt>
    <dgm:pt modelId="{6E4C00C9-0700-4FED-A03A-EFE3562B4FFB}" type="sibTrans" cxnId="{D2953A5D-3627-46B7-983B-75E639634861}">
      <dgm:prSet/>
      <dgm:spPr/>
      <dgm:t>
        <a:bodyPr/>
        <a:lstStyle/>
        <a:p>
          <a:endParaRPr lang="ru-RU"/>
        </a:p>
      </dgm:t>
    </dgm:pt>
    <dgm:pt modelId="{90DE3DDE-80EA-47D7-AA5B-BEB44439390E}">
      <dgm:prSet custT="1"/>
      <dgm:spPr/>
      <dgm:t>
        <a:bodyPr/>
        <a:lstStyle/>
        <a:p>
          <a:r>
            <a:rPr lang="ru-RU" sz="2400" b="1" dirty="0">
              <a:latin typeface="Times New Roman" pitchFamily="18" charset="0"/>
              <a:cs typeface="Times New Roman" pitchFamily="18" charset="0"/>
            </a:rPr>
            <a:t>5</a:t>
          </a:r>
        </a:p>
      </dgm:t>
    </dgm:pt>
    <dgm:pt modelId="{14F94A48-D368-4E45-91FD-4E2BB4470C5B}" type="parTrans" cxnId="{A3267AE0-EC85-4647-9670-74C6FE5EB3DC}">
      <dgm:prSet/>
      <dgm:spPr/>
      <dgm:t>
        <a:bodyPr/>
        <a:lstStyle/>
        <a:p>
          <a:endParaRPr lang="ru-RU"/>
        </a:p>
      </dgm:t>
    </dgm:pt>
    <dgm:pt modelId="{F228B004-7A49-4E32-91BB-67F10B0C2FFF}" type="sibTrans" cxnId="{A3267AE0-EC85-4647-9670-74C6FE5EB3DC}">
      <dgm:prSet/>
      <dgm:spPr/>
      <dgm:t>
        <a:bodyPr/>
        <a:lstStyle/>
        <a:p>
          <a:endParaRPr lang="ru-RU"/>
        </a:p>
      </dgm:t>
    </dgm:pt>
    <dgm:pt modelId="{9275799E-BDD0-4CED-9DE1-83C0495616C3}">
      <dgm:prSet custT="1"/>
      <dgm:spPr/>
      <dgm:t>
        <a:bodyPr/>
        <a:lstStyle/>
        <a:p>
          <a:r>
            <a: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Обработка с целью получения деталей</a:t>
          </a:r>
        </a:p>
      </dgm:t>
    </dgm:pt>
    <dgm:pt modelId="{568B8540-E6CB-47F0-AE33-AFCE17B0B07F}" type="parTrans" cxnId="{5B7BF56B-1029-4EAB-BA80-83010E4D233F}">
      <dgm:prSet/>
      <dgm:spPr/>
      <dgm:t>
        <a:bodyPr/>
        <a:lstStyle/>
        <a:p>
          <a:endParaRPr lang="ru-RU"/>
        </a:p>
      </dgm:t>
    </dgm:pt>
    <dgm:pt modelId="{E6D0B3B5-B1CF-42BE-BB4C-DD35829CB05D}" type="sibTrans" cxnId="{5B7BF56B-1029-4EAB-BA80-83010E4D233F}">
      <dgm:prSet/>
      <dgm:spPr/>
      <dgm:t>
        <a:bodyPr/>
        <a:lstStyle/>
        <a:p>
          <a:endParaRPr lang="ru-RU"/>
        </a:p>
      </dgm:t>
    </dgm:pt>
    <dgm:pt modelId="{DDA3896A-9875-4726-841B-7F6CE60157AA}">
      <dgm:prSet custT="1"/>
      <dgm:spPr/>
      <dgm:t>
        <a:bodyPr/>
        <a:lstStyle/>
        <a:p>
          <a:r>
            <a:rPr lang="ru-RU" sz="2400" b="1" dirty="0">
              <a:latin typeface="Times New Roman" pitchFamily="18" charset="0"/>
              <a:cs typeface="Times New Roman" pitchFamily="18" charset="0"/>
            </a:rPr>
            <a:t>6</a:t>
          </a:r>
        </a:p>
      </dgm:t>
    </dgm:pt>
    <dgm:pt modelId="{48CD4FFF-6D78-4D14-98AE-719897D6DA01}" type="parTrans" cxnId="{8456571A-4302-4985-B8BA-1E91465FDE58}">
      <dgm:prSet/>
      <dgm:spPr/>
      <dgm:t>
        <a:bodyPr/>
        <a:lstStyle/>
        <a:p>
          <a:endParaRPr lang="ru-RU"/>
        </a:p>
      </dgm:t>
    </dgm:pt>
    <dgm:pt modelId="{B81D123B-DADB-4C9A-A6C5-86880934464D}" type="sibTrans" cxnId="{8456571A-4302-4985-B8BA-1E91465FDE58}">
      <dgm:prSet/>
      <dgm:spPr/>
      <dgm:t>
        <a:bodyPr/>
        <a:lstStyle/>
        <a:p>
          <a:endParaRPr lang="ru-RU"/>
        </a:p>
      </dgm:t>
    </dgm:pt>
    <dgm:pt modelId="{8D00D830-8379-4C34-972F-860DB26E15CE}">
      <dgm:prSet custT="1"/>
      <dgm:spPr/>
      <dgm:t>
        <a:bodyPr/>
        <a:lstStyle/>
        <a:p>
          <a:r>
            <a: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Сборка, отделка изделия</a:t>
          </a:r>
        </a:p>
      </dgm:t>
    </dgm:pt>
    <dgm:pt modelId="{DB507391-F4DD-4B16-BD97-3883967AB9CB}" type="parTrans" cxnId="{C4D0BE6F-2043-4DB1-A50F-33856CEA4DFF}">
      <dgm:prSet/>
      <dgm:spPr/>
      <dgm:t>
        <a:bodyPr/>
        <a:lstStyle/>
        <a:p>
          <a:endParaRPr lang="ru-RU"/>
        </a:p>
      </dgm:t>
    </dgm:pt>
    <dgm:pt modelId="{EEDF40F1-004B-41E9-8591-586EB524856C}" type="sibTrans" cxnId="{C4D0BE6F-2043-4DB1-A50F-33856CEA4DFF}">
      <dgm:prSet/>
      <dgm:spPr/>
      <dgm:t>
        <a:bodyPr/>
        <a:lstStyle/>
        <a:p>
          <a:endParaRPr lang="ru-RU"/>
        </a:p>
      </dgm:t>
    </dgm:pt>
    <dgm:pt modelId="{ED1106E3-E955-4D35-B4BE-F649A3E51B53}">
      <dgm:prSet custT="1"/>
      <dgm:spPr/>
      <dgm:t>
        <a:bodyPr/>
        <a:lstStyle/>
        <a:p>
          <a:r>
            <a:rPr lang="ru-RU" sz="2400" b="1" dirty="0">
              <a:latin typeface="Times New Roman" pitchFamily="18" charset="0"/>
              <a:cs typeface="Times New Roman" pitchFamily="18" charset="0"/>
            </a:rPr>
            <a:t>7</a:t>
          </a:r>
        </a:p>
      </dgm:t>
    </dgm:pt>
    <dgm:pt modelId="{F595FE79-76D1-45E4-8725-49A23733B631}" type="parTrans" cxnId="{942C5796-DDFB-49F3-87A7-A2AE98E66021}">
      <dgm:prSet/>
      <dgm:spPr/>
      <dgm:t>
        <a:bodyPr/>
        <a:lstStyle/>
        <a:p>
          <a:endParaRPr lang="ru-RU"/>
        </a:p>
      </dgm:t>
    </dgm:pt>
    <dgm:pt modelId="{9F44B6EB-6B4A-433A-AB99-11EB64DE41F8}" type="sibTrans" cxnId="{942C5796-DDFB-49F3-87A7-A2AE98E66021}">
      <dgm:prSet/>
      <dgm:spPr/>
      <dgm:t>
        <a:bodyPr/>
        <a:lstStyle/>
        <a:p>
          <a:endParaRPr lang="ru-RU"/>
        </a:p>
      </dgm:t>
    </dgm:pt>
    <dgm:pt modelId="{93F929B2-0734-46B1-A451-8A41E29E0C8D}">
      <dgm:prSet custT="1"/>
      <dgm:spPr/>
      <dgm:t>
        <a:bodyPr/>
        <a:lstStyle/>
        <a:p>
          <a:r>
            <a: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Проверка изделия в действии, внесение необходимых дополнений и изменений</a:t>
          </a:r>
        </a:p>
      </dgm:t>
    </dgm:pt>
    <dgm:pt modelId="{261A465A-E26D-4212-AB26-AC791E0F55EC}" type="parTrans" cxnId="{33F87EBB-0223-4947-8209-FA3C933FC174}">
      <dgm:prSet/>
      <dgm:spPr/>
      <dgm:t>
        <a:bodyPr/>
        <a:lstStyle/>
        <a:p>
          <a:endParaRPr lang="ru-RU"/>
        </a:p>
      </dgm:t>
    </dgm:pt>
    <dgm:pt modelId="{38B978E1-80EA-4328-AA77-D0BCF0FCF542}" type="sibTrans" cxnId="{33F87EBB-0223-4947-8209-FA3C933FC174}">
      <dgm:prSet/>
      <dgm:spPr/>
      <dgm:t>
        <a:bodyPr/>
        <a:lstStyle/>
        <a:p>
          <a:endParaRPr lang="ru-RU"/>
        </a:p>
      </dgm:t>
    </dgm:pt>
    <dgm:pt modelId="{B4589E0E-4415-4840-99B6-F3EF2DCDF71B}" type="pres">
      <dgm:prSet presAssocID="{07B00918-1E44-45BF-BF9A-ACB1DD3D571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E4F291-1E44-4E4E-A811-F0B037C05DFB}" type="pres">
      <dgm:prSet presAssocID="{FE84F9E8-8CFF-42DC-A318-5EC00756F80A}" presName="composite" presStyleCnt="0"/>
      <dgm:spPr/>
    </dgm:pt>
    <dgm:pt modelId="{8ACCB272-3EA4-4B7A-AD87-D33DD20AB103}" type="pres">
      <dgm:prSet presAssocID="{FE84F9E8-8CFF-42DC-A318-5EC00756F80A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70129B-1F7B-484B-AA38-033A9E7D3D8A}" type="pres">
      <dgm:prSet presAssocID="{FE84F9E8-8CFF-42DC-A318-5EC00756F80A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8E509-C172-46A0-AF5C-E25679C8B733}" type="pres">
      <dgm:prSet presAssocID="{07C023ED-F9B8-4BF5-A2FC-D899A8761478}" presName="sp" presStyleCnt="0"/>
      <dgm:spPr/>
    </dgm:pt>
    <dgm:pt modelId="{24B16D8F-9C87-41E9-86C6-408C75061325}" type="pres">
      <dgm:prSet presAssocID="{7CADDE29-CDE0-4C04-864B-F2D47BBD65F8}" presName="composite" presStyleCnt="0"/>
      <dgm:spPr/>
    </dgm:pt>
    <dgm:pt modelId="{E2277C89-F5C0-471D-83AC-8BD8172AC434}" type="pres">
      <dgm:prSet presAssocID="{7CADDE29-CDE0-4C04-864B-F2D47BBD65F8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B6C13-895F-47F5-9BBC-E21E386A9127}" type="pres">
      <dgm:prSet presAssocID="{7CADDE29-CDE0-4C04-864B-F2D47BBD65F8}" presName="descendantText" presStyleLbl="alignAcc1" presStyleIdx="1" presStyleCnt="7" custScaleY="136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94D6AD-ABC5-49F8-81C5-9ECD038FB790}" type="pres">
      <dgm:prSet presAssocID="{B56DD4BF-994C-4A59-9DFC-D4C827F34A01}" presName="sp" presStyleCnt="0"/>
      <dgm:spPr/>
    </dgm:pt>
    <dgm:pt modelId="{3EE5F3CC-1F06-4875-A179-9E7EBC203BB8}" type="pres">
      <dgm:prSet presAssocID="{16992222-CF79-4198-B51A-69DF03DB573F}" presName="composite" presStyleCnt="0"/>
      <dgm:spPr/>
    </dgm:pt>
    <dgm:pt modelId="{CC643042-4B42-4793-80F1-20A80991E6D2}" type="pres">
      <dgm:prSet presAssocID="{16992222-CF79-4198-B51A-69DF03DB573F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84A118-A298-4FFC-A415-CD423D9272CE}" type="pres">
      <dgm:prSet presAssocID="{16992222-CF79-4198-B51A-69DF03DB573F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41A49-AF87-41B1-93F8-012C5D486892}" type="pres">
      <dgm:prSet presAssocID="{96127DF0-8E50-4361-9306-A3D883E03566}" presName="sp" presStyleCnt="0"/>
      <dgm:spPr/>
    </dgm:pt>
    <dgm:pt modelId="{35276852-7285-4280-B23B-27DEFD6D3CC9}" type="pres">
      <dgm:prSet presAssocID="{67CEE947-FCAE-48B0-8909-5E750F7053C8}" presName="composite" presStyleCnt="0"/>
      <dgm:spPr/>
    </dgm:pt>
    <dgm:pt modelId="{34CE23EC-5C24-4CA8-86C8-761B5EE1885F}" type="pres">
      <dgm:prSet presAssocID="{67CEE947-FCAE-48B0-8909-5E750F7053C8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2FCEEA-6258-4D41-932B-DD1EA0B4ABD7}" type="pres">
      <dgm:prSet presAssocID="{67CEE947-FCAE-48B0-8909-5E750F7053C8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E5102C-9368-4E3B-9B9E-B0B4D00D51F1}" type="pres">
      <dgm:prSet presAssocID="{6F0B06DE-61C4-44A9-91D8-9FE6C1983C62}" presName="sp" presStyleCnt="0"/>
      <dgm:spPr/>
    </dgm:pt>
    <dgm:pt modelId="{E8391142-B24A-4A28-B66E-FA7B3368E92B}" type="pres">
      <dgm:prSet presAssocID="{90DE3DDE-80EA-47D7-AA5B-BEB44439390E}" presName="composite" presStyleCnt="0"/>
      <dgm:spPr/>
    </dgm:pt>
    <dgm:pt modelId="{FD1A67E9-25A0-4CC3-A7C7-5055EBE5CA72}" type="pres">
      <dgm:prSet presAssocID="{90DE3DDE-80EA-47D7-AA5B-BEB44439390E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A574F-7877-4357-9944-DB86315D2C3A}" type="pres">
      <dgm:prSet presAssocID="{90DE3DDE-80EA-47D7-AA5B-BEB44439390E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4F625C-EBFF-40A7-925A-E1E905E32756}" type="pres">
      <dgm:prSet presAssocID="{F228B004-7A49-4E32-91BB-67F10B0C2FFF}" presName="sp" presStyleCnt="0"/>
      <dgm:spPr/>
    </dgm:pt>
    <dgm:pt modelId="{ED4908F8-F475-4E55-A465-61AF3D538ECE}" type="pres">
      <dgm:prSet presAssocID="{DDA3896A-9875-4726-841B-7F6CE60157AA}" presName="composite" presStyleCnt="0"/>
      <dgm:spPr/>
    </dgm:pt>
    <dgm:pt modelId="{1A870D95-3E83-4781-8851-81D10CCBCDCE}" type="pres">
      <dgm:prSet presAssocID="{DDA3896A-9875-4726-841B-7F6CE60157AA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C4030-07B4-45E1-8378-3D12815FAA8F}" type="pres">
      <dgm:prSet presAssocID="{DDA3896A-9875-4726-841B-7F6CE60157AA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C68279-41B0-4563-96A7-78FB48E2212F}" type="pres">
      <dgm:prSet presAssocID="{B81D123B-DADB-4C9A-A6C5-86880934464D}" presName="sp" presStyleCnt="0"/>
      <dgm:spPr/>
    </dgm:pt>
    <dgm:pt modelId="{A2E544B2-74AB-45F2-BED4-140B76D8A7BD}" type="pres">
      <dgm:prSet presAssocID="{ED1106E3-E955-4D35-B4BE-F649A3E51B53}" presName="composite" presStyleCnt="0"/>
      <dgm:spPr/>
    </dgm:pt>
    <dgm:pt modelId="{2F40A820-59F1-43B3-A8D2-E637177FCD40}" type="pres">
      <dgm:prSet presAssocID="{ED1106E3-E955-4D35-B4BE-F649A3E51B53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EC5E67-920C-4624-83FD-2CB85DDB7DAE}" type="pres">
      <dgm:prSet presAssocID="{ED1106E3-E955-4D35-B4BE-F649A3E51B53}" presName="descendantText" presStyleLbl="alignAcc1" presStyleIdx="6" presStyleCnt="7" custScaleY="1596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2B26AE-08C7-42C5-8C53-2CFE6ED740CF}" type="presOf" srcId="{7047AF10-C434-4590-AEA5-26EEC6E899A4}" destId="{E52FCEEA-6258-4D41-932B-DD1EA0B4ABD7}" srcOrd="0" destOrd="0" presId="urn:microsoft.com/office/officeart/2005/8/layout/chevron2"/>
    <dgm:cxn modelId="{33F87EBB-0223-4947-8209-FA3C933FC174}" srcId="{ED1106E3-E955-4D35-B4BE-F649A3E51B53}" destId="{93F929B2-0734-46B1-A451-8A41E29E0C8D}" srcOrd="0" destOrd="0" parTransId="{261A465A-E26D-4212-AB26-AC791E0F55EC}" sibTransId="{38B978E1-80EA-4328-AA77-D0BCF0FCF542}"/>
    <dgm:cxn modelId="{F3B49960-7EAB-452A-8D38-9F114ABE2B6C}" type="presOf" srcId="{67CEE947-FCAE-48B0-8909-5E750F7053C8}" destId="{34CE23EC-5C24-4CA8-86C8-761B5EE1885F}" srcOrd="0" destOrd="0" presId="urn:microsoft.com/office/officeart/2005/8/layout/chevron2"/>
    <dgm:cxn modelId="{508528D2-B370-4C2B-A862-43D7A87FBDB6}" srcId="{07B00918-1E44-45BF-BF9A-ACB1DD3D571E}" destId="{FE84F9E8-8CFF-42DC-A318-5EC00756F80A}" srcOrd="0" destOrd="0" parTransId="{9A03A896-B0ED-4C14-9BF2-D23118079B9A}" sibTransId="{07C023ED-F9B8-4BF5-A2FC-D899A8761478}"/>
    <dgm:cxn modelId="{63B67CF9-F9AE-4237-B5F6-739D7C230AE2}" type="presOf" srcId="{31B6D0A9-3EB3-4147-8883-10316669EB7A}" destId="{B570129B-1F7B-484B-AA38-033A9E7D3D8A}" srcOrd="0" destOrd="0" presId="urn:microsoft.com/office/officeart/2005/8/layout/chevron2"/>
    <dgm:cxn modelId="{F2D1B285-B8E8-477A-89A3-0402E40E2F68}" srcId="{07B00918-1E44-45BF-BF9A-ACB1DD3D571E}" destId="{7CADDE29-CDE0-4C04-864B-F2D47BBD65F8}" srcOrd="1" destOrd="0" parTransId="{2544002F-39D8-49AF-898E-88D0A0271318}" sibTransId="{B56DD4BF-994C-4A59-9DFC-D4C827F34A01}"/>
    <dgm:cxn modelId="{FA3838C4-19FF-4FDB-8514-B98EB1211764}" type="presOf" srcId="{9275799E-BDD0-4CED-9DE1-83C0495616C3}" destId="{9D0A574F-7877-4357-9944-DB86315D2C3A}" srcOrd="0" destOrd="0" presId="urn:microsoft.com/office/officeart/2005/8/layout/chevron2"/>
    <dgm:cxn modelId="{D2953A5D-3627-46B7-983B-75E639634861}" srcId="{67CEE947-FCAE-48B0-8909-5E750F7053C8}" destId="{7047AF10-C434-4590-AEA5-26EEC6E899A4}" srcOrd="0" destOrd="0" parTransId="{514E44EE-8EE0-44D5-A143-967142345F66}" sibTransId="{6E4C00C9-0700-4FED-A03A-EFE3562B4FFB}"/>
    <dgm:cxn modelId="{2F9A4B8E-A585-4DD5-A4B9-4B4717236F84}" type="presOf" srcId="{16992222-CF79-4198-B51A-69DF03DB573F}" destId="{CC643042-4B42-4793-80F1-20A80991E6D2}" srcOrd="0" destOrd="0" presId="urn:microsoft.com/office/officeart/2005/8/layout/chevron2"/>
    <dgm:cxn modelId="{5B7BF56B-1029-4EAB-BA80-83010E4D233F}" srcId="{90DE3DDE-80EA-47D7-AA5B-BEB44439390E}" destId="{9275799E-BDD0-4CED-9DE1-83C0495616C3}" srcOrd="0" destOrd="0" parTransId="{568B8540-E6CB-47F0-AE33-AFCE17B0B07F}" sibTransId="{E6D0B3B5-B1CF-42BE-BB4C-DD35829CB05D}"/>
    <dgm:cxn modelId="{828A0E46-522F-4138-9972-AFC6926A4DEB}" type="presOf" srcId="{07B00918-1E44-45BF-BF9A-ACB1DD3D571E}" destId="{B4589E0E-4415-4840-99B6-F3EF2DCDF71B}" srcOrd="0" destOrd="0" presId="urn:microsoft.com/office/officeart/2005/8/layout/chevron2"/>
    <dgm:cxn modelId="{8456571A-4302-4985-B8BA-1E91465FDE58}" srcId="{07B00918-1E44-45BF-BF9A-ACB1DD3D571E}" destId="{DDA3896A-9875-4726-841B-7F6CE60157AA}" srcOrd="5" destOrd="0" parTransId="{48CD4FFF-6D78-4D14-98AE-719897D6DA01}" sibTransId="{B81D123B-DADB-4C9A-A6C5-86880934464D}"/>
    <dgm:cxn modelId="{E3463F45-5D61-41C1-9866-C856D9527EF8}" type="presOf" srcId="{93F929B2-0734-46B1-A451-8A41E29E0C8D}" destId="{FAEC5E67-920C-4624-83FD-2CB85DDB7DAE}" srcOrd="0" destOrd="0" presId="urn:microsoft.com/office/officeart/2005/8/layout/chevron2"/>
    <dgm:cxn modelId="{A443F55F-E4C1-4DBC-9F28-0A4A407C96C7}" type="presOf" srcId="{ED1106E3-E955-4D35-B4BE-F649A3E51B53}" destId="{2F40A820-59F1-43B3-A8D2-E637177FCD40}" srcOrd="0" destOrd="0" presId="urn:microsoft.com/office/officeart/2005/8/layout/chevron2"/>
    <dgm:cxn modelId="{C4D0BE6F-2043-4DB1-A50F-33856CEA4DFF}" srcId="{DDA3896A-9875-4726-841B-7F6CE60157AA}" destId="{8D00D830-8379-4C34-972F-860DB26E15CE}" srcOrd="0" destOrd="0" parTransId="{DB507391-F4DD-4B16-BD97-3883967AB9CB}" sibTransId="{EEDF40F1-004B-41E9-8591-586EB524856C}"/>
    <dgm:cxn modelId="{942C5796-DDFB-49F3-87A7-A2AE98E66021}" srcId="{07B00918-1E44-45BF-BF9A-ACB1DD3D571E}" destId="{ED1106E3-E955-4D35-B4BE-F649A3E51B53}" srcOrd="6" destOrd="0" parTransId="{F595FE79-76D1-45E4-8725-49A23733B631}" sibTransId="{9F44B6EB-6B4A-433A-AB99-11EB64DE41F8}"/>
    <dgm:cxn modelId="{BAF7CA85-7602-464A-B5A9-BDB8A125A1E6}" type="presOf" srcId="{7CADDE29-CDE0-4C04-864B-F2D47BBD65F8}" destId="{E2277C89-F5C0-471D-83AC-8BD8172AC434}" srcOrd="0" destOrd="0" presId="urn:microsoft.com/office/officeart/2005/8/layout/chevron2"/>
    <dgm:cxn modelId="{EB2E04A1-C13F-4588-BE09-777777362140}" srcId="{07B00918-1E44-45BF-BF9A-ACB1DD3D571E}" destId="{16992222-CF79-4198-B51A-69DF03DB573F}" srcOrd="2" destOrd="0" parTransId="{BAF26069-3CD3-4AA1-820F-897C065DFADF}" sibTransId="{96127DF0-8E50-4361-9306-A3D883E03566}"/>
    <dgm:cxn modelId="{0B527BBF-FE7D-481D-ADE9-B602A609EFDB}" type="presOf" srcId="{8D00D830-8379-4C34-972F-860DB26E15CE}" destId="{F6EC4030-07B4-45E1-8378-3D12815FAA8F}" srcOrd="0" destOrd="0" presId="urn:microsoft.com/office/officeart/2005/8/layout/chevron2"/>
    <dgm:cxn modelId="{5086D4E6-FD97-4FAE-A054-1ACA06F88F00}" type="presOf" srcId="{53E48A49-83A4-4CF5-810E-04E2BE06EE40}" destId="{C584A118-A298-4FFC-A415-CD423D9272CE}" srcOrd="0" destOrd="0" presId="urn:microsoft.com/office/officeart/2005/8/layout/chevron2"/>
    <dgm:cxn modelId="{DC0DC287-144A-4EE3-9C0F-1321ACD7E39E}" srcId="{7CADDE29-CDE0-4C04-864B-F2D47BBD65F8}" destId="{DC1DFA51-1839-4EE5-AD95-86E4BEC0A777}" srcOrd="0" destOrd="0" parTransId="{1BAFCEE4-DC2B-4AFA-934F-138DE9975EE5}" sibTransId="{FB3189CB-084B-4D6B-BA8C-22F88185EDD7}"/>
    <dgm:cxn modelId="{51CF5D22-B5E0-42BE-AD03-7D8E74EEBD87}" srcId="{16992222-CF79-4198-B51A-69DF03DB573F}" destId="{53E48A49-83A4-4CF5-810E-04E2BE06EE40}" srcOrd="0" destOrd="0" parTransId="{C5958122-C04A-4813-9A6D-BC246C2EC73B}" sibTransId="{2CDB0570-2C71-45DF-B9E8-6B2861C9E4AF}"/>
    <dgm:cxn modelId="{660AD11C-6659-4B8B-B54D-E72CC36DAD6C}" type="presOf" srcId="{90DE3DDE-80EA-47D7-AA5B-BEB44439390E}" destId="{FD1A67E9-25A0-4CC3-A7C7-5055EBE5CA72}" srcOrd="0" destOrd="0" presId="urn:microsoft.com/office/officeart/2005/8/layout/chevron2"/>
    <dgm:cxn modelId="{DBE5EAAD-BD7F-4D5D-A56A-C28F6F3A3EC9}" type="presOf" srcId="{FE84F9E8-8CFF-42DC-A318-5EC00756F80A}" destId="{8ACCB272-3EA4-4B7A-AD87-D33DD20AB103}" srcOrd="0" destOrd="0" presId="urn:microsoft.com/office/officeart/2005/8/layout/chevron2"/>
    <dgm:cxn modelId="{D5EF6DBE-4686-4491-8493-95BA19F7EB50}" type="presOf" srcId="{DC1DFA51-1839-4EE5-AD95-86E4BEC0A777}" destId="{471B6C13-895F-47F5-9BBC-E21E386A9127}" srcOrd="0" destOrd="0" presId="urn:microsoft.com/office/officeart/2005/8/layout/chevron2"/>
    <dgm:cxn modelId="{A03D82C6-9B96-4911-8A7D-63E1CD506A1B}" srcId="{07B00918-1E44-45BF-BF9A-ACB1DD3D571E}" destId="{67CEE947-FCAE-48B0-8909-5E750F7053C8}" srcOrd="3" destOrd="0" parTransId="{4896882C-D47B-4A15-86BF-A99A4C0552CF}" sibTransId="{6F0B06DE-61C4-44A9-91D8-9FE6C1983C62}"/>
    <dgm:cxn modelId="{A3267AE0-EC85-4647-9670-74C6FE5EB3DC}" srcId="{07B00918-1E44-45BF-BF9A-ACB1DD3D571E}" destId="{90DE3DDE-80EA-47D7-AA5B-BEB44439390E}" srcOrd="4" destOrd="0" parTransId="{14F94A48-D368-4E45-91FD-4E2BB4470C5B}" sibTransId="{F228B004-7A49-4E32-91BB-67F10B0C2FFF}"/>
    <dgm:cxn modelId="{FAA88924-37E8-4263-B3A2-F881937E1D27}" type="presOf" srcId="{DDA3896A-9875-4726-841B-7F6CE60157AA}" destId="{1A870D95-3E83-4781-8851-81D10CCBCDCE}" srcOrd="0" destOrd="0" presId="urn:microsoft.com/office/officeart/2005/8/layout/chevron2"/>
    <dgm:cxn modelId="{6C98AC01-9641-47AC-821C-42CCCB427773}" srcId="{FE84F9E8-8CFF-42DC-A318-5EC00756F80A}" destId="{31B6D0A9-3EB3-4147-8883-10316669EB7A}" srcOrd="0" destOrd="0" parTransId="{E81B3EC8-8A17-4272-88EB-D2FCB264E0CD}" sibTransId="{0BEDCEA8-CD30-4C8E-9602-57E5D41230E4}"/>
    <dgm:cxn modelId="{4F350DD3-22CC-4793-A4D2-43476D7F545E}" type="presParOf" srcId="{B4589E0E-4415-4840-99B6-F3EF2DCDF71B}" destId="{9BE4F291-1E44-4E4E-A811-F0B037C05DFB}" srcOrd="0" destOrd="0" presId="urn:microsoft.com/office/officeart/2005/8/layout/chevron2"/>
    <dgm:cxn modelId="{87D4FC8B-571A-4333-AF88-ACFEC2A35502}" type="presParOf" srcId="{9BE4F291-1E44-4E4E-A811-F0B037C05DFB}" destId="{8ACCB272-3EA4-4B7A-AD87-D33DD20AB103}" srcOrd="0" destOrd="0" presId="urn:microsoft.com/office/officeart/2005/8/layout/chevron2"/>
    <dgm:cxn modelId="{1C1C979B-5EF8-4FCA-88EE-414E0AD33CB1}" type="presParOf" srcId="{9BE4F291-1E44-4E4E-A811-F0B037C05DFB}" destId="{B570129B-1F7B-484B-AA38-033A9E7D3D8A}" srcOrd="1" destOrd="0" presId="urn:microsoft.com/office/officeart/2005/8/layout/chevron2"/>
    <dgm:cxn modelId="{7A1BD04A-4978-4EAD-BCDD-7D5A640C040D}" type="presParOf" srcId="{B4589E0E-4415-4840-99B6-F3EF2DCDF71B}" destId="{FBC8E509-C172-46A0-AF5C-E25679C8B733}" srcOrd="1" destOrd="0" presId="urn:microsoft.com/office/officeart/2005/8/layout/chevron2"/>
    <dgm:cxn modelId="{A4CADC69-36BA-401B-A290-1B7BD8F51047}" type="presParOf" srcId="{B4589E0E-4415-4840-99B6-F3EF2DCDF71B}" destId="{24B16D8F-9C87-41E9-86C6-408C75061325}" srcOrd="2" destOrd="0" presId="urn:microsoft.com/office/officeart/2005/8/layout/chevron2"/>
    <dgm:cxn modelId="{F53E78F2-C3D4-42F1-B108-95813BBF7650}" type="presParOf" srcId="{24B16D8F-9C87-41E9-86C6-408C75061325}" destId="{E2277C89-F5C0-471D-83AC-8BD8172AC434}" srcOrd="0" destOrd="0" presId="urn:microsoft.com/office/officeart/2005/8/layout/chevron2"/>
    <dgm:cxn modelId="{C8FCD648-63D6-4A74-BFAA-304B49520B97}" type="presParOf" srcId="{24B16D8F-9C87-41E9-86C6-408C75061325}" destId="{471B6C13-895F-47F5-9BBC-E21E386A9127}" srcOrd="1" destOrd="0" presId="urn:microsoft.com/office/officeart/2005/8/layout/chevron2"/>
    <dgm:cxn modelId="{B0B625FE-DC2D-469F-B5BF-0B704A68B1B1}" type="presParOf" srcId="{B4589E0E-4415-4840-99B6-F3EF2DCDF71B}" destId="{8F94D6AD-ABC5-49F8-81C5-9ECD038FB790}" srcOrd="3" destOrd="0" presId="urn:microsoft.com/office/officeart/2005/8/layout/chevron2"/>
    <dgm:cxn modelId="{AF1E1D91-14A6-4C02-B67C-0FE9E643EFE1}" type="presParOf" srcId="{B4589E0E-4415-4840-99B6-F3EF2DCDF71B}" destId="{3EE5F3CC-1F06-4875-A179-9E7EBC203BB8}" srcOrd="4" destOrd="0" presId="urn:microsoft.com/office/officeart/2005/8/layout/chevron2"/>
    <dgm:cxn modelId="{F323EE5E-1E9C-45C4-9A72-38FD7EA30213}" type="presParOf" srcId="{3EE5F3CC-1F06-4875-A179-9E7EBC203BB8}" destId="{CC643042-4B42-4793-80F1-20A80991E6D2}" srcOrd="0" destOrd="0" presId="urn:microsoft.com/office/officeart/2005/8/layout/chevron2"/>
    <dgm:cxn modelId="{37F6881D-A809-4A10-88B6-915FA28B76A9}" type="presParOf" srcId="{3EE5F3CC-1F06-4875-A179-9E7EBC203BB8}" destId="{C584A118-A298-4FFC-A415-CD423D9272CE}" srcOrd="1" destOrd="0" presId="urn:microsoft.com/office/officeart/2005/8/layout/chevron2"/>
    <dgm:cxn modelId="{3AE7DCC5-AEE4-4B82-8702-DD155C24DFC9}" type="presParOf" srcId="{B4589E0E-4415-4840-99B6-F3EF2DCDF71B}" destId="{1A341A49-AF87-41B1-93F8-012C5D486892}" srcOrd="5" destOrd="0" presId="urn:microsoft.com/office/officeart/2005/8/layout/chevron2"/>
    <dgm:cxn modelId="{A15D50B7-7E4C-400A-9E2B-89F4013B7A51}" type="presParOf" srcId="{B4589E0E-4415-4840-99B6-F3EF2DCDF71B}" destId="{35276852-7285-4280-B23B-27DEFD6D3CC9}" srcOrd="6" destOrd="0" presId="urn:microsoft.com/office/officeart/2005/8/layout/chevron2"/>
    <dgm:cxn modelId="{9F82E1DB-046A-4E8B-B72E-DC02E5AB70F0}" type="presParOf" srcId="{35276852-7285-4280-B23B-27DEFD6D3CC9}" destId="{34CE23EC-5C24-4CA8-86C8-761B5EE1885F}" srcOrd="0" destOrd="0" presId="urn:microsoft.com/office/officeart/2005/8/layout/chevron2"/>
    <dgm:cxn modelId="{AF1B22DB-10A7-440E-965C-7486C8582AFF}" type="presParOf" srcId="{35276852-7285-4280-B23B-27DEFD6D3CC9}" destId="{E52FCEEA-6258-4D41-932B-DD1EA0B4ABD7}" srcOrd="1" destOrd="0" presId="urn:microsoft.com/office/officeart/2005/8/layout/chevron2"/>
    <dgm:cxn modelId="{8CC450EC-18BC-4710-B44D-B84BE77392DF}" type="presParOf" srcId="{B4589E0E-4415-4840-99B6-F3EF2DCDF71B}" destId="{78E5102C-9368-4E3B-9B9E-B0B4D00D51F1}" srcOrd="7" destOrd="0" presId="urn:microsoft.com/office/officeart/2005/8/layout/chevron2"/>
    <dgm:cxn modelId="{2FDEA50E-6BF3-41D4-8592-ED5E3E62B5A5}" type="presParOf" srcId="{B4589E0E-4415-4840-99B6-F3EF2DCDF71B}" destId="{E8391142-B24A-4A28-B66E-FA7B3368E92B}" srcOrd="8" destOrd="0" presId="urn:microsoft.com/office/officeart/2005/8/layout/chevron2"/>
    <dgm:cxn modelId="{B4D62BF5-640E-4A5E-B08D-00F7F063EA6A}" type="presParOf" srcId="{E8391142-B24A-4A28-B66E-FA7B3368E92B}" destId="{FD1A67E9-25A0-4CC3-A7C7-5055EBE5CA72}" srcOrd="0" destOrd="0" presId="urn:microsoft.com/office/officeart/2005/8/layout/chevron2"/>
    <dgm:cxn modelId="{108A5C9F-664E-4E4F-A962-1CD4E4C087AF}" type="presParOf" srcId="{E8391142-B24A-4A28-B66E-FA7B3368E92B}" destId="{9D0A574F-7877-4357-9944-DB86315D2C3A}" srcOrd="1" destOrd="0" presId="urn:microsoft.com/office/officeart/2005/8/layout/chevron2"/>
    <dgm:cxn modelId="{66B668FA-D58F-43B3-910E-F90284179F67}" type="presParOf" srcId="{B4589E0E-4415-4840-99B6-F3EF2DCDF71B}" destId="{0E4F625C-EBFF-40A7-925A-E1E905E32756}" srcOrd="9" destOrd="0" presId="urn:microsoft.com/office/officeart/2005/8/layout/chevron2"/>
    <dgm:cxn modelId="{214E60E5-2482-49D1-A355-D508B9E7F91C}" type="presParOf" srcId="{B4589E0E-4415-4840-99B6-F3EF2DCDF71B}" destId="{ED4908F8-F475-4E55-A465-61AF3D538ECE}" srcOrd="10" destOrd="0" presId="urn:microsoft.com/office/officeart/2005/8/layout/chevron2"/>
    <dgm:cxn modelId="{7FF9AEFF-459D-4CA8-BFBD-47055DB5FF20}" type="presParOf" srcId="{ED4908F8-F475-4E55-A465-61AF3D538ECE}" destId="{1A870D95-3E83-4781-8851-81D10CCBCDCE}" srcOrd="0" destOrd="0" presId="urn:microsoft.com/office/officeart/2005/8/layout/chevron2"/>
    <dgm:cxn modelId="{6433744B-98FB-4A37-9CC4-AB6B2194F580}" type="presParOf" srcId="{ED4908F8-F475-4E55-A465-61AF3D538ECE}" destId="{F6EC4030-07B4-45E1-8378-3D12815FAA8F}" srcOrd="1" destOrd="0" presId="urn:microsoft.com/office/officeart/2005/8/layout/chevron2"/>
    <dgm:cxn modelId="{F1E8CDB5-5E5F-4EFE-B706-DA148B0666B0}" type="presParOf" srcId="{B4589E0E-4415-4840-99B6-F3EF2DCDF71B}" destId="{AEC68279-41B0-4563-96A7-78FB48E2212F}" srcOrd="11" destOrd="0" presId="urn:microsoft.com/office/officeart/2005/8/layout/chevron2"/>
    <dgm:cxn modelId="{8C8035BC-F7D3-4CEF-82F5-2E30E5F24611}" type="presParOf" srcId="{B4589E0E-4415-4840-99B6-F3EF2DCDF71B}" destId="{A2E544B2-74AB-45F2-BED4-140B76D8A7BD}" srcOrd="12" destOrd="0" presId="urn:microsoft.com/office/officeart/2005/8/layout/chevron2"/>
    <dgm:cxn modelId="{0A1CA6EB-2CC6-4EC0-9206-996FD6020AC8}" type="presParOf" srcId="{A2E544B2-74AB-45F2-BED4-140B76D8A7BD}" destId="{2F40A820-59F1-43B3-A8D2-E637177FCD40}" srcOrd="0" destOrd="0" presId="urn:microsoft.com/office/officeart/2005/8/layout/chevron2"/>
    <dgm:cxn modelId="{41ED23E6-401D-4B5C-A34F-49B397F484EB}" type="presParOf" srcId="{A2E544B2-74AB-45F2-BED4-140B76D8A7BD}" destId="{FAEC5E67-920C-4624-83FD-2CB85DDB7DA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ED76BF-BE4D-4AA6-B3A5-4A19935706D7}" type="doc">
      <dgm:prSet loTypeId="urn:microsoft.com/office/officeart/2005/8/layout/vList5" loCatId="list" qsTypeId="urn:microsoft.com/office/officeart/2005/8/quickstyle/3d2#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A45306-803C-4250-8F94-60C876B9E854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Природные материалы</a:t>
          </a:r>
        </a:p>
      </dgm:t>
    </dgm:pt>
    <dgm:pt modelId="{80446BD9-03FB-4FCA-8417-24B64E5681C3}" type="parTrans" cxnId="{C3689404-84F4-43B2-B70C-6E161661E983}">
      <dgm:prSet/>
      <dgm:spPr/>
      <dgm:t>
        <a:bodyPr/>
        <a:lstStyle/>
        <a:p>
          <a:endParaRPr lang="ru-RU"/>
        </a:p>
      </dgm:t>
    </dgm:pt>
    <dgm:pt modelId="{7F118059-9055-4CBF-93A8-0B1F26D908B5}" type="sibTrans" cxnId="{C3689404-84F4-43B2-B70C-6E161661E983}">
      <dgm:prSet/>
      <dgm:spPr/>
      <dgm:t>
        <a:bodyPr/>
        <a:lstStyle/>
        <a:p>
          <a:endParaRPr lang="ru-RU"/>
        </a:p>
      </dgm:t>
    </dgm:pt>
    <dgm:pt modelId="{2A6EC57F-353E-4702-9D60-5AB66F03010B}">
      <dgm:prSet phldrT="[Текст]"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растительные (листья, цветы, семена, плоды деревьев, веточки)</a:t>
          </a:r>
        </a:p>
      </dgm:t>
    </dgm:pt>
    <dgm:pt modelId="{A6A098BA-E69C-45C3-A407-6734FA271B01}" type="parTrans" cxnId="{0ACCE5CD-A728-4FAF-8DDA-FB6C1BE529AE}">
      <dgm:prSet/>
      <dgm:spPr/>
      <dgm:t>
        <a:bodyPr/>
        <a:lstStyle/>
        <a:p>
          <a:endParaRPr lang="ru-RU"/>
        </a:p>
      </dgm:t>
    </dgm:pt>
    <dgm:pt modelId="{28BA278D-8730-42F7-8855-5F89F6F295E3}" type="sibTrans" cxnId="{0ACCE5CD-A728-4FAF-8DDA-FB6C1BE529AE}">
      <dgm:prSet/>
      <dgm:spPr/>
      <dgm:t>
        <a:bodyPr/>
        <a:lstStyle/>
        <a:p>
          <a:endParaRPr lang="ru-RU"/>
        </a:p>
      </dgm:t>
    </dgm:pt>
    <dgm:pt modelId="{86C7A798-F4C9-465F-9C2F-C14226054A8F}">
      <dgm:prSet phldrT="[Текст]"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минеральные (камешки, ракушки, яичная скорлупа)</a:t>
          </a:r>
        </a:p>
      </dgm:t>
    </dgm:pt>
    <dgm:pt modelId="{3D028506-F9FD-4EEC-914A-0328B98DB95B}" type="parTrans" cxnId="{B8DC4C30-F354-4FF2-B289-777BC31614C1}">
      <dgm:prSet/>
      <dgm:spPr/>
      <dgm:t>
        <a:bodyPr/>
        <a:lstStyle/>
        <a:p>
          <a:endParaRPr lang="ru-RU"/>
        </a:p>
      </dgm:t>
    </dgm:pt>
    <dgm:pt modelId="{B63C4D26-23D8-4FFE-8DAB-FB5A49B088E8}" type="sibTrans" cxnId="{B8DC4C30-F354-4FF2-B289-777BC31614C1}">
      <dgm:prSet/>
      <dgm:spPr/>
      <dgm:t>
        <a:bodyPr/>
        <a:lstStyle/>
        <a:p>
          <a:endParaRPr lang="ru-RU"/>
        </a:p>
      </dgm:t>
    </dgm:pt>
    <dgm:pt modelId="{6E014D30-9E4A-4717-9AC9-809AE3CB70CF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Бумажные материалы</a:t>
          </a:r>
        </a:p>
      </dgm:t>
    </dgm:pt>
    <dgm:pt modelId="{CCA7B748-C385-4FEA-8978-83EC90603DD1}" type="parTrans" cxnId="{DCC976FE-9723-4A08-95F5-815448C99CED}">
      <dgm:prSet/>
      <dgm:spPr/>
      <dgm:t>
        <a:bodyPr/>
        <a:lstStyle/>
        <a:p>
          <a:endParaRPr lang="ru-RU"/>
        </a:p>
      </dgm:t>
    </dgm:pt>
    <dgm:pt modelId="{572854C4-86AD-47C7-804D-FE1A15B5D73F}" type="sibTrans" cxnId="{DCC976FE-9723-4A08-95F5-815448C99CED}">
      <dgm:prSet/>
      <dgm:spPr/>
      <dgm:t>
        <a:bodyPr/>
        <a:lstStyle/>
        <a:p>
          <a:endParaRPr lang="ru-RU"/>
        </a:p>
      </dgm:t>
    </dgm:pt>
    <dgm:pt modelId="{24FA236A-4397-4567-9A15-7D5DAE735B33}">
      <dgm:prSet phldrT="[Текст]"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разновидности бумаги (цветная, бархатная, калька, копировальная, журнальная, перелётная, картон)</a:t>
          </a:r>
        </a:p>
      </dgm:t>
    </dgm:pt>
    <dgm:pt modelId="{81662776-F59B-44C2-81FE-6751C0723113}" type="parTrans" cxnId="{BD4E301E-2D9B-4E72-B1E2-3FB293E8B5E2}">
      <dgm:prSet/>
      <dgm:spPr/>
      <dgm:t>
        <a:bodyPr/>
        <a:lstStyle/>
        <a:p>
          <a:endParaRPr lang="ru-RU"/>
        </a:p>
      </dgm:t>
    </dgm:pt>
    <dgm:pt modelId="{FE281A14-BA05-40FB-B074-509287640A97}" type="sibTrans" cxnId="{BD4E301E-2D9B-4E72-B1E2-3FB293E8B5E2}">
      <dgm:prSet/>
      <dgm:spPr/>
      <dgm:t>
        <a:bodyPr/>
        <a:lstStyle/>
        <a:p>
          <a:endParaRPr lang="ru-RU"/>
        </a:p>
      </dgm:t>
    </dgm:pt>
    <dgm:pt modelId="{38B81390-C25C-440A-9016-1B59D457E4F6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Пластичные материалы</a:t>
          </a:r>
        </a:p>
      </dgm:t>
    </dgm:pt>
    <dgm:pt modelId="{900637C5-B522-4B74-B23A-7FCDC757896F}" type="parTrans" cxnId="{5508D350-8032-44C8-B6D6-17C01A4A6980}">
      <dgm:prSet/>
      <dgm:spPr/>
      <dgm:t>
        <a:bodyPr/>
        <a:lstStyle/>
        <a:p>
          <a:endParaRPr lang="ru-RU"/>
        </a:p>
      </dgm:t>
    </dgm:pt>
    <dgm:pt modelId="{A1904C4A-6AF1-400F-816C-A05BEAC1C654}" type="sibTrans" cxnId="{5508D350-8032-44C8-B6D6-17C01A4A6980}">
      <dgm:prSet/>
      <dgm:spPr/>
      <dgm:t>
        <a:bodyPr/>
        <a:lstStyle/>
        <a:p>
          <a:endParaRPr lang="ru-RU"/>
        </a:p>
      </dgm:t>
    </dgm:pt>
    <dgm:pt modelId="{A6DE8640-A4FA-4E06-A01E-2DEEAC09E60F}">
      <dgm:prSet phldrT="[Текст]"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пластилин</a:t>
          </a:r>
        </a:p>
      </dgm:t>
    </dgm:pt>
    <dgm:pt modelId="{1C28FA7A-C5E7-4B83-B946-81287058B62D}" type="parTrans" cxnId="{FAE02373-2132-4E5B-B672-DED1B3BB573E}">
      <dgm:prSet/>
      <dgm:spPr/>
      <dgm:t>
        <a:bodyPr/>
        <a:lstStyle/>
        <a:p>
          <a:endParaRPr lang="ru-RU"/>
        </a:p>
      </dgm:t>
    </dgm:pt>
    <dgm:pt modelId="{88DFDF26-9661-493A-932A-578B3B0425FF}" type="sibTrans" cxnId="{FAE02373-2132-4E5B-B672-DED1B3BB573E}">
      <dgm:prSet/>
      <dgm:spPr/>
      <dgm:t>
        <a:bodyPr/>
        <a:lstStyle/>
        <a:p>
          <a:endParaRPr lang="ru-RU"/>
        </a:p>
      </dgm:t>
    </dgm:pt>
    <dgm:pt modelId="{F4A6BB4B-172A-4E23-BFE9-49EA0BA94745}">
      <dgm:prSet phldrT="[Текст]"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солёное тесто</a:t>
          </a:r>
        </a:p>
      </dgm:t>
    </dgm:pt>
    <dgm:pt modelId="{BAB84071-F314-40AB-9D66-5A6951EE11B5}" type="parTrans" cxnId="{CACACE70-A9EB-4FAD-BB23-F245223B66DA}">
      <dgm:prSet/>
      <dgm:spPr/>
      <dgm:t>
        <a:bodyPr/>
        <a:lstStyle/>
        <a:p>
          <a:endParaRPr lang="ru-RU"/>
        </a:p>
      </dgm:t>
    </dgm:pt>
    <dgm:pt modelId="{EE96BA7B-F155-4A48-92DB-D9124858CF32}" type="sibTrans" cxnId="{CACACE70-A9EB-4FAD-BB23-F245223B66DA}">
      <dgm:prSet/>
      <dgm:spPr/>
      <dgm:t>
        <a:bodyPr/>
        <a:lstStyle/>
        <a:p>
          <a:endParaRPr lang="ru-RU"/>
        </a:p>
      </dgm:t>
    </dgm:pt>
    <dgm:pt modelId="{E3146DA6-B244-4549-BFBF-FD614FB9AF2C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Текстильные материалы</a:t>
          </a:r>
        </a:p>
      </dgm:t>
    </dgm:pt>
    <dgm:pt modelId="{214DF149-4577-48DE-BD77-D68B290738E1}" type="parTrans" cxnId="{F01CBB9D-49A9-488E-A3C7-24EA282ED348}">
      <dgm:prSet/>
      <dgm:spPr/>
      <dgm:t>
        <a:bodyPr/>
        <a:lstStyle/>
        <a:p>
          <a:endParaRPr lang="ru-RU"/>
        </a:p>
      </dgm:t>
    </dgm:pt>
    <dgm:pt modelId="{9D731B02-FB7C-4AEF-A5F6-FE3F8BE4E9F4}" type="sibTrans" cxnId="{F01CBB9D-49A9-488E-A3C7-24EA282ED348}">
      <dgm:prSet/>
      <dgm:spPr/>
      <dgm:t>
        <a:bodyPr/>
        <a:lstStyle/>
        <a:p>
          <a:endParaRPr lang="ru-RU"/>
        </a:p>
      </dgm:t>
    </dgm:pt>
    <dgm:pt modelId="{815DC0A1-8E89-43DD-A3BA-0E51F2BD44DF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Бросовые материалы</a:t>
          </a:r>
        </a:p>
      </dgm:t>
    </dgm:pt>
    <dgm:pt modelId="{1C486561-03DB-425B-95D8-DFABF98D7F14}" type="parTrans" cxnId="{8359A432-6B9D-410C-A53B-1FDE52C77E00}">
      <dgm:prSet/>
      <dgm:spPr/>
      <dgm:t>
        <a:bodyPr/>
        <a:lstStyle/>
        <a:p>
          <a:endParaRPr lang="ru-RU"/>
        </a:p>
      </dgm:t>
    </dgm:pt>
    <dgm:pt modelId="{BDDB0CE2-A096-4A7B-B24A-D930D3A4D1AF}" type="sibTrans" cxnId="{8359A432-6B9D-410C-A53B-1FDE52C77E00}">
      <dgm:prSet/>
      <dgm:spPr/>
      <dgm:t>
        <a:bodyPr/>
        <a:lstStyle/>
        <a:p>
          <a:endParaRPr lang="ru-RU"/>
        </a:p>
      </dgm:t>
    </dgm:pt>
    <dgm:pt modelId="{0509FD68-1FF2-4402-9EED-3874808BD415}">
      <dgm:prSet phldrT="[Текст]"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ткань, вата, нитки, канаты и др</a:t>
          </a:r>
          <a:r>
            <a:rPr lang="ru-RU" sz="1600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FBE87AE7-D84C-4CED-A10D-FBE002E6E86A}" type="parTrans" cxnId="{65B5DAF0-462A-4F91-B449-18FBA9FF4264}">
      <dgm:prSet/>
      <dgm:spPr/>
      <dgm:t>
        <a:bodyPr/>
        <a:lstStyle/>
        <a:p>
          <a:endParaRPr lang="ru-RU"/>
        </a:p>
      </dgm:t>
    </dgm:pt>
    <dgm:pt modelId="{E82763DA-FB6E-4945-8B6A-CB9B838D0688}" type="sibTrans" cxnId="{65B5DAF0-462A-4F91-B449-18FBA9FF4264}">
      <dgm:prSet/>
      <dgm:spPr/>
      <dgm:t>
        <a:bodyPr/>
        <a:lstStyle/>
        <a:p>
          <a:endParaRPr lang="ru-RU"/>
        </a:p>
      </dgm:t>
    </dgm:pt>
    <dgm:pt modelId="{CABE033D-EF18-4FE4-8DF0-04ABA164C42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пластмассы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, поролон, пенопласт, полуфабрикаты (картонные трубки, коробки, пластмассовые капсулы, крышки, катушки и т.д.)</a:t>
          </a:r>
        </a:p>
      </dgm:t>
    </dgm:pt>
    <dgm:pt modelId="{591F83C9-DD09-4709-9739-8003BD68DC0C}" type="parTrans" cxnId="{E6CDF061-70D2-420C-9507-6A75B1AEE4E6}">
      <dgm:prSet/>
      <dgm:spPr/>
      <dgm:t>
        <a:bodyPr/>
        <a:lstStyle/>
        <a:p>
          <a:endParaRPr lang="ru-RU"/>
        </a:p>
      </dgm:t>
    </dgm:pt>
    <dgm:pt modelId="{D56E9844-9D31-4019-B8EB-4003A24AD0BC}" type="sibTrans" cxnId="{E6CDF061-70D2-420C-9507-6A75B1AEE4E6}">
      <dgm:prSet/>
      <dgm:spPr/>
      <dgm:t>
        <a:bodyPr/>
        <a:lstStyle/>
        <a:p>
          <a:endParaRPr lang="ru-RU"/>
        </a:p>
      </dgm:t>
    </dgm:pt>
    <dgm:pt modelId="{C97EB950-037B-4BED-BA54-085EE16001A8}" type="pres">
      <dgm:prSet presAssocID="{DBED76BF-BE4D-4AA6-B3A5-4A19935706D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D05E87-13EA-4FF4-B3F8-3853564707E5}" type="pres">
      <dgm:prSet presAssocID="{31A45306-803C-4250-8F94-60C876B9E854}" presName="linNode" presStyleCnt="0"/>
      <dgm:spPr/>
    </dgm:pt>
    <dgm:pt modelId="{E9F1EC04-C8B1-45D7-83DF-A4860DC74395}" type="pres">
      <dgm:prSet presAssocID="{31A45306-803C-4250-8F94-60C876B9E854}" presName="parentText" presStyleLbl="node1" presStyleIdx="0" presStyleCnt="5" custScaleX="72273" custLinFactNeighborX="-4438" custLinFactNeighborY="-2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06D99-E127-45B3-83BE-13ED08BD7C32}" type="pres">
      <dgm:prSet presAssocID="{31A45306-803C-4250-8F94-60C876B9E854}" presName="descendantText" presStyleLbl="alignAccFollowNode1" presStyleIdx="0" presStyleCnt="5" custScaleX="123752" custScaleY="120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EA015B-66AD-42C5-B6B4-216CAD6843B6}" type="pres">
      <dgm:prSet presAssocID="{7F118059-9055-4CBF-93A8-0B1F26D908B5}" presName="sp" presStyleCnt="0"/>
      <dgm:spPr/>
    </dgm:pt>
    <dgm:pt modelId="{EFA0941F-1153-4C73-A694-2F4A775C6DC6}" type="pres">
      <dgm:prSet presAssocID="{6E014D30-9E4A-4717-9AC9-809AE3CB70CF}" presName="linNode" presStyleCnt="0"/>
      <dgm:spPr/>
    </dgm:pt>
    <dgm:pt modelId="{BF5DBF18-97AB-49DF-AC8C-D43118713E60}" type="pres">
      <dgm:prSet presAssocID="{6E014D30-9E4A-4717-9AC9-809AE3CB70CF}" presName="parentText" presStyleLbl="node1" presStyleIdx="1" presStyleCnt="5" custScaleX="72222" custLinFactNeighborX="-4438" custLinFactNeighborY="-3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AF814-1F61-4CC6-969E-06AA69821F0E}" type="pres">
      <dgm:prSet presAssocID="{6E014D30-9E4A-4717-9AC9-809AE3CB70CF}" presName="descendantText" presStyleLbl="alignAccFollowNode1" presStyleIdx="1" presStyleCnt="5" custScaleX="1237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353FF1-E377-433B-AC2A-308A181933EA}" type="pres">
      <dgm:prSet presAssocID="{572854C4-86AD-47C7-804D-FE1A15B5D73F}" presName="sp" presStyleCnt="0"/>
      <dgm:spPr/>
    </dgm:pt>
    <dgm:pt modelId="{E0A7AE0C-C60A-480D-851C-DF67151E8575}" type="pres">
      <dgm:prSet presAssocID="{38B81390-C25C-440A-9016-1B59D457E4F6}" presName="linNode" presStyleCnt="0"/>
      <dgm:spPr/>
    </dgm:pt>
    <dgm:pt modelId="{F5D13639-6AC9-4CE2-8290-F18C01408E99}" type="pres">
      <dgm:prSet presAssocID="{38B81390-C25C-440A-9016-1B59D457E4F6}" presName="parentText" presStyleLbl="node1" presStyleIdx="2" presStyleCnt="5" custScaleX="71296" custLinFactNeighborX="-4438" custLinFactNeighborY="-4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D2A3C-2290-43D3-BB60-D84518B84D50}" type="pres">
      <dgm:prSet presAssocID="{38B81390-C25C-440A-9016-1B59D457E4F6}" presName="descendantText" presStyleLbl="alignAccFollowNode1" presStyleIdx="2" presStyleCnt="5" custScaleX="120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C51597-48A8-4D18-A045-5B6A64A9D180}" type="pres">
      <dgm:prSet presAssocID="{A1904C4A-6AF1-400F-816C-A05BEAC1C654}" presName="sp" presStyleCnt="0"/>
      <dgm:spPr/>
    </dgm:pt>
    <dgm:pt modelId="{67CE6E49-46CE-47C8-8674-BB57A4B76960}" type="pres">
      <dgm:prSet presAssocID="{E3146DA6-B244-4549-BFBF-FD614FB9AF2C}" presName="linNode" presStyleCnt="0"/>
      <dgm:spPr/>
    </dgm:pt>
    <dgm:pt modelId="{47AED267-6EF8-45BC-A05E-346E35F62330}" type="pres">
      <dgm:prSet presAssocID="{E3146DA6-B244-4549-BFBF-FD614FB9AF2C}" presName="parentText" presStyleLbl="node1" presStyleIdx="3" presStyleCnt="5" custScaleX="72222" custLinFactNeighborX="-7890" custLinFactNeighborY="-5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FD7BD4-D2B0-4BF7-863A-E595ECB360D8}" type="pres">
      <dgm:prSet presAssocID="{E3146DA6-B244-4549-BFBF-FD614FB9AF2C}" presName="descendantText" presStyleLbl="alignAccFollowNode1" presStyleIdx="3" presStyleCnt="5" custScaleX="126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F8D6D-10EE-4DC9-907B-2D9615D008A7}" type="pres">
      <dgm:prSet presAssocID="{9D731B02-FB7C-4AEF-A5F6-FE3F8BE4E9F4}" presName="sp" presStyleCnt="0"/>
      <dgm:spPr/>
    </dgm:pt>
    <dgm:pt modelId="{EF11BFFD-FE9E-4EAE-AFC0-882A7159A16C}" type="pres">
      <dgm:prSet presAssocID="{815DC0A1-8E89-43DD-A3BA-0E51F2BD44DF}" presName="linNode" presStyleCnt="0"/>
      <dgm:spPr/>
    </dgm:pt>
    <dgm:pt modelId="{5CEB3F57-C021-4EBF-A5F6-8404AA2FC04A}" type="pres">
      <dgm:prSet presAssocID="{815DC0A1-8E89-43DD-A3BA-0E51F2BD44DF}" presName="parentText" presStyleLbl="node1" presStyleIdx="4" presStyleCnt="5" custScaleX="69483" custLinFactNeighborX="-7890" custLinFactNeighborY="-60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19BA0-E438-4ED6-8FF4-6E96DA95C2F7}" type="pres">
      <dgm:prSet presAssocID="{815DC0A1-8E89-43DD-A3BA-0E51F2BD44DF}" presName="descendantText" presStyleLbl="alignAccFollowNode1" presStyleIdx="4" presStyleCnt="5" custScaleX="116095" custScaleY="131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A5DDCD-9965-4615-A452-F7E75B9E9CDC}" type="presOf" srcId="{24FA236A-4397-4567-9A15-7D5DAE735B33}" destId="{1EDAF814-1F61-4CC6-969E-06AA69821F0E}" srcOrd="0" destOrd="0" presId="urn:microsoft.com/office/officeart/2005/8/layout/vList5"/>
    <dgm:cxn modelId="{0ACCE5CD-A728-4FAF-8DDA-FB6C1BE529AE}" srcId="{31A45306-803C-4250-8F94-60C876B9E854}" destId="{2A6EC57F-353E-4702-9D60-5AB66F03010B}" srcOrd="0" destOrd="0" parTransId="{A6A098BA-E69C-45C3-A407-6734FA271B01}" sibTransId="{28BA278D-8730-42F7-8855-5F89F6F295E3}"/>
    <dgm:cxn modelId="{DCC976FE-9723-4A08-95F5-815448C99CED}" srcId="{DBED76BF-BE4D-4AA6-B3A5-4A19935706D7}" destId="{6E014D30-9E4A-4717-9AC9-809AE3CB70CF}" srcOrd="1" destOrd="0" parTransId="{CCA7B748-C385-4FEA-8978-83EC90603DD1}" sibTransId="{572854C4-86AD-47C7-804D-FE1A15B5D73F}"/>
    <dgm:cxn modelId="{B6CBF18B-9256-45BC-93C8-07529EFC0660}" type="presOf" srcId="{31A45306-803C-4250-8F94-60C876B9E854}" destId="{E9F1EC04-C8B1-45D7-83DF-A4860DC74395}" srcOrd="0" destOrd="0" presId="urn:microsoft.com/office/officeart/2005/8/layout/vList5"/>
    <dgm:cxn modelId="{3A0A2317-A121-47EA-8360-1B65A1EB87B6}" type="presOf" srcId="{0509FD68-1FF2-4402-9EED-3874808BD415}" destId="{5EFD7BD4-D2B0-4BF7-863A-E595ECB360D8}" srcOrd="0" destOrd="0" presId="urn:microsoft.com/office/officeart/2005/8/layout/vList5"/>
    <dgm:cxn modelId="{FAE02373-2132-4E5B-B672-DED1B3BB573E}" srcId="{38B81390-C25C-440A-9016-1B59D457E4F6}" destId="{A6DE8640-A4FA-4E06-A01E-2DEEAC09E60F}" srcOrd="0" destOrd="0" parTransId="{1C28FA7A-C5E7-4B83-B946-81287058B62D}" sibTransId="{88DFDF26-9661-493A-932A-578B3B0425FF}"/>
    <dgm:cxn modelId="{CACACE70-A9EB-4FAD-BB23-F245223B66DA}" srcId="{38B81390-C25C-440A-9016-1B59D457E4F6}" destId="{F4A6BB4B-172A-4E23-BFE9-49EA0BA94745}" srcOrd="1" destOrd="0" parTransId="{BAB84071-F314-40AB-9D66-5A6951EE11B5}" sibTransId="{EE96BA7B-F155-4A48-92DB-D9124858CF32}"/>
    <dgm:cxn modelId="{5508D350-8032-44C8-B6D6-17C01A4A6980}" srcId="{DBED76BF-BE4D-4AA6-B3A5-4A19935706D7}" destId="{38B81390-C25C-440A-9016-1B59D457E4F6}" srcOrd="2" destOrd="0" parTransId="{900637C5-B522-4B74-B23A-7FCDC757896F}" sibTransId="{A1904C4A-6AF1-400F-816C-A05BEAC1C654}"/>
    <dgm:cxn modelId="{C3689404-84F4-43B2-B70C-6E161661E983}" srcId="{DBED76BF-BE4D-4AA6-B3A5-4A19935706D7}" destId="{31A45306-803C-4250-8F94-60C876B9E854}" srcOrd="0" destOrd="0" parTransId="{80446BD9-03FB-4FCA-8417-24B64E5681C3}" sibTransId="{7F118059-9055-4CBF-93A8-0B1F26D908B5}"/>
    <dgm:cxn modelId="{269E8018-B64A-415F-A788-1D2EBB8848B0}" type="presOf" srcId="{2A6EC57F-353E-4702-9D60-5AB66F03010B}" destId="{92F06D99-E127-45B3-83BE-13ED08BD7C32}" srcOrd="0" destOrd="0" presId="urn:microsoft.com/office/officeart/2005/8/layout/vList5"/>
    <dgm:cxn modelId="{BF2C0BC6-C6A7-42CD-877F-B7ACFEC73577}" type="presOf" srcId="{38B81390-C25C-440A-9016-1B59D457E4F6}" destId="{F5D13639-6AC9-4CE2-8290-F18C01408E99}" srcOrd="0" destOrd="0" presId="urn:microsoft.com/office/officeart/2005/8/layout/vList5"/>
    <dgm:cxn modelId="{F01CBB9D-49A9-488E-A3C7-24EA282ED348}" srcId="{DBED76BF-BE4D-4AA6-B3A5-4A19935706D7}" destId="{E3146DA6-B244-4549-BFBF-FD614FB9AF2C}" srcOrd="3" destOrd="0" parTransId="{214DF149-4577-48DE-BD77-D68B290738E1}" sibTransId="{9D731B02-FB7C-4AEF-A5F6-FE3F8BE4E9F4}"/>
    <dgm:cxn modelId="{D9100218-D277-44FC-BEB8-D8CCA2898939}" type="presOf" srcId="{E3146DA6-B244-4549-BFBF-FD614FB9AF2C}" destId="{47AED267-6EF8-45BC-A05E-346E35F62330}" srcOrd="0" destOrd="0" presId="urn:microsoft.com/office/officeart/2005/8/layout/vList5"/>
    <dgm:cxn modelId="{5BFB611C-96B8-4CB4-86C8-6E93CD03C294}" type="presOf" srcId="{86C7A798-F4C9-465F-9C2F-C14226054A8F}" destId="{92F06D99-E127-45B3-83BE-13ED08BD7C32}" srcOrd="0" destOrd="1" presId="urn:microsoft.com/office/officeart/2005/8/layout/vList5"/>
    <dgm:cxn modelId="{8359A432-6B9D-410C-A53B-1FDE52C77E00}" srcId="{DBED76BF-BE4D-4AA6-B3A5-4A19935706D7}" destId="{815DC0A1-8E89-43DD-A3BA-0E51F2BD44DF}" srcOrd="4" destOrd="0" parTransId="{1C486561-03DB-425B-95D8-DFABF98D7F14}" sibTransId="{BDDB0CE2-A096-4A7B-B24A-D930D3A4D1AF}"/>
    <dgm:cxn modelId="{B8DC4C30-F354-4FF2-B289-777BC31614C1}" srcId="{31A45306-803C-4250-8F94-60C876B9E854}" destId="{86C7A798-F4C9-465F-9C2F-C14226054A8F}" srcOrd="1" destOrd="0" parTransId="{3D028506-F9FD-4EEC-914A-0328B98DB95B}" sibTransId="{B63C4D26-23D8-4FFE-8DAB-FB5A49B088E8}"/>
    <dgm:cxn modelId="{65B5DAF0-462A-4F91-B449-18FBA9FF4264}" srcId="{E3146DA6-B244-4549-BFBF-FD614FB9AF2C}" destId="{0509FD68-1FF2-4402-9EED-3874808BD415}" srcOrd="0" destOrd="0" parTransId="{FBE87AE7-D84C-4CED-A10D-FBE002E6E86A}" sibTransId="{E82763DA-FB6E-4945-8B6A-CB9B838D0688}"/>
    <dgm:cxn modelId="{D2C531E7-E72A-481D-A30C-56B840A0A36B}" type="presOf" srcId="{815DC0A1-8E89-43DD-A3BA-0E51F2BD44DF}" destId="{5CEB3F57-C021-4EBF-A5F6-8404AA2FC04A}" srcOrd="0" destOrd="0" presId="urn:microsoft.com/office/officeart/2005/8/layout/vList5"/>
    <dgm:cxn modelId="{FDA44709-A906-43D2-97D4-1FDDC7B5DA8B}" type="presOf" srcId="{F4A6BB4B-172A-4E23-BFE9-49EA0BA94745}" destId="{74AD2A3C-2290-43D3-BB60-D84518B84D50}" srcOrd="0" destOrd="1" presId="urn:microsoft.com/office/officeart/2005/8/layout/vList5"/>
    <dgm:cxn modelId="{B96948C7-7BC2-424E-8012-36934D8895BA}" type="presOf" srcId="{DBED76BF-BE4D-4AA6-B3A5-4A19935706D7}" destId="{C97EB950-037B-4BED-BA54-085EE16001A8}" srcOrd="0" destOrd="0" presId="urn:microsoft.com/office/officeart/2005/8/layout/vList5"/>
    <dgm:cxn modelId="{BD4E301E-2D9B-4E72-B1E2-3FB293E8B5E2}" srcId="{6E014D30-9E4A-4717-9AC9-809AE3CB70CF}" destId="{24FA236A-4397-4567-9A15-7D5DAE735B33}" srcOrd="0" destOrd="0" parTransId="{81662776-F59B-44C2-81FE-6751C0723113}" sibTransId="{FE281A14-BA05-40FB-B074-509287640A97}"/>
    <dgm:cxn modelId="{3A3B10D9-96C5-4F20-B6AD-C019CF33A9A4}" type="presOf" srcId="{6E014D30-9E4A-4717-9AC9-809AE3CB70CF}" destId="{BF5DBF18-97AB-49DF-AC8C-D43118713E60}" srcOrd="0" destOrd="0" presId="urn:microsoft.com/office/officeart/2005/8/layout/vList5"/>
    <dgm:cxn modelId="{B75AB5CB-A276-46FF-91EF-AD5B0DF2D692}" type="presOf" srcId="{CABE033D-EF18-4FE4-8DF0-04ABA164C427}" destId="{4C619BA0-E438-4ED6-8FF4-6E96DA95C2F7}" srcOrd="0" destOrd="0" presId="urn:microsoft.com/office/officeart/2005/8/layout/vList5"/>
    <dgm:cxn modelId="{D535C46D-DE74-4F33-B3B7-0323BB260CD7}" type="presOf" srcId="{A6DE8640-A4FA-4E06-A01E-2DEEAC09E60F}" destId="{74AD2A3C-2290-43D3-BB60-D84518B84D50}" srcOrd="0" destOrd="0" presId="urn:microsoft.com/office/officeart/2005/8/layout/vList5"/>
    <dgm:cxn modelId="{E6CDF061-70D2-420C-9507-6A75B1AEE4E6}" srcId="{815DC0A1-8E89-43DD-A3BA-0E51F2BD44DF}" destId="{CABE033D-EF18-4FE4-8DF0-04ABA164C427}" srcOrd="0" destOrd="0" parTransId="{591F83C9-DD09-4709-9739-8003BD68DC0C}" sibTransId="{D56E9844-9D31-4019-B8EB-4003A24AD0BC}"/>
    <dgm:cxn modelId="{EDD72F84-70EC-486D-9F4A-EAAC8CDCD7AA}" type="presParOf" srcId="{C97EB950-037B-4BED-BA54-085EE16001A8}" destId="{0AD05E87-13EA-4FF4-B3F8-3853564707E5}" srcOrd="0" destOrd="0" presId="urn:microsoft.com/office/officeart/2005/8/layout/vList5"/>
    <dgm:cxn modelId="{464BF048-3A8A-4346-B248-299B228E60DB}" type="presParOf" srcId="{0AD05E87-13EA-4FF4-B3F8-3853564707E5}" destId="{E9F1EC04-C8B1-45D7-83DF-A4860DC74395}" srcOrd="0" destOrd="0" presId="urn:microsoft.com/office/officeart/2005/8/layout/vList5"/>
    <dgm:cxn modelId="{2AAFC6B3-5B2E-41D3-8A0E-0A80BBFE0643}" type="presParOf" srcId="{0AD05E87-13EA-4FF4-B3F8-3853564707E5}" destId="{92F06D99-E127-45B3-83BE-13ED08BD7C32}" srcOrd="1" destOrd="0" presId="urn:microsoft.com/office/officeart/2005/8/layout/vList5"/>
    <dgm:cxn modelId="{90E02BEE-9D4C-48ED-A4EE-F1603560F839}" type="presParOf" srcId="{C97EB950-037B-4BED-BA54-085EE16001A8}" destId="{2EEA015B-66AD-42C5-B6B4-216CAD6843B6}" srcOrd="1" destOrd="0" presId="urn:microsoft.com/office/officeart/2005/8/layout/vList5"/>
    <dgm:cxn modelId="{2C8CFF61-A2B6-4465-8766-A0D1CFAFFEF7}" type="presParOf" srcId="{C97EB950-037B-4BED-BA54-085EE16001A8}" destId="{EFA0941F-1153-4C73-A694-2F4A775C6DC6}" srcOrd="2" destOrd="0" presId="urn:microsoft.com/office/officeart/2005/8/layout/vList5"/>
    <dgm:cxn modelId="{98B92229-BFC9-4B28-B021-F66AF85F2053}" type="presParOf" srcId="{EFA0941F-1153-4C73-A694-2F4A775C6DC6}" destId="{BF5DBF18-97AB-49DF-AC8C-D43118713E60}" srcOrd="0" destOrd="0" presId="urn:microsoft.com/office/officeart/2005/8/layout/vList5"/>
    <dgm:cxn modelId="{2E748812-267D-4171-A191-2B02C805E7BF}" type="presParOf" srcId="{EFA0941F-1153-4C73-A694-2F4A775C6DC6}" destId="{1EDAF814-1F61-4CC6-969E-06AA69821F0E}" srcOrd="1" destOrd="0" presId="urn:microsoft.com/office/officeart/2005/8/layout/vList5"/>
    <dgm:cxn modelId="{DA08460A-B71D-4AA5-BB80-92366FE84CAC}" type="presParOf" srcId="{C97EB950-037B-4BED-BA54-085EE16001A8}" destId="{3B353FF1-E377-433B-AC2A-308A181933EA}" srcOrd="3" destOrd="0" presId="urn:microsoft.com/office/officeart/2005/8/layout/vList5"/>
    <dgm:cxn modelId="{BFC40FED-9725-4FA5-8B10-9A38085F0DC1}" type="presParOf" srcId="{C97EB950-037B-4BED-BA54-085EE16001A8}" destId="{E0A7AE0C-C60A-480D-851C-DF67151E8575}" srcOrd="4" destOrd="0" presId="urn:microsoft.com/office/officeart/2005/8/layout/vList5"/>
    <dgm:cxn modelId="{B4A3748E-0116-491F-A9AC-9C4A47B6E7EE}" type="presParOf" srcId="{E0A7AE0C-C60A-480D-851C-DF67151E8575}" destId="{F5D13639-6AC9-4CE2-8290-F18C01408E99}" srcOrd="0" destOrd="0" presId="urn:microsoft.com/office/officeart/2005/8/layout/vList5"/>
    <dgm:cxn modelId="{D09B73AC-C2F8-4D8B-91FB-9F6B26F22337}" type="presParOf" srcId="{E0A7AE0C-C60A-480D-851C-DF67151E8575}" destId="{74AD2A3C-2290-43D3-BB60-D84518B84D50}" srcOrd="1" destOrd="0" presId="urn:microsoft.com/office/officeart/2005/8/layout/vList5"/>
    <dgm:cxn modelId="{E2C845BE-4358-4390-833A-1EBFE2011FB7}" type="presParOf" srcId="{C97EB950-037B-4BED-BA54-085EE16001A8}" destId="{B8C51597-48A8-4D18-A045-5B6A64A9D180}" srcOrd="5" destOrd="0" presId="urn:microsoft.com/office/officeart/2005/8/layout/vList5"/>
    <dgm:cxn modelId="{A092ED42-C735-4702-B9F1-02A50B1611A5}" type="presParOf" srcId="{C97EB950-037B-4BED-BA54-085EE16001A8}" destId="{67CE6E49-46CE-47C8-8674-BB57A4B76960}" srcOrd="6" destOrd="0" presId="urn:microsoft.com/office/officeart/2005/8/layout/vList5"/>
    <dgm:cxn modelId="{CFEF246F-916A-4580-B330-055A0A0E9D3F}" type="presParOf" srcId="{67CE6E49-46CE-47C8-8674-BB57A4B76960}" destId="{47AED267-6EF8-45BC-A05E-346E35F62330}" srcOrd="0" destOrd="0" presId="urn:microsoft.com/office/officeart/2005/8/layout/vList5"/>
    <dgm:cxn modelId="{98F26AC4-0AD5-4D32-8BE1-4C871589A705}" type="presParOf" srcId="{67CE6E49-46CE-47C8-8674-BB57A4B76960}" destId="{5EFD7BD4-D2B0-4BF7-863A-E595ECB360D8}" srcOrd="1" destOrd="0" presId="urn:microsoft.com/office/officeart/2005/8/layout/vList5"/>
    <dgm:cxn modelId="{E70ABEA1-578B-48CB-9FD8-486E5922C910}" type="presParOf" srcId="{C97EB950-037B-4BED-BA54-085EE16001A8}" destId="{8EAF8D6D-10EE-4DC9-907B-2D9615D008A7}" srcOrd="7" destOrd="0" presId="urn:microsoft.com/office/officeart/2005/8/layout/vList5"/>
    <dgm:cxn modelId="{5F106369-FACD-4259-B558-AD617CE79254}" type="presParOf" srcId="{C97EB950-037B-4BED-BA54-085EE16001A8}" destId="{EF11BFFD-FE9E-4EAE-AFC0-882A7159A16C}" srcOrd="8" destOrd="0" presId="urn:microsoft.com/office/officeart/2005/8/layout/vList5"/>
    <dgm:cxn modelId="{D6F178D5-7019-4043-9B21-0F4344B50F90}" type="presParOf" srcId="{EF11BFFD-FE9E-4EAE-AFC0-882A7159A16C}" destId="{5CEB3F57-C021-4EBF-A5F6-8404AA2FC04A}" srcOrd="0" destOrd="0" presId="urn:microsoft.com/office/officeart/2005/8/layout/vList5"/>
    <dgm:cxn modelId="{DF0279A0-DC8F-4892-ADBF-A7A9BF4DCD9F}" type="presParOf" srcId="{EF11BFFD-FE9E-4EAE-AFC0-882A7159A16C}" destId="{4C619BA0-E438-4ED6-8FF4-6E96DA95C2F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9BCA-2200-46B0-9938-10686A607141}">
      <dsp:nvSpPr>
        <dsp:cNvPr id="0" name=""/>
        <dsp:cNvSpPr/>
      </dsp:nvSpPr>
      <dsp:spPr>
        <a:xfrm>
          <a:off x="22337" y="0"/>
          <a:ext cx="8847804" cy="4032447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9C68F97-BF26-49C0-BB12-FE58E1E35A5E}">
      <dsp:nvSpPr>
        <dsp:cNvPr id="0" name=""/>
        <dsp:cNvSpPr/>
      </dsp:nvSpPr>
      <dsp:spPr>
        <a:xfrm>
          <a:off x="148653" y="449093"/>
          <a:ext cx="2016696" cy="3024738"/>
        </a:xfrm>
        <a:prstGeom prst="roundRect">
          <a:avLst/>
        </a:prstGeom>
        <a:solidFill>
          <a:srgbClr val="00277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разнообразие предметов быта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определение назначения, описание внешних признаков</a:t>
          </a:r>
          <a:endParaRPr lang="ru-RU" sz="2800" b="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7100" y="547540"/>
        <a:ext cx="1819802" cy="2827844"/>
      </dsp:txXfrm>
    </dsp:sp>
    <dsp:sp modelId="{F62BD3EB-B8CC-41E6-9DBD-FE9500249C63}">
      <dsp:nvSpPr>
        <dsp:cNvPr id="0" name=""/>
        <dsp:cNvSpPr/>
      </dsp:nvSpPr>
      <dsp:spPr>
        <a:xfrm>
          <a:off x="2283935" y="513249"/>
          <a:ext cx="1774470" cy="3005947"/>
        </a:xfrm>
        <a:prstGeom prst="roundRect">
          <a:avLst/>
        </a:prstGeom>
        <a:solidFill>
          <a:srgbClr val="00277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декоративно-прикладное искусство;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народное творчество</a:t>
          </a:r>
          <a:endParaRPr lang="ru-RU" sz="2800" b="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70557" y="599871"/>
        <a:ext cx="1601226" cy="2832703"/>
      </dsp:txXfrm>
    </dsp:sp>
    <dsp:sp modelId="{AAFAF922-FBD4-472F-B3CA-E213335F9B81}">
      <dsp:nvSpPr>
        <dsp:cNvPr id="0" name=""/>
        <dsp:cNvSpPr/>
      </dsp:nvSpPr>
      <dsp:spPr>
        <a:xfrm>
          <a:off x="4289252" y="432044"/>
          <a:ext cx="2127881" cy="3168358"/>
        </a:xfrm>
        <a:prstGeom prst="roundRect">
          <a:avLst/>
        </a:prstGeom>
        <a:solidFill>
          <a:srgbClr val="00277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предметы и объекты современной городской среды: архитектурные объекты, транспорт, садово-парковое искусство, театр</a:t>
          </a:r>
        </a:p>
      </dsp:txBody>
      <dsp:txXfrm>
        <a:off x="4393127" y="535919"/>
        <a:ext cx="1920131" cy="2960608"/>
      </dsp:txXfrm>
    </dsp:sp>
    <dsp:sp modelId="{FDD50B74-B614-4192-816A-58AB5D6FB81D}">
      <dsp:nvSpPr>
        <dsp:cNvPr id="0" name=""/>
        <dsp:cNvSpPr/>
      </dsp:nvSpPr>
      <dsp:spPr>
        <a:xfrm>
          <a:off x="6549302" y="513249"/>
          <a:ext cx="2137350" cy="3005947"/>
        </a:xfrm>
        <a:prstGeom prst="roundRect">
          <a:avLst/>
        </a:prstGeom>
        <a:solidFill>
          <a:srgbClr val="00277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изготовление предметов на промышленных предприятиях </a:t>
          </a:r>
        </a:p>
      </dsp:txBody>
      <dsp:txXfrm>
        <a:off x="6653639" y="617586"/>
        <a:ext cx="1928676" cy="279727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9BCA-2200-46B0-9938-10686A607141}">
      <dsp:nvSpPr>
        <dsp:cNvPr id="0" name=""/>
        <dsp:cNvSpPr/>
      </dsp:nvSpPr>
      <dsp:spPr>
        <a:xfrm>
          <a:off x="22337" y="0"/>
          <a:ext cx="8847804" cy="4032447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9C68F97-BF26-49C0-BB12-FE58E1E35A5E}">
      <dsp:nvSpPr>
        <dsp:cNvPr id="0" name=""/>
        <dsp:cNvSpPr/>
      </dsp:nvSpPr>
      <dsp:spPr>
        <a:xfrm>
          <a:off x="148653" y="449093"/>
          <a:ext cx="2016696" cy="3024738"/>
        </a:xfrm>
        <a:prstGeom prst="roundRect">
          <a:avLst/>
        </a:prstGeom>
        <a:solidFill>
          <a:srgbClr val="00277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разнообразие предметов быта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определение назначения, описание внешних признаков</a:t>
          </a:r>
          <a:endParaRPr lang="ru-RU" sz="2800" b="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8653" y="449093"/>
        <a:ext cx="2016696" cy="3024738"/>
      </dsp:txXfrm>
    </dsp:sp>
    <dsp:sp modelId="{F62BD3EB-B8CC-41E6-9DBD-FE9500249C63}">
      <dsp:nvSpPr>
        <dsp:cNvPr id="0" name=""/>
        <dsp:cNvSpPr/>
      </dsp:nvSpPr>
      <dsp:spPr>
        <a:xfrm>
          <a:off x="2283935" y="513249"/>
          <a:ext cx="1774470" cy="3005947"/>
        </a:xfrm>
        <a:prstGeom prst="roundRect">
          <a:avLst/>
        </a:prstGeom>
        <a:solidFill>
          <a:srgbClr val="00277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декоративно-прикладное искусство;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народное творчество</a:t>
          </a:r>
          <a:endParaRPr lang="ru-RU" sz="2800" b="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3935" y="513249"/>
        <a:ext cx="1774470" cy="3005947"/>
      </dsp:txXfrm>
    </dsp:sp>
    <dsp:sp modelId="{AAFAF922-FBD4-472F-B3CA-E213335F9B81}">
      <dsp:nvSpPr>
        <dsp:cNvPr id="0" name=""/>
        <dsp:cNvSpPr/>
      </dsp:nvSpPr>
      <dsp:spPr>
        <a:xfrm>
          <a:off x="4289252" y="432044"/>
          <a:ext cx="2127881" cy="3168358"/>
        </a:xfrm>
        <a:prstGeom prst="roundRect">
          <a:avLst/>
        </a:prstGeom>
        <a:solidFill>
          <a:srgbClr val="00277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предметы и объекты современной городской среды: архитектурные объекты, транспорт, садово-парковое искусство, театр</a:t>
          </a:r>
        </a:p>
      </dsp:txBody>
      <dsp:txXfrm>
        <a:off x="4289252" y="432044"/>
        <a:ext cx="2127881" cy="3168358"/>
      </dsp:txXfrm>
    </dsp:sp>
    <dsp:sp modelId="{FDD50B74-B614-4192-816A-58AB5D6FB81D}">
      <dsp:nvSpPr>
        <dsp:cNvPr id="0" name=""/>
        <dsp:cNvSpPr/>
      </dsp:nvSpPr>
      <dsp:spPr>
        <a:xfrm>
          <a:off x="6549302" y="513249"/>
          <a:ext cx="2137350" cy="3005947"/>
        </a:xfrm>
        <a:prstGeom prst="roundRect">
          <a:avLst/>
        </a:prstGeom>
        <a:solidFill>
          <a:srgbClr val="00277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изготовление предметов на промышленных предприятиях </a:t>
          </a:r>
        </a:p>
      </dsp:txBody>
      <dsp:txXfrm>
        <a:off x="6549302" y="513249"/>
        <a:ext cx="2137350" cy="30059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CB272-3EA4-4B7A-AD87-D33DD20AB103}">
      <dsp:nvSpPr>
        <dsp:cNvPr id="0" name=""/>
        <dsp:cNvSpPr/>
      </dsp:nvSpPr>
      <dsp:spPr>
        <a:xfrm rot="5400000">
          <a:off x="-106731" y="110820"/>
          <a:ext cx="711541" cy="498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1</a:t>
          </a:r>
        </a:p>
      </dsp:txBody>
      <dsp:txXfrm rot="-5400000">
        <a:off x="1" y="253129"/>
        <a:ext cx="498079" cy="213462"/>
      </dsp:txXfrm>
    </dsp:sp>
    <dsp:sp modelId="{B570129B-1F7B-484B-AA38-033A9E7D3D8A}">
      <dsp:nvSpPr>
        <dsp:cNvPr id="0" name=""/>
        <dsp:cNvSpPr/>
      </dsp:nvSpPr>
      <dsp:spPr>
        <a:xfrm rot="5400000">
          <a:off x="4298856" y="-3796688"/>
          <a:ext cx="462745" cy="8064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Анализ устройства и назначения изделия</a:t>
          </a:r>
          <a:endParaRPr lang="ru-RU" sz="2400" kern="1200" dirty="0">
            <a:solidFill>
              <a:srgbClr val="002060"/>
            </a:solidFill>
          </a:endParaRPr>
        </a:p>
      </dsp:txBody>
      <dsp:txXfrm rot="-5400000">
        <a:off x="498080" y="26678"/>
        <a:ext cx="8041710" cy="417567"/>
      </dsp:txXfrm>
    </dsp:sp>
    <dsp:sp modelId="{E2277C89-F5C0-471D-83AC-8BD8172AC434}">
      <dsp:nvSpPr>
        <dsp:cNvPr id="0" name=""/>
        <dsp:cNvSpPr/>
      </dsp:nvSpPr>
      <dsp:spPr>
        <a:xfrm rot="5400000">
          <a:off x="-106731" y="826802"/>
          <a:ext cx="711541" cy="498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2</a:t>
          </a:r>
        </a:p>
      </dsp:txBody>
      <dsp:txXfrm rot="-5400000">
        <a:off x="1" y="969111"/>
        <a:ext cx="498079" cy="213462"/>
      </dsp:txXfrm>
    </dsp:sp>
    <dsp:sp modelId="{471B6C13-895F-47F5-9BBC-E21E386A9127}">
      <dsp:nvSpPr>
        <dsp:cNvPr id="0" name=""/>
        <dsp:cNvSpPr/>
      </dsp:nvSpPr>
      <dsp:spPr>
        <a:xfrm rot="5400000">
          <a:off x="4213923" y="-3080827"/>
          <a:ext cx="632610" cy="8064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Выстраивание последовательности практических действий и технологических операций</a:t>
          </a:r>
        </a:p>
      </dsp:txBody>
      <dsp:txXfrm rot="-5400000">
        <a:off x="498079" y="665898"/>
        <a:ext cx="8033418" cy="570848"/>
      </dsp:txXfrm>
    </dsp:sp>
    <dsp:sp modelId="{CC643042-4B42-4793-80F1-20A80991E6D2}">
      <dsp:nvSpPr>
        <dsp:cNvPr id="0" name=""/>
        <dsp:cNvSpPr/>
      </dsp:nvSpPr>
      <dsp:spPr>
        <a:xfrm rot="5400000">
          <a:off x="-106731" y="1457731"/>
          <a:ext cx="711541" cy="498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3</a:t>
          </a:r>
        </a:p>
      </dsp:txBody>
      <dsp:txXfrm rot="-5400000">
        <a:off x="1" y="1600040"/>
        <a:ext cx="498079" cy="213462"/>
      </dsp:txXfrm>
    </dsp:sp>
    <dsp:sp modelId="{C584A118-A298-4FFC-A415-CD423D9272CE}">
      <dsp:nvSpPr>
        <dsp:cNvPr id="0" name=""/>
        <dsp:cNvSpPr/>
      </dsp:nvSpPr>
      <dsp:spPr>
        <a:xfrm rot="5400000">
          <a:off x="4298978" y="-2449898"/>
          <a:ext cx="462502" cy="8064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Подбор материалов и инструментов</a:t>
          </a:r>
        </a:p>
      </dsp:txBody>
      <dsp:txXfrm rot="-5400000">
        <a:off x="498080" y="1373578"/>
        <a:ext cx="8041722" cy="417348"/>
      </dsp:txXfrm>
    </dsp:sp>
    <dsp:sp modelId="{34CE23EC-5C24-4CA8-86C8-761B5EE1885F}">
      <dsp:nvSpPr>
        <dsp:cNvPr id="0" name=""/>
        <dsp:cNvSpPr/>
      </dsp:nvSpPr>
      <dsp:spPr>
        <a:xfrm rot="5400000">
          <a:off x="-106731" y="2088660"/>
          <a:ext cx="711541" cy="498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4</a:t>
          </a:r>
        </a:p>
      </dsp:txBody>
      <dsp:txXfrm rot="-5400000">
        <a:off x="1" y="2230969"/>
        <a:ext cx="498079" cy="213462"/>
      </dsp:txXfrm>
    </dsp:sp>
    <dsp:sp modelId="{E52FCEEA-6258-4D41-932B-DD1EA0B4ABD7}">
      <dsp:nvSpPr>
        <dsp:cNvPr id="0" name=""/>
        <dsp:cNvSpPr/>
      </dsp:nvSpPr>
      <dsp:spPr>
        <a:xfrm rot="5400000">
          <a:off x="4298978" y="-1818969"/>
          <a:ext cx="462502" cy="8064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Экономная разметка</a:t>
          </a:r>
        </a:p>
      </dsp:txBody>
      <dsp:txXfrm rot="-5400000">
        <a:off x="498080" y="2004507"/>
        <a:ext cx="8041722" cy="417348"/>
      </dsp:txXfrm>
    </dsp:sp>
    <dsp:sp modelId="{FD1A67E9-25A0-4CC3-A7C7-5055EBE5CA72}">
      <dsp:nvSpPr>
        <dsp:cNvPr id="0" name=""/>
        <dsp:cNvSpPr/>
      </dsp:nvSpPr>
      <dsp:spPr>
        <a:xfrm rot="5400000">
          <a:off x="-106731" y="2719589"/>
          <a:ext cx="711541" cy="498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5</a:t>
          </a:r>
        </a:p>
      </dsp:txBody>
      <dsp:txXfrm rot="-5400000">
        <a:off x="1" y="2861898"/>
        <a:ext cx="498079" cy="213462"/>
      </dsp:txXfrm>
    </dsp:sp>
    <dsp:sp modelId="{9D0A574F-7877-4357-9944-DB86315D2C3A}">
      <dsp:nvSpPr>
        <dsp:cNvPr id="0" name=""/>
        <dsp:cNvSpPr/>
      </dsp:nvSpPr>
      <dsp:spPr>
        <a:xfrm rot="5400000">
          <a:off x="4298978" y="-1188040"/>
          <a:ext cx="462502" cy="8064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Обработка с целью получения деталей</a:t>
          </a:r>
        </a:p>
      </dsp:txBody>
      <dsp:txXfrm rot="-5400000">
        <a:off x="498080" y="2635436"/>
        <a:ext cx="8041722" cy="417348"/>
      </dsp:txXfrm>
    </dsp:sp>
    <dsp:sp modelId="{1A870D95-3E83-4781-8851-81D10CCBCDCE}">
      <dsp:nvSpPr>
        <dsp:cNvPr id="0" name=""/>
        <dsp:cNvSpPr/>
      </dsp:nvSpPr>
      <dsp:spPr>
        <a:xfrm rot="5400000">
          <a:off x="-106731" y="3350517"/>
          <a:ext cx="711541" cy="498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6</a:t>
          </a:r>
        </a:p>
      </dsp:txBody>
      <dsp:txXfrm rot="-5400000">
        <a:off x="1" y="3492826"/>
        <a:ext cx="498079" cy="213462"/>
      </dsp:txXfrm>
    </dsp:sp>
    <dsp:sp modelId="{F6EC4030-07B4-45E1-8378-3D12815FAA8F}">
      <dsp:nvSpPr>
        <dsp:cNvPr id="0" name=""/>
        <dsp:cNvSpPr/>
      </dsp:nvSpPr>
      <dsp:spPr>
        <a:xfrm rot="5400000">
          <a:off x="4298978" y="-557112"/>
          <a:ext cx="462502" cy="8064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Сборка, отделка изделия</a:t>
          </a:r>
        </a:p>
      </dsp:txBody>
      <dsp:txXfrm rot="-5400000">
        <a:off x="498080" y="3266364"/>
        <a:ext cx="8041722" cy="417348"/>
      </dsp:txXfrm>
    </dsp:sp>
    <dsp:sp modelId="{2F40A820-59F1-43B3-A8D2-E637177FCD40}">
      <dsp:nvSpPr>
        <dsp:cNvPr id="0" name=""/>
        <dsp:cNvSpPr/>
      </dsp:nvSpPr>
      <dsp:spPr>
        <a:xfrm rot="5400000">
          <a:off x="-106731" y="4119341"/>
          <a:ext cx="711541" cy="498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7</a:t>
          </a:r>
        </a:p>
      </dsp:txBody>
      <dsp:txXfrm rot="-5400000">
        <a:off x="1" y="4261650"/>
        <a:ext cx="498079" cy="213462"/>
      </dsp:txXfrm>
    </dsp:sp>
    <dsp:sp modelId="{FAEC5E67-920C-4624-83FD-2CB85DDB7DAE}">
      <dsp:nvSpPr>
        <dsp:cNvPr id="0" name=""/>
        <dsp:cNvSpPr/>
      </dsp:nvSpPr>
      <dsp:spPr>
        <a:xfrm rot="5400000">
          <a:off x="4161083" y="211711"/>
          <a:ext cx="738292" cy="8064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Проверка изделия в действии, внесение необходимых дополнений и изменений</a:t>
          </a:r>
        </a:p>
      </dsp:txBody>
      <dsp:txXfrm rot="-5400000">
        <a:off x="498080" y="3910754"/>
        <a:ext cx="8028259" cy="66621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CB272-3EA4-4B7A-AD87-D33DD20AB103}">
      <dsp:nvSpPr>
        <dsp:cNvPr id="0" name=""/>
        <dsp:cNvSpPr/>
      </dsp:nvSpPr>
      <dsp:spPr>
        <a:xfrm rot="5400000">
          <a:off x="-106731" y="110820"/>
          <a:ext cx="711541" cy="498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1</a:t>
          </a:r>
        </a:p>
      </dsp:txBody>
      <dsp:txXfrm rot="-5400000">
        <a:off x="1" y="253129"/>
        <a:ext cx="498079" cy="213462"/>
      </dsp:txXfrm>
    </dsp:sp>
    <dsp:sp modelId="{B570129B-1F7B-484B-AA38-033A9E7D3D8A}">
      <dsp:nvSpPr>
        <dsp:cNvPr id="0" name=""/>
        <dsp:cNvSpPr/>
      </dsp:nvSpPr>
      <dsp:spPr>
        <a:xfrm rot="5400000">
          <a:off x="4298856" y="-3796688"/>
          <a:ext cx="462745" cy="8064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Анализ устройства и назначения изделия</a:t>
          </a:r>
          <a:endParaRPr lang="ru-RU" sz="2400" kern="1200" dirty="0">
            <a:solidFill>
              <a:srgbClr val="002060"/>
            </a:solidFill>
          </a:endParaRPr>
        </a:p>
      </dsp:txBody>
      <dsp:txXfrm rot="-5400000">
        <a:off x="498080" y="26678"/>
        <a:ext cx="8041710" cy="417567"/>
      </dsp:txXfrm>
    </dsp:sp>
    <dsp:sp modelId="{E2277C89-F5C0-471D-83AC-8BD8172AC434}">
      <dsp:nvSpPr>
        <dsp:cNvPr id="0" name=""/>
        <dsp:cNvSpPr/>
      </dsp:nvSpPr>
      <dsp:spPr>
        <a:xfrm rot="5400000">
          <a:off x="-106731" y="826802"/>
          <a:ext cx="711541" cy="498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2</a:t>
          </a:r>
        </a:p>
      </dsp:txBody>
      <dsp:txXfrm rot="-5400000">
        <a:off x="1" y="969111"/>
        <a:ext cx="498079" cy="213462"/>
      </dsp:txXfrm>
    </dsp:sp>
    <dsp:sp modelId="{471B6C13-895F-47F5-9BBC-E21E386A9127}">
      <dsp:nvSpPr>
        <dsp:cNvPr id="0" name=""/>
        <dsp:cNvSpPr/>
      </dsp:nvSpPr>
      <dsp:spPr>
        <a:xfrm rot="5400000">
          <a:off x="4213923" y="-3080827"/>
          <a:ext cx="632610" cy="8064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Выстраивание последовательности практических действий и технологических операций</a:t>
          </a:r>
        </a:p>
      </dsp:txBody>
      <dsp:txXfrm rot="-5400000">
        <a:off x="498079" y="665898"/>
        <a:ext cx="8033418" cy="570848"/>
      </dsp:txXfrm>
    </dsp:sp>
    <dsp:sp modelId="{CC643042-4B42-4793-80F1-20A80991E6D2}">
      <dsp:nvSpPr>
        <dsp:cNvPr id="0" name=""/>
        <dsp:cNvSpPr/>
      </dsp:nvSpPr>
      <dsp:spPr>
        <a:xfrm rot="5400000">
          <a:off x="-106731" y="1457731"/>
          <a:ext cx="711541" cy="498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3</a:t>
          </a:r>
        </a:p>
      </dsp:txBody>
      <dsp:txXfrm rot="-5400000">
        <a:off x="1" y="1600040"/>
        <a:ext cx="498079" cy="213462"/>
      </dsp:txXfrm>
    </dsp:sp>
    <dsp:sp modelId="{C584A118-A298-4FFC-A415-CD423D9272CE}">
      <dsp:nvSpPr>
        <dsp:cNvPr id="0" name=""/>
        <dsp:cNvSpPr/>
      </dsp:nvSpPr>
      <dsp:spPr>
        <a:xfrm rot="5400000">
          <a:off x="4298978" y="-2449898"/>
          <a:ext cx="462502" cy="8064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Подбор материалов и инструментов</a:t>
          </a:r>
        </a:p>
      </dsp:txBody>
      <dsp:txXfrm rot="-5400000">
        <a:off x="498080" y="1373578"/>
        <a:ext cx="8041722" cy="417348"/>
      </dsp:txXfrm>
    </dsp:sp>
    <dsp:sp modelId="{34CE23EC-5C24-4CA8-86C8-761B5EE1885F}">
      <dsp:nvSpPr>
        <dsp:cNvPr id="0" name=""/>
        <dsp:cNvSpPr/>
      </dsp:nvSpPr>
      <dsp:spPr>
        <a:xfrm rot="5400000">
          <a:off x="-106731" y="2088660"/>
          <a:ext cx="711541" cy="498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4</a:t>
          </a:r>
        </a:p>
      </dsp:txBody>
      <dsp:txXfrm rot="-5400000">
        <a:off x="1" y="2230969"/>
        <a:ext cx="498079" cy="213462"/>
      </dsp:txXfrm>
    </dsp:sp>
    <dsp:sp modelId="{E52FCEEA-6258-4D41-932B-DD1EA0B4ABD7}">
      <dsp:nvSpPr>
        <dsp:cNvPr id="0" name=""/>
        <dsp:cNvSpPr/>
      </dsp:nvSpPr>
      <dsp:spPr>
        <a:xfrm rot="5400000">
          <a:off x="4298978" y="-1818969"/>
          <a:ext cx="462502" cy="8064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Экономная разметка</a:t>
          </a:r>
        </a:p>
      </dsp:txBody>
      <dsp:txXfrm rot="-5400000">
        <a:off x="498080" y="2004507"/>
        <a:ext cx="8041722" cy="417348"/>
      </dsp:txXfrm>
    </dsp:sp>
    <dsp:sp modelId="{FD1A67E9-25A0-4CC3-A7C7-5055EBE5CA72}">
      <dsp:nvSpPr>
        <dsp:cNvPr id="0" name=""/>
        <dsp:cNvSpPr/>
      </dsp:nvSpPr>
      <dsp:spPr>
        <a:xfrm rot="5400000">
          <a:off x="-106731" y="2719589"/>
          <a:ext cx="711541" cy="498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5</a:t>
          </a:r>
        </a:p>
      </dsp:txBody>
      <dsp:txXfrm rot="-5400000">
        <a:off x="1" y="2861898"/>
        <a:ext cx="498079" cy="213462"/>
      </dsp:txXfrm>
    </dsp:sp>
    <dsp:sp modelId="{9D0A574F-7877-4357-9944-DB86315D2C3A}">
      <dsp:nvSpPr>
        <dsp:cNvPr id="0" name=""/>
        <dsp:cNvSpPr/>
      </dsp:nvSpPr>
      <dsp:spPr>
        <a:xfrm rot="5400000">
          <a:off x="4298978" y="-1188040"/>
          <a:ext cx="462502" cy="8064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Обработка с целью получения деталей</a:t>
          </a:r>
        </a:p>
      </dsp:txBody>
      <dsp:txXfrm rot="-5400000">
        <a:off x="498080" y="2635436"/>
        <a:ext cx="8041722" cy="417348"/>
      </dsp:txXfrm>
    </dsp:sp>
    <dsp:sp modelId="{1A870D95-3E83-4781-8851-81D10CCBCDCE}">
      <dsp:nvSpPr>
        <dsp:cNvPr id="0" name=""/>
        <dsp:cNvSpPr/>
      </dsp:nvSpPr>
      <dsp:spPr>
        <a:xfrm rot="5400000">
          <a:off x="-106731" y="3350517"/>
          <a:ext cx="711541" cy="498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6</a:t>
          </a:r>
        </a:p>
      </dsp:txBody>
      <dsp:txXfrm rot="-5400000">
        <a:off x="1" y="3492826"/>
        <a:ext cx="498079" cy="213462"/>
      </dsp:txXfrm>
    </dsp:sp>
    <dsp:sp modelId="{F6EC4030-07B4-45E1-8378-3D12815FAA8F}">
      <dsp:nvSpPr>
        <dsp:cNvPr id="0" name=""/>
        <dsp:cNvSpPr/>
      </dsp:nvSpPr>
      <dsp:spPr>
        <a:xfrm rot="5400000">
          <a:off x="4298978" y="-557112"/>
          <a:ext cx="462502" cy="8064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Сборка, отделка изделия</a:t>
          </a:r>
        </a:p>
      </dsp:txBody>
      <dsp:txXfrm rot="-5400000">
        <a:off x="498080" y="3266364"/>
        <a:ext cx="8041722" cy="417348"/>
      </dsp:txXfrm>
    </dsp:sp>
    <dsp:sp modelId="{2F40A820-59F1-43B3-A8D2-E637177FCD40}">
      <dsp:nvSpPr>
        <dsp:cNvPr id="0" name=""/>
        <dsp:cNvSpPr/>
      </dsp:nvSpPr>
      <dsp:spPr>
        <a:xfrm rot="5400000">
          <a:off x="-106731" y="4119341"/>
          <a:ext cx="711541" cy="498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7</a:t>
          </a:r>
        </a:p>
      </dsp:txBody>
      <dsp:txXfrm rot="-5400000">
        <a:off x="1" y="4261650"/>
        <a:ext cx="498079" cy="213462"/>
      </dsp:txXfrm>
    </dsp:sp>
    <dsp:sp modelId="{FAEC5E67-920C-4624-83FD-2CB85DDB7DAE}">
      <dsp:nvSpPr>
        <dsp:cNvPr id="0" name=""/>
        <dsp:cNvSpPr/>
      </dsp:nvSpPr>
      <dsp:spPr>
        <a:xfrm rot="5400000">
          <a:off x="4161083" y="211711"/>
          <a:ext cx="738292" cy="80642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Проверка изделия в действии, внесение необходимых дополнений и изменений</a:t>
          </a:r>
        </a:p>
      </dsp:txBody>
      <dsp:txXfrm rot="-5400000">
        <a:off x="498080" y="3910754"/>
        <a:ext cx="8028259" cy="6662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F06D99-E127-45B3-83BE-13ED08BD7C32}">
      <dsp:nvSpPr>
        <dsp:cNvPr id="0" name=""/>
        <dsp:cNvSpPr/>
      </dsp:nvSpPr>
      <dsp:spPr>
        <a:xfrm rot="5400000">
          <a:off x="6041111" y="-3445222"/>
          <a:ext cx="927709" cy="78511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растительные (листья, цветы, семена, плоды деревьев, веточки)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минеральные (камешки, ракушки, яичная скорлупа)</a:t>
          </a:r>
        </a:p>
      </dsp:txBody>
      <dsp:txXfrm rot="-5400000">
        <a:off x="2579400" y="61776"/>
        <a:ext cx="7805845" cy="837135"/>
      </dsp:txXfrm>
    </dsp:sp>
    <dsp:sp modelId="{E9F1EC04-C8B1-45D7-83DF-A4860DC74395}">
      <dsp:nvSpPr>
        <dsp:cNvPr id="0" name=""/>
        <dsp:cNvSpPr/>
      </dsp:nvSpPr>
      <dsp:spPr>
        <a:xfrm>
          <a:off x="0" y="0"/>
          <a:ext cx="2579162" cy="9597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>
              <a:latin typeface="Times New Roman" pitchFamily="18" charset="0"/>
              <a:cs typeface="Times New Roman" pitchFamily="18" charset="0"/>
            </a:rPr>
            <a:t>Природные материалы</a:t>
          </a:r>
        </a:p>
      </dsp:txBody>
      <dsp:txXfrm>
        <a:off x="46851" y="46851"/>
        <a:ext cx="2485460" cy="866047"/>
      </dsp:txXfrm>
    </dsp:sp>
    <dsp:sp modelId="{1EDAF814-1F61-4CC6-969E-06AA69821F0E}">
      <dsp:nvSpPr>
        <dsp:cNvPr id="0" name=""/>
        <dsp:cNvSpPr/>
      </dsp:nvSpPr>
      <dsp:spPr>
        <a:xfrm rot="5400000">
          <a:off x="6120102" y="-2438341"/>
          <a:ext cx="767799" cy="785284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разновидности бумаги (цветная, бархатная, калька, копировальная, журнальная, перелётная, картон)</a:t>
          </a:r>
        </a:p>
      </dsp:txBody>
      <dsp:txXfrm rot="-5400000">
        <a:off x="2577580" y="1141662"/>
        <a:ext cx="7815364" cy="692837"/>
      </dsp:txXfrm>
    </dsp:sp>
    <dsp:sp modelId="{BF5DBF18-97AB-49DF-AC8C-D43118713E60}">
      <dsp:nvSpPr>
        <dsp:cNvPr id="0" name=""/>
        <dsp:cNvSpPr/>
      </dsp:nvSpPr>
      <dsp:spPr>
        <a:xfrm>
          <a:off x="0" y="1005106"/>
          <a:ext cx="2577342" cy="9597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>
              <a:latin typeface="Times New Roman" pitchFamily="18" charset="0"/>
              <a:cs typeface="Times New Roman" pitchFamily="18" charset="0"/>
            </a:rPr>
            <a:t>Бумажные материалы</a:t>
          </a:r>
        </a:p>
      </dsp:txBody>
      <dsp:txXfrm>
        <a:off x="46851" y="1051957"/>
        <a:ext cx="2483640" cy="866047"/>
      </dsp:txXfrm>
    </dsp:sp>
    <dsp:sp modelId="{74AD2A3C-2290-43D3-BB60-D84518B84D50}">
      <dsp:nvSpPr>
        <dsp:cNvPr id="0" name=""/>
        <dsp:cNvSpPr/>
      </dsp:nvSpPr>
      <dsp:spPr>
        <a:xfrm rot="5400000">
          <a:off x="6132252" y="-1418272"/>
          <a:ext cx="767799" cy="78281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пластилин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солёное тесто</a:t>
          </a:r>
        </a:p>
      </dsp:txBody>
      <dsp:txXfrm rot="-5400000">
        <a:off x="2602062" y="2149399"/>
        <a:ext cx="7790699" cy="692837"/>
      </dsp:txXfrm>
    </dsp:sp>
    <dsp:sp modelId="{F5D13639-6AC9-4CE2-8290-F18C01408E99}">
      <dsp:nvSpPr>
        <dsp:cNvPr id="0" name=""/>
        <dsp:cNvSpPr/>
      </dsp:nvSpPr>
      <dsp:spPr>
        <a:xfrm>
          <a:off x="0" y="2011951"/>
          <a:ext cx="2601824" cy="9597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>
              <a:latin typeface="Times New Roman" pitchFamily="18" charset="0"/>
              <a:cs typeface="Times New Roman" pitchFamily="18" charset="0"/>
            </a:rPr>
            <a:t>Пластичные материалы</a:t>
          </a:r>
        </a:p>
      </dsp:txBody>
      <dsp:txXfrm>
        <a:off x="46851" y="2058802"/>
        <a:ext cx="2508122" cy="866047"/>
      </dsp:txXfrm>
    </dsp:sp>
    <dsp:sp modelId="{5EFD7BD4-D2B0-4BF7-863A-E595ECB360D8}">
      <dsp:nvSpPr>
        <dsp:cNvPr id="0" name=""/>
        <dsp:cNvSpPr/>
      </dsp:nvSpPr>
      <dsp:spPr>
        <a:xfrm rot="5400000">
          <a:off x="6102465" y="-442314"/>
          <a:ext cx="767799" cy="789173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ткань, вата, нитки, канаты и др</a:t>
          </a: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 rot="-5400000">
        <a:off x="2540496" y="3157136"/>
        <a:ext cx="7854258" cy="692837"/>
      </dsp:txXfrm>
    </dsp:sp>
    <dsp:sp modelId="{47AED267-6EF8-45BC-A05E-346E35F62330}">
      <dsp:nvSpPr>
        <dsp:cNvPr id="0" name=""/>
        <dsp:cNvSpPr/>
      </dsp:nvSpPr>
      <dsp:spPr>
        <a:xfrm>
          <a:off x="0" y="3018785"/>
          <a:ext cx="2540258" cy="9597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>
              <a:latin typeface="Times New Roman" pitchFamily="18" charset="0"/>
              <a:cs typeface="Times New Roman" pitchFamily="18" charset="0"/>
            </a:rPr>
            <a:t>Текстильные материалы</a:t>
          </a:r>
        </a:p>
      </dsp:txBody>
      <dsp:txXfrm>
        <a:off x="46851" y="3065636"/>
        <a:ext cx="2446556" cy="866047"/>
      </dsp:txXfrm>
    </dsp:sp>
    <dsp:sp modelId="{4C619BA0-E438-4ED6-8FF4-6E96DA95C2F7}">
      <dsp:nvSpPr>
        <dsp:cNvPr id="0" name=""/>
        <dsp:cNvSpPr/>
      </dsp:nvSpPr>
      <dsp:spPr>
        <a:xfrm rot="5400000">
          <a:off x="5975160" y="663512"/>
          <a:ext cx="1008028" cy="77438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пластмассы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, поролон, пенопласт, полуфабрикаты (картонные трубки, коробки, пластмассовые капсулы, крышки, катушки и т.д.)</a:t>
          </a:r>
        </a:p>
      </dsp:txBody>
      <dsp:txXfrm rot="-5400000">
        <a:off x="2607254" y="4080626"/>
        <a:ext cx="7694632" cy="909612"/>
      </dsp:txXfrm>
    </dsp:sp>
    <dsp:sp modelId="{5CEB3F57-C021-4EBF-A5F6-8404AA2FC04A}">
      <dsp:nvSpPr>
        <dsp:cNvPr id="0" name=""/>
        <dsp:cNvSpPr/>
      </dsp:nvSpPr>
      <dsp:spPr>
        <a:xfrm>
          <a:off x="0" y="4049760"/>
          <a:ext cx="2607017" cy="9597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>
              <a:latin typeface="Times New Roman" pitchFamily="18" charset="0"/>
              <a:cs typeface="Times New Roman" pitchFamily="18" charset="0"/>
            </a:rPr>
            <a:t>Бросовые материалы</a:t>
          </a:r>
        </a:p>
      </dsp:txBody>
      <dsp:txXfrm>
        <a:off x="46851" y="4096611"/>
        <a:ext cx="2513315" cy="86604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F06D99-E127-45B3-83BE-13ED08BD7C32}">
      <dsp:nvSpPr>
        <dsp:cNvPr id="0" name=""/>
        <dsp:cNvSpPr/>
      </dsp:nvSpPr>
      <dsp:spPr>
        <a:xfrm rot="5400000">
          <a:off x="4927591" y="-2774774"/>
          <a:ext cx="920623" cy="65029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растительные (листья, цветы, семена, плоды деревьев, веточки)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минеральные (камешки, ракушки, яичная скорлупа)</a:t>
          </a:r>
        </a:p>
      </dsp:txBody>
      <dsp:txXfrm rot="-5400000">
        <a:off x="2136453" y="61305"/>
        <a:ext cx="6457959" cy="830741"/>
      </dsp:txXfrm>
    </dsp:sp>
    <dsp:sp modelId="{E9F1EC04-C8B1-45D7-83DF-A4860DC74395}">
      <dsp:nvSpPr>
        <dsp:cNvPr id="0" name=""/>
        <dsp:cNvSpPr/>
      </dsp:nvSpPr>
      <dsp:spPr>
        <a:xfrm>
          <a:off x="0" y="0"/>
          <a:ext cx="2136256" cy="9524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Природные материалы</a:t>
          </a:r>
        </a:p>
      </dsp:txBody>
      <dsp:txXfrm>
        <a:off x="46493" y="46493"/>
        <a:ext cx="2043270" cy="859432"/>
      </dsp:txXfrm>
    </dsp:sp>
    <dsp:sp modelId="{1EDAF814-1F61-4CC6-969E-06AA69821F0E}">
      <dsp:nvSpPr>
        <dsp:cNvPr id="0" name=""/>
        <dsp:cNvSpPr/>
      </dsp:nvSpPr>
      <dsp:spPr>
        <a:xfrm rot="5400000">
          <a:off x="5006137" y="-1775444"/>
          <a:ext cx="761934" cy="65043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разновидности бумаги (цветная, бархатная, калька, копировальная, журнальная, перелётная, картон)</a:t>
          </a:r>
        </a:p>
      </dsp:txBody>
      <dsp:txXfrm rot="-5400000">
        <a:off x="2134946" y="1132942"/>
        <a:ext cx="6467123" cy="687544"/>
      </dsp:txXfrm>
    </dsp:sp>
    <dsp:sp modelId="{BF5DBF18-97AB-49DF-AC8C-D43118713E60}">
      <dsp:nvSpPr>
        <dsp:cNvPr id="0" name=""/>
        <dsp:cNvSpPr/>
      </dsp:nvSpPr>
      <dsp:spPr>
        <a:xfrm>
          <a:off x="0" y="997429"/>
          <a:ext cx="2134749" cy="9524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Бумажные материалы</a:t>
          </a:r>
        </a:p>
      </dsp:txBody>
      <dsp:txXfrm>
        <a:off x="46493" y="1043922"/>
        <a:ext cx="2041763" cy="859432"/>
      </dsp:txXfrm>
    </dsp:sp>
    <dsp:sp modelId="{74AD2A3C-2290-43D3-BB60-D84518B84D50}">
      <dsp:nvSpPr>
        <dsp:cNvPr id="0" name=""/>
        <dsp:cNvSpPr/>
      </dsp:nvSpPr>
      <dsp:spPr>
        <a:xfrm rot="5400000">
          <a:off x="5016201" y="-765190"/>
          <a:ext cx="761934" cy="648388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пластилин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солёное тесто</a:t>
          </a:r>
        </a:p>
      </dsp:txBody>
      <dsp:txXfrm rot="-5400000">
        <a:off x="2155224" y="2132982"/>
        <a:ext cx="6446694" cy="687544"/>
      </dsp:txXfrm>
    </dsp:sp>
    <dsp:sp modelId="{F5D13639-6AC9-4CE2-8290-F18C01408E99}">
      <dsp:nvSpPr>
        <dsp:cNvPr id="0" name=""/>
        <dsp:cNvSpPr/>
      </dsp:nvSpPr>
      <dsp:spPr>
        <a:xfrm>
          <a:off x="0" y="1996582"/>
          <a:ext cx="2155027" cy="9524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Пластичные материалы</a:t>
          </a:r>
        </a:p>
      </dsp:txBody>
      <dsp:txXfrm>
        <a:off x="46493" y="2043075"/>
        <a:ext cx="2062041" cy="859432"/>
      </dsp:txXfrm>
    </dsp:sp>
    <dsp:sp modelId="{5EFD7BD4-D2B0-4BF7-863A-E595ECB360D8}">
      <dsp:nvSpPr>
        <dsp:cNvPr id="0" name=""/>
        <dsp:cNvSpPr/>
      </dsp:nvSpPr>
      <dsp:spPr>
        <a:xfrm rot="5400000">
          <a:off x="4991529" y="208527"/>
          <a:ext cx="761934" cy="653653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ткань, вата, нитки, канаты и др</a:t>
          </a: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 rot="-5400000">
        <a:off x="2104230" y="3133022"/>
        <a:ext cx="6499338" cy="687544"/>
      </dsp:txXfrm>
    </dsp:sp>
    <dsp:sp modelId="{47AED267-6EF8-45BC-A05E-346E35F62330}">
      <dsp:nvSpPr>
        <dsp:cNvPr id="0" name=""/>
        <dsp:cNvSpPr/>
      </dsp:nvSpPr>
      <dsp:spPr>
        <a:xfrm>
          <a:off x="0" y="2995727"/>
          <a:ext cx="2104033" cy="9524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Текстильные материалы</a:t>
          </a:r>
        </a:p>
      </dsp:txBody>
      <dsp:txXfrm>
        <a:off x="46493" y="3042220"/>
        <a:ext cx="2011047" cy="859432"/>
      </dsp:txXfrm>
    </dsp:sp>
    <dsp:sp modelId="{4C619BA0-E438-4ED6-8FF4-6E96DA95C2F7}">
      <dsp:nvSpPr>
        <dsp:cNvPr id="0" name=""/>
        <dsp:cNvSpPr/>
      </dsp:nvSpPr>
      <dsp:spPr>
        <a:xfrm rot="5400000">
          <a:off x="4866376" y="1293772"/>
          <a:ext cx="1000329" cy="64140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Пластмассы, поролон, пенопласт, полуфабрикаты (картонные трубки, коробки, пластмассовые капсулы, крышки, катушки и т.д.)</a:t>
          </a:r>
        </a:p>
      </dsp:txBody>
      <dsp:txXfrm rot="-5400000">
        <a:off x="2159525" y="4049455"/>
        <a:ext cx="6365200" cy="902665"/>
      </dsp:txXfrm>
    </dsp:sp>
    <dsp:sp modelId="{5CEB3F57-C021-4EBF-A5F6-8404AA2FC04A}">
      <dsp:nvSpPr>
        <dsp:cNvPr id="0" name=""/>
        <dsp:cNvSpPr/>
      </dsp:nvSpPr>
      <dsp:spPr>
        <a:xfrm>
          <a:off x="0" y="4018826"/>
          <a:ext cx="2159328" cy="9524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Бросовые материалы</a:t>
          </a:r>
        </a:p>
      </dsp:txBody>
      <dsp:txXfrm>
        <a:off x="46493" y="4065319"/>
        <a:ext cx="2066342" cy="859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A4839-ADAA-4CDC-8FF2-396085D120A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04ABA-FAF1-4CC9-803A-836DE011F1A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77D86-C6C2-4E76-B631-18A1B56B0CE3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A4D9B-1E3F-4EA3-B564-EFC311034EA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12290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z="1400"/>
          </a:p>
        </p:txBody>
      </p:sp>
      <p:sp>
        <p:nvSpPr>
          <p:cNvPr id="12291" name="Верхний колонтитул 4"/>
          <p:cNvSpPr>
            <a:spLocks noGrp="1" noEditPoints="1" noChangeArrowheads="1"/>
          </p:cNvSpPr>
          <p:nvPr>
            <p:ph type="hdr" sz="quarter"/>
          </p:nvPr>
        </p:nvSpPr>
        <p:spPr bwMode="auto">
          <a:xfrm>
            <a:off x="1" y="0"/>
            <a:ext cx="2920764" cy="538888"/>
          </a:xfrm>
          <a:noFill/>
        </p:spPr>
        <p:txBody>
          <a:bodyPr wrap="square" anchor="t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1</a:t>
            </a:r>
          </a:p>
        </p:txBody>
      </p:sp>
      <p:sp>
        <p:nvSpPr>
          <p:cNvPr id="12292" name="Дата 5"/>
          <p:cNvSpPr>
            <a:spLocks noGrp="1" noEditPoints="1" noChangeArrowheads="1"/>
          </p:cNvSpPr>
          <p:nvPr>
            <p:ph type="dt" sz="quarter" idx="1"/>
          </p:nvPr>
        </p:nvSpPr>
        <p:spPr bwMode="auto">
          <a:xfrm>
            <a:off x="3816657" y="0"/>
            <a:ext cx="2919178" cy="538888"/>
          </a:xfrm>
          <a:noFill/>
        </p:spPr>
        <p:txBody>
          <a:bodyPr wrap="square" anchor="t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01FC64-947B-2C4C-841B-0A3D34AC1E08}" type="datetime1">
              <a:rPr lang="ru-RU" altLang="ru-RU" smtClean="0"/>
              <a:t>24.03.2023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10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11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13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14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15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16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17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18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19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5B8C72A-FC51-4657-8B4A-7684EF9B3C27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20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21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B86D47A-59D7-43A2-99FE-183768B0B62B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53973FE-AC09-4A97-9526-5781CC8C257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4BE454A-CB06-47B0-81BB-DE07A27242AB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4BE454A-CB06-47B0-81BB-DE07A27242AB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B820858-4294-43CA-B9CA-10B5A9591FF1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B820858-4294-43CA-B9CA-10B5A9591FF1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B820858-4294-43CA-B9CA-10B5A9591FF1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B820858-4294-43CA-B9CA-10B5A9591FF1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19458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9459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61DFC6-9241-B741-A600-2AD052A8AF97}" type="slidenum">
              <a:rPr lang="ru-RU" altLang="ru-RU" smtClean="0"/>
              <a:t>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30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31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32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33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34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35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36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37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38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39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19458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9459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61DFC6-9241-B741-A600-2AD052A8AF97}" type="slidenum">
              <a:rPr lang="ru-RU" altLang="ru-RU" smtClean="0"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40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41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42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43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44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45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46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47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48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49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50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51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52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53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54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55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56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57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58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59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60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61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62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63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64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65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66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67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68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69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70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E9893F1-B473-4B55-84BC-3F9ADD8C7B41}" type="slidenum">
              <a:rPr lang="en-US" smtClean="0"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C79BAA1-D50B-4E29-B01F-B1FE320A192A}" type="slidenum">
              <a:rPr lang="en-US" smtClean="0"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65538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z="1400"/>
          </a:p>
        </p:txBody>
      </p:sp>
      <p:sp>
        <p:nvSpPr>
          <p:cNvPr id="65539" name="Верхний колонтитул 4"/>
          <p:cNvSpPr>
            <a:spLocks noGrp="1" noEditPoints="1" noChangeArrowheads="1"/>
          </p:cNvSpPr>
          <p:nvPr>
            <p:ph type="hdr" sz="quarter"/>
          </p:nvPr>
        </p:nvSpPr>
        <p:spPr bwMode="auto">
          <a:xfrm>
            <a:off x="0" y="0"/>
            <a:ext cx="2923936" cy="538888"/>
          </a:xfrm>
          <a:noFill/>
        </p:spPr>
        <p:txBody>
          <a:bodyPr wrap="square" anchor="t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/>
              <a:t>1</a:t>
            </a:r>
          </a:p>
        </p:txBody>
      </p:sp>
      <p:sp>
        <p:nvSpPr>
          <p:cNvPr id="65540" name="Дата 5"/>
          <p:cNvSpPr>
            <a:spLocks noGrp="1" noEditPoints="1" noChangeArrowheads="1"/>
          </p:cNvSpPr>
          <p:nvPr>
            <p:ph type="dt" sz="quarter" idx="1"/>
          </p:nvPr>
        </p:nvSpPr>
        <p:spPr bwMode="auto">
          <a:xfrm>
            <a:off x="3819827" y="0"/>
            <a:ext cx="2923936" cy="538888"/>
          </a:xfrm>
          <a:noFill/>
        </p:spPr>
        <p:txBody>
          <a:bodyPr wrap="square" anchor="t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546761-71FE-2641-BC3E-757DF1D62A84}" type="datetime1">
              <a:rPr lang="ru-RU" altLang="ru-RU" smtClean="0"/>
              <a:t>24.03.2023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EditPoints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/>
          </a:p>
        </p:txBody>
      </p:sp>
      <p:sp>
        <p:nvSpPr>
          <p:cNvPr id="41986" name="Заметки 2"/>
          <p:cNvSpPr>
            <a:spLocks noGrp="1" noEditPoints="1" noChangeArrowheads="1"/>
          </p:cNvSpPr>
          <p:nvPr>
            <p:ph type="body" idx="1"/>
          </p:nvPr>
        </p:nvSpPr>
        <p:spPr bwMode="auto">
          <a:noFill/>
        </p:spPr>
        <p:txBody>
          <a:bodyPr wrap="square" anchor="t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987" name="Номер слайда 3"/>
          <p:cNvSpPr>
            <a:spLocks noGrp="1" noEditPoints="1" noChangeArrowheads="1"/>
          </p:cNvSpPr>
          <p:nvPr>
            <p:ph type="sldNum" sz="quarter" idx="5"/>
          </p:nvPr>
        </p:nvSpPr>
        <p:spPr bwMode="auto">
          <a:noFill/>
        </p:spPr>
        <p:txBody>
          <a:bodyPr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053DA-2B9C-AB41-BAD2-0ED0BB83FAED}" type="slidenum">
              <a:rPr lang="ru-RU" altLang="ru-RU" smtClean="0"/>
              <a:t>9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solidFill>
          <a:srgbClr val="284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1425" y="6126163"/>
            <a:ext cx="1630363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 userDrawn="1"/>
        </p:nvSpPr>
        <p:spPr>
          <a:xfrm>
            <a:off x="377472" y="6408384"/>
            <a:ext cx="258029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 panose="020F0502020204030204" pitchFamily="34" charset="0"/>
              </a:rPr>
              <a:t>© АО «Издательство «Просвещение», 20</a:t>
            </a:r>
            <a:r>
              <a:rPr lang="en-US" sz="1000" dirty="0" smtClean="0">
                <a:solidFill>
                  <a:schemeClr val="bg1">
                    <a:lumMod val="85000"/>
                    <a:alpha val="40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ru-RU" sz="1000" dirty="0" smtClean="0">
                <a:solidFill>
                  <a:schemeClr val="bg1">
                    <a:lumMod val="85000"/>
                    <a:alpha val="40000"/>
                  </a:schemeClr>
                </a:solidFill>
                <a:latin typeface="Calibri" panose="020F0502020204030204" pitchFamily="34" charset="0"/>
              </a:rPr>
              <a:t>3</a:t>
            </a:r>
            <a:endParaRPr lang="ru-RU" sz="1000" dirty="0">
              <a:solidFill>
                <a:schemeClr val="bg1">
                  <a:lumMod val="85000"/>
                  <a:alpha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Текст 1"/>
          <p:cNvSpPr txBox="1"/>
          <p:nvPr userDrawn="1"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Tx/>
              <a:buNone/>
              <a:defRPr sz="700" kern="120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/>
            <a:fld id="{4D553401-FACE-5145-91D4-367C9A7B6772}" type="slidenum">
              <a:rPr lang="ru-RU" sz="1400" b="1" smtClean="0">
                <a:solidFill>
                  <a:schemeClr val="bg1"/>
                </a:solidFill>
                <a:latin typeface="+mn-lt"/>
              </a:rPr>
              <a:t>‹#›</a:t>
            </a:fld>
            <a:endParaRPr lang="ru-RU" sz="1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Рисунок 9" descr="Изображение выглядит как текст, наружный объект&#10;&#10;Автоматически созданное описание"/>
          <p:cNvPicPr>
            <a:picLocks noChangeAspect="1"/>
          </p:cNvPicPr>
          <p:nvPr userDrawn="1"/>
        </p:nvPicPr>
        <p:blipFill>
          <a:blip r:embed="rId3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" r="1834" b="17506"/>
          <a:stretch/>
        </p:blipFill>
        <p:spPr bwMode="auto">
          <a:xfrm>
            <a:off x="9891713" y="6126163"/>
            <a:ext cx="2112962" cy="4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79425" y="6445712"/>
            <a:ext cx="3006571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233C78">
                    <a:alpha val="40000"/>
                  </a:srgbClr>
                </a:solidFill>
                <a:latin typeface="Calibri" panose="020F0502020204030204" pitchFamily="34" charset="0"/>
              </a:rPr>
              <a:t>© АО «Издательство «Просвещение», 20</a:t>
            </a:r>
            <a:r>
              <a:rPr lang="en-US" sz="1000" dirty="0">
                <a:solidFill>
                  <a:srgbClr val="233C78">
                    <a:alpha val="40000"/>
                  </a:srgbClr>
                </a:solidFill>
                <a:latin typeface="Calibri" panose="020F0502020204030204" pitchFamily="34" charset="0"/>
              </a:rPr>
              <a:t>2</a:t>
            </a:r>
            <a:r>
              <a:rPr lang="ru-RU" sz="1000" dirty="0">
                <a:solidFill>
                  <a:srgbClr val="233C78">
                    <a:alpha val="40000"/>
                  </a:srgbClr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4" name="Текст 1"/>
          <p:cNvSpPr txBox="1"/>
          <p:nvPr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Tx/>
              <a:buNone/>
              <a:defRPr sz="700" kern="120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/>
            <a:fld id="{5E693BC3-FA09-7141-A0E8-7BF7E26C7440}" type="slidenum">
              <a:rPr lang="ru-RU" sz="1400" b="1" smtClean="0">
                <a:solidFill>
                  <a:srgbClr val="233C78"/>
                </a:solidFill>
                <a:latin typeface="+mn-lt"/>
              </a:rPr>
              <a:t>‹#›</a:t>
            </a:fld>
            <a:endParaRPr lang="ru-RU" sz="1400" b="1" dirty="0">
              <a:solidFill>
                <a:srgbClr val="233C78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" r="1834" b="17506"/>
          <a:stretch/>
        </p:blipFill>
        <p:spPr bwMode="auto">
          <a:xfrm>
            <a:off x="9891713" y="6126163"/>
            <a:ext cx="2112962" cy="4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79425" y="6445712"/>
            <a:ext cx="3006571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233C78">
                    <a:alpha val="40000"/>
                  </a:srgbClr>
                </a:solidFill>
                <a:latin typeface="Calibri" panose="020F0502020204030204" pitchFamily="34" charset="0"/>
              </a:rPr>
              <a:t>© АО «Издательство «Просвещение», 20</a:t>
            </a:r>
            <a:r>
              <a:rPr lang="en-US" sz="1000" dirty="0" smtClean="0">
                <a:solidFill>
                  <a:srgbClr val="233C78">
                    <a:alpha val="40000"/>
                  </a:srgbClr>
                </a:solidFill>
                <a:latin typeface="Calibri" panose="020F0502020204030204" pitchFamily="34" charset="0"/>
              </a:rPr>
              <a:t>2</a:t>
            </a:r>
            <a:r>
              <a:rPr lang="ru-RU" sz="1000" dirty="0" smtClean="0">
                <a:solidFill>
                  <a:srgbClr val="233C78">
                    <a:alpha val="40000"/>
                  </a:srgbClr>
                </a:solidFill>
                <a:latin typeface="Calibri" panose="020F0502020204030204" pitchFamily="34" charset="0"/>
              </a:rPr>
              <a:t>3</a:t>
            </a:r>
            <a:endParaRPr lang="ru-RU" sz="1000" dirty="0">
              <a:solidFill>
                <a:srgbClr val="233C78">
                  <a:alpha val="4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Текст 1"/>
          <p:cNvSpPr txBox="1"/>
          <p:nvPr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Tx/>
              <a:buNone/>
              <a:defRPr sz="700" kern="120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/>
            <a:fld id="{7E7E2665-0458-694C-B3A0-8F8BA25A8619}" type="slidenum">
              <a:rPr lang="ru-RU" sz="1400" b="1" smtClean="0">
                <a:solidFill>
                  <a:srgbClr val="233C78"/>
                </a:solidFill>
                <a:latin typeface="+mn-lt"/>
              </a:rPr>
              <a:t>‹#›</a:t>
            </a:fld>
            <a:endParaRPr lang="ru-RU" sz="1400" b="1" dirty="0">
              <a:solidFill>
                <a:srgbClr val="233C78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" r="1834" b="17506"/>
          <a:stretch/>
        </p:blipFill>
        <p:spPr bwMode="auto">
          <a:xfrm>
            <a:off x="9891713" y="6126163"/>
            <a:ext cx="2112962" cy="4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79425" y="6445712"/>
            <a:ext cx="3006571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233C78">
                    <a:alpha val="40000"/>
                  </a:srgbClr>
                </a:solidFill>
                <a:latin typeface="Calibri" panose="020F0502020204030204" pitchFamily="34" charset="0"/>
              </a:rPr>
              <a:t>© АО «Издательство «Просвещение», 20</a:t>
            </a:r>
            <a:r>
              <a:rPr lang="en-US" sz="1000" dirty="0" smtClean="0">
                <a:solidFill>
                  <a:srgbClr val="233C78">
                    <a:alpha val="40000"/>
                  </a:srgbClr>
                </a:solidFill>
                <a:latin typeface="Calibri" panose="020F0502020204030204" pitchFamily="34" charset="0"/>
              </a:rPr>
              <a:t>2</a:t>
            </a:r>
            <a:r>
              <a:rPr lang="ru-RU" sz="1000" dirty="0" smtClean="0">
                <a:solidFill>
                  <a:srgbClr val="233C78">
                    <a:alpha val="40000"/>
                  </a:srgbClr>
                </a:solidFill>
                <a:latin typeface="Calibri" panose="020F0502020204030204" pitchFamily="34" charset="0"/>
              </a:rPr>
              <a:t>3</a:t>
            </a:r>
            <a:endParaRPr lang="ru-RU" sz="1000" dirty="0">
              <a:solidFill>
                <a:srgbClr val="233C78">
                  <a:alpha val="4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Текст 1"/>
          <p:cNvSpPr txBox="1"/>
          <p:nvPr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Tx/>
              <a:buNone/>
              <a:defRPr sz="700" kern="120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/>
            <a:fld id="{C8B0588C-5D01-654B-9A15-2A6BDD1112E5}" type="slidenum">
              <a:rPr lang="ru-RU" sz="1400" b="1" smtClean="0">
                <a:solidFill>
                  <a:srgbClr val="233C78"/>
                </a:solidFill>
                <a:latin typeface="+mn-lt"/>
              </a:rPr>
              <a:t>‹#›</a:t>
            </a:fld>
            <a:endParaRPr lang="ru-RU" sz="1400" b="1" dirty="0">
              <a:solidFill>
                <a:srgbClr val="233C78"/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429000"/>
            <a:ext cx="2423886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" r="1834" b="17506"/>
          <a:stretch/>
        </p:blipFill>
        <p:spPr bwMode="auto">
          <a:xfrm>
            <a:off x="9891713" y="6126163"/>
            <a:ext cx="2112962" cy="4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79425" y="6445712"/>
            <a:ext cx="3006571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233C78">
                    <a:alpha val="40000"/>
                  </a:srgbClr>
                </a:solidFill>
                <a:latin typeface="Calibri" panose="020F0502020204030204" pitchFamily="34" charset="0"/>
              </a:rPr>
              <a:t>© АО «Издательство «Просвещение», 20</a:t>
            </a:r>
            <a:r>
              <a:rPr lang="en-US" sz="1000" dirty="0" smtClean="0">
                <a:solidFill>
                  <a:srgbClr val="233C78">
                    <a:alpha val="40000"/>
                  </a:srgbClr>
                </a:solidFill>
                <a:latin typeface="Calibri" panose="020F0502020204030204" pitchFamily="34" charset="0"/>
              </a:rPr>
              <a:t>2</a:t>
            </a:r>
            <a:r>
              <a:rPr lang="ru-RU" sz="1000" dirty="0" smtClean="0">
                <a:solidFill>
                  <a:srgbClr val="233C78">
                    <a:alpha val="40000"/>
                  </a:srgbClr>
                </a:solidFill>
                <a:latin typeface="Calibri" panose="020F0502020204030204" pitchFamily="34" charset="0"/>
              </a:rPr>
              <a:t>3</a:t>
            </a:r>
            <a:endParaRPr lang="ru-RU" sz="1000" dirty="0">
              <a:solidFill>
                <a:srgbClr val="233C78">
                  <a:alpha val="4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Текст 1"/>
          <p:cNvSpPr txBox="1"/>
          <p:nvPr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Tx/>
              <a:buNone/>
              <a:defRPr sz="700" kern="120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/>
            <a:fld id="{54CCFB8C-31FB-7740-8689-E3BD672453E9}" type="slidenum">
              <a:rPr lang="ru-RU" sz="1400" b="1" smtClean="0">
                <a:solidFill>
                  <a:srgbClr val="233C78"/>
                </a:solidFill>
                <a:latin typeface="+mn-lt"/>
              </a:rPr>
              <a:t>‹#›</a:t>
            </a:fld>
            <a:endParaRPr lang="ru-RU" sz="1400" b="1" dirty="0">
              <a:solidFill>
                <a:srgbClr val="233C78"/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74742" y="0"/>
            <a:ext cx="3817257" cy="396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итульный слайд">
    <p:bg>
      <p:bgPr>
        <a:solidFill>
          <a:srgbClr val="284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1425" y="6126163"/>
            <a:ext cx="1630363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77472" y="6408384"/>
            <a:ext cx="258029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 panose="020F0502020204030204" pitchFamily="34" charset="0"/>
              </a:rPr>
              <a:t>© АО «Издательство «Просвещение», 20</a:t>
            </a:r>
            <a:r>
              <a:rPr lang="en-US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5" name="Текст 1"/>
          <p:cNvSpPr txBox="1"/>
          <p:nvPr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Tx/>
              <a:buNone/>
              <a:defRPr sz="700" kern="120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/>
            <a:fld id="{0E93D095-A689-F240-BF42-231550FCE3F9}" type="slidenum">
              <a:rPr lang="ru-RU" sz="1400" b="1" smtClean="0">
                <a:solidFill>
                  <a:schemeClr val="bg1"/>
                </a:solidFill>
                <a:latin typeface="+mn-lt"/>
              </a:rPr>
              <a:t>‹#›</a:t>
            </a:fld>
            <a:endParaRPr lang="ru-RU" sz="1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Рисунок 5" descr="Изображение выглядит как текст, наружный объект&#10;&#10;Автоматически созданное описание"/>
          <p:cNvPicPr>
            <a:picLocks noChangeAspect="1"/>
          </p:cNvPicPr>
          <p:nvPr/>
        </p:nvPicPr>
        <p:blipFill>
          <a:blip r:embed="rId3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58029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Титульный слайд">
    <p:bg>
      <p:bgPr>
        <a:solidFill>
          <a:srgbClr val="284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наружный объект&#10;&#10;Автоматически созданное описание"/>
          <p:cNvPicPr>
            <a:picLocks noChangeAspect="1"/>
          </p:cNvPicPr>
          <p:nvPr/>
        </p:nvPicPr>
        <p:blipFill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86"/>
          <a:stretch/>
        </p:blipFill>
        <p:spPr>
          <a:xfrm>
            <a:off x="8290560" y="563880"/>
            <a:ext cx="3901440" cy="416052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наружный объект&#10;&#10;Автоматически созданное описание"/>
          <p:cNvPicPr>
            <a:picLocks noChangeAspect="1"/>
          </p:cNvPicPr>
          <p:nvPr/>
        </p:nvPicPr>
        <p:blipFill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86"/>
          <a:stretch/>
        </p:blipFill>
        <p:spPr>
          <a:xfrm rot="10800000">
            <a:off x="1" y="563880"/>
            <a:ext cx="3901440" cy="4160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 noEditPoints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773D217B-9E3A-4555-BD4D-7DA202460D4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773D217B-9E3A-4555-BD4D-7DA202460D4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 noEditPoint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3D217B-9E3A-4555-BD4D-7DA202460D4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 noEditPoints="1"/>
          </p:cNvSpPr>
          <p:nvPr>
            <p:ph type="pic" sz="quarter" idx="13"/>
          </p:nvPr>
        </p:nvSpPr>
        <p:spPr>
          <a:xfrm>
            <a:off x="6642316" y="317500"/>
            <a:ext cx="4992744" cy="6076473"/>
          </a:xfrm>
          <a:custGeom>
            <a:avLst/>
            <a:gdLst/>
            <a:ahLst/>
            <a:cxnLst/>
            <a:rect l="l" t="t" r="r" b="b"/>
            <a:pathLst>
              <a:path w="4992744" h="6076473">
                <a:moveTo>
                  <a:pt x="0" y="0"/>
                </a:moveTo>
                <a:lnTo>
                  <a:pt x="4992744" y="0"/>
                </a:lnTo>
                <a:lnTo>
                  <a:pt x="4992744" y="6076473"/>
                </a:lnTo>
                <a:lnTo>
                  <a:pt x="0" y="6076473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</a:lvl1pPr>
          </a:lstStyle>
          <a:p>
            <a:pPr lv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" name="Дата 2"/>
          <p:cNvSpPr>
            <a:spLocks noGrp="1" noEditPoint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3D217B-9E3A-4555-BD4D-7DA202460D4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73D217B-9E3A-4555-BD4D-7DA202460D4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D217B-9E3A-4555-BD4D-7DA202460D4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20648-8C36-4289-AF6A-F6EEAECEA63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rawing" Target="../diagrams/drawing10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hyperlink" Target="https://clck.ru/32Yec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rawing" Target="../diagrams/drawing20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rawing" Target="../diagrams/drawing30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png"/><Relationship Id="rId3" Type="http://schemas.openxmlformats.org/officeDocument/2006/relationships/hyperlink" Target="https://catalog.prosv.ru/attachment/650a84ba76331ac3d8720280a4106f8ac053405a.pdf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catalog.prosv.ru/attachment/65b34e977487bbfcdfc922d734357afad70e2047.pdf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catalog.prosv.ru/attachment/c476ce2a6868371042cfbd027b15a7775da02c57.pdf" TargetMode="External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hyperlink" Target="https://catalog.prosv.ru/attachment/e207dd3e42abda4915d263fc63b470d36ad7508c.pdf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gi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hyperlink" Target="https://uchitel.club/fgos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gif"/><Relationship Id="rId3" Type="http://schemas.openxmlformats.org/officeDocument/2006/relationships/hyperlink" Target="https://shop.prosv.ru/" TargetMode="External"/><Relationship Id="rId7" Type="http://schemas.openxmlformats.org/officeDocument/2006/relationships/image" Target="../media/image162.gi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uchitel.club/events/" TargetMode="External"/><Relationship Id="rId5" Type="http://schemas.openxmlformats.org/officeDocument/2006/relationships/hyperlink" Target="mailto:Msidunova@prosv.ru" TargetMode="External"/><Relationship Id="rId10" Type="http://schemas.openxmlformats.org/officeDocument/2006/relationships/image" Target="../media/image165.jpeg"/><Relationship Id="rId4" Type="http://schemas.openxmlformats.org/officeDocument/2006/relationships/hyperlink" Target="https://lbz.ru/video/" TargetMode="External"/><Relationship Id="rId9" Type="http://schemas.openxmlformats.org/officeDocument/2006/relationships/image" Target="../media/image16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7" Type="http://schemas.openxmlformats.org/officeDocument/2006/relationships/image" Target="../media/image16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shop.prosv.ru/formirovanie-funkcionalnoj-gramotnosti-sbornik-zadach-po-russkomu-yazyku-dlya-8-11-klassov2781" TargetMode="Externa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Объект 6" hidden="1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Слайд think-cell" r:id="rId4" imgW="38100" imgH="38100" progId="TCLayout.ActiveDocument.1">
                  <p:embed/>
                </p:oleObj>
              </mc:Choice>
              <mc:Fallback>
                <p:oleObj name="Слайд think-cell" r:id="rId4" imgW="38100" imgH="38100" progId="TCLayout.ActiveDocument.1">
                  <p:embed/>
                  <p:pic>
                    <p:nvPicPr>
                      <p:cNvPr id="11266" name="Объект 6" hidden="1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/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9425" y="5782110"/>
            <a:ext cx="5921375" cy="61555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chemeClr val="bg1">
                    <a:alpha val="40000"/>
                  </a:schemeClr>
                </a:solidFill>
                <a:latin typeface="Calibri" panose="020F0502020204030204" pitchFamily="34" charset="0"/>
              </a:rPr>
              <a:t>Все права защищены. Никакая часть презентации не может быть воспроизведена в какой </a:t>
            </a:r>
            <a:br>
              <a:rPr lang="ru-RU" sz="1000" dirty="0">
                <a:solidFill>
                  <a:schemeClr val="bg1">
                    <a:alpha val="40000"/>
                  </a:schemeClr>
                </a:solidFill>
                <a:latin typeface="Calibri" panose="020F0502020204030204" pitchFamily="34" charset="0"/>
              </a:rPr>
            </a:br>
            <a:r>
              <a:rPr lang="ru-RU" sz="1000" dirty="0">
                <a:solidFill>
                  <a:schemeClr val="bg1">
                    <a:alpha val="40000"/>
                  </a:schemeClr>
                </a:solidFill>
                <a:latin typeface="Calibri" panose="020F0502020204030204" pitchFamily="34" charset="0"/>
              </a:rPr>
              <a:t>бы то ни было форме и какими бы то ни было средствами, включая размещение в Интернете </a:t>
            </a:r>
            <a:br>
              <a:rPr lang="ru-RU" sz="1000" dirty="0">
                <a:solidFill>
                  <a:schemeClr val="bg1">
                    <a:alpha val="40000"/>
                  </a:schemeClr>
                </a:solidFill>
                <a:latin typeface="Calibri" panose="020F0502020204030204" pitchFamily="34" charset="0"/>
              </a:rPr>
            </a:br>
            <a:r>
              <a:rPr lang="ru-RU" sz="1000" dirty="0">
                <a:solidFill>
                  <a:schemeClr val="bg1">
                    <a:alpha val="40000"/>
                  </a:schemeClr>
                </a:solidFill>
                <a:latin typeface="Calibri" panose="020F0502020204030204" pitchFamily="34" charset="0"/>
              </a:rPr>
              <a:t>и в корпоративных сетях, а также запись в память ЭВМ,  для частного или публичного использования, </a:t>
            </a:r>
            <a:br>
              <a:rPr lang="ru-RU" sz="1000" dirty="0">
                <a:solidFill>
                  <a:schemeClr val="bg1">
                    <a:alpha val="40000"/>
                  </a:schemeClr>
                </a:solidFill>
                <a:latin typeface="Calibri" panose="020F0502020204030204" pitchFamily="34" charset="0"/>
              </a:rPr>
            </a:br>
            <a:r>
              <a:rPr lang="ru-RU" sz="1000" dirty="0">
                <a:solidFill>
                  <a:schemeClr val="bg1">
                    <a:alpha val="40000"/>
                  </a:schemeClr>
                </a:solidFill>
                <a:latin typeface="Calibri" panose="020F0502020204030204" pitchFamily="34" charset="0"/>
              </a:rPr>
              <a:t>без письменного разрешения владельца авторских прав. © АО «Издательство «Просвещение», 20</a:t>
            </a:r>
            <a:r>
              <a:rPr lang="en-US" sz="1000" dirty="0">
                <a:solidFill>
                  <a:schemeClr val="bg1">
                    <a:alpha val="40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ru-RU" sz="1000" dirty="0">
                <a:solidFill>
                  <a:schemeClr val="bg1">
                    <a:alpha val="40000"/>
                  </a:schemeClr>
                </a:solidFill>
                <a:latin typeface="Calibri" panose="020F0502020204030204" pitchFamily="34" charset="0"/>
              </a:rPr>
              <a:t>2 г.</a:t>
            </a:r>
          </a:p>
        </p:txBody>
      </p:sp>
      <p:pic>
        <p:nvPicPr>
          <p:cNvPr id="11270" name="Рисунок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r="72" b="18723"/>
          <a:stretch/>
        </p:blipFill>
        <p:spPr bwMode="auto">
          <a:xfrm>
            <a:off x="407988" y="460375"/>
            <a:ext cx="2819400" cy="7635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/>
          <p:nvPr/>
        </p:nvSpPr>
        <p:spPr>
          <a:xfrm>
            <a:off x="407988" y="1693894"/>
            <a:ext cx="11703657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Технология в начальной школе.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Модули </a:t>
            </a:r>
            <a:r>
              <a:rPr lang="ru-RU" dirty="0">
                <a:solidFill>
                  <a:schemeClr val="bg1"/>
                </a:solidFill>
              </a:rPr>
              <a:t>примерной программы и их реализация в УМК «Технология» Н.И. </a:t>
            </a:r>
            <a:r>
              <a:rPr lang="ru-RU" dirty="0" err="1">
                <a:solidFill>
                  <a:schemeClr val="bg1"/>
                </a:solidFill>
              </a:rPr>
              <a:t>Роговцевой</a:t>
            </a:r>
            <a:r>
              <a:rPr lang="ru-RU" dirty="0">
                <a:solidFill>
                  <a:schemeClr val="bg1"/>
                </a:solidFill>
              </a:rPr>
              <a:t> и др. (система «Перспектива»)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425" y="4485844"/>
            <a:ext cx="104919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ШИПИЛОВА НАДЕЖДА ВЛАДИМИРОВНА,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преподаватель </a:t>
            </a:r>
            <a:r>
              <a:rPr lang="ru-RU" dirty="0">
                <a:solidFill>
                  <a:schemeClr val="bg1"/>
                </a:solidFill>
              </a:rPr>
              <a:t>высшей категории Педагогического колледжа № 1 им. Н.А. Некрасова Санкт-Петербурга</a:t>
            </a:r>
            <a:r>
              <a:rPr lang="ru-RU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методист </a:t>
            </a:r>
            <a:r>
              <a:rPr lang="ru-RU" dirty="0">
                <a:solidFill>
                  <a:schemeClr val="bg1"/>
                </a:solidFill>
              </a:rPr>
              <a:t>по практике пробных уроков (изобразительное искусство и технология),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автор </a:t>
            </a:r>
            <a:r>
              <a:rPr lang="ru-RU" dirty="0">
                <a:solidFill>
                  <a:schemeClr val="bg1"/>
                </a:solidFill>
              </a:rPr>
              <a:t>научных статей, учебных и методических пособий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Основные модули курса "Технология"</a:t>
            </a:r>
            <a:endParaRPr lang="ru-RU" altLang="ru-RU" sz="2400" b="1" dirty="0" smtClean="0">
              <a:solidFill>
                <a:srgbClr val="28458D"/>
              </a:solidFill>
              <a:cs typeface="Open Sans Condensed" pitchFamily="2" charset="0"/>
            </a:endParaRPr>
          </a:p>
        </p:txBody>
      </p:sp>
      <p:pic>
        <p:nvPicPr>
          <p:cNvPr id="40989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331" y="538855"/>
            <a:ext cx="10884645" cy="616951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5239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2060"/>
                </a:solidFill>
              </a:rPr>
              <a:t>Основные </a:t>
            </a:r>
            <a:r>
              <a:rPr lang="ru-RU" sz="3200" b="1" dirty="0">
                <a:solidFill>
                  <a:srgbClr val="002060"/>
                </a:solidFill>
              </a:rPr>
              <a:t>модули </a:t>
            </a:r>
            <a:r>
              <a:rPr lang="ru-RU" sz="3200" b="1" dirty="0" smtClean="0">
                <a:solidFill>
                  <a:srgbClr val="002060"/>
                </a:solidFill>
              </a:rPr>
              <a:t>курса </a:t>
            </a:r>
            <a:r>
              <a:rPr lang="ru-RU" sz="3200" b="1" dirty="0" smtClean="0">
                <a:solidFill>
                  <a:srgbClr val="002060"/>
                </a:solidFill>
                <a:sym typeface="Arial" panose="020B0604020202020204" pitchFamily="34" charset="0"/>
              </a:rPr>
              <a:t>«Технология</a:t>
            </a:r>
            <a:r>
              <a:rPr lang="ru-RU" sz="3200" b="1" dirty="0">
                <a:solidFill>
                  <a:srgbClr val="002060"/>
                </a:solidFill>
                <a:sym typeface="Arial" panose="020B0604020202020204" pitchFamily="34" charset="0"/>
              </a:rPr>
              <a:t>»</a:t>
            </a:r>
            <a:endParaRPr lang="ru-RU" altLang="ru-RU" sz="2400" b="1" dirty="0" smtClean="0">
              <a:solidFill>
                <a:srgbClr val="002060"/>
              </a:solidFill>
              <a:cs typeface="Open Sans Condensed" pitchFamily="2" charset="0"/>
            </a:endParaRPr>
          </a:p>
        </p:txBody>
      </p:sp>
      <p:pic>
        <p:nvPicPr>
          <p:cNvPr id="40989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3" t="2850" r="11481" b="1867"/>
          <a:stretch/>
        </p:blipFill>
        <p:spPr>
          <a:xfrm>
            <a:off x="750471" y="657041"/>
            <a:ext cx="4403420" cy="555277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0990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7" t="5831" r="6661" b="2335"/>
          <a:stretch/>
        </p:blipFill>
        <p:spPr>
          <a:xfrm>
            <a:off x="6058783" y="657041"/>
            <a:ext cx="4456817" cy="555277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0991" name="Текст. поле 40990"/>
          <p:cNvSpPr txBox="1"/>
          <p:nvPr/>
        </p:nvSpPr>
        <p:spPr>
          <a:xfrm>
            <a:off x="1651071" y="6209817"/>
            <a:ext cx="8534400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0070C0"/>
                </a:solidFill>
              </a:rPr>
              <a:t>1 класс                                                                                              2 класс</a:t>
            </a:r>
            <a:endParaRPr lang="en-US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5239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2060"/>
                </a:solidFill>
              </a:rPr>
              <a:t>Основные </a:t>
            </a:r>
            <a:r>
              <a:rPr lang="ru-RU" sz="3200" b="1" dirty="0">
                <a:solidFill>
                  <a:srgbClr val="002060"/>
                </a:solidFill>
              </a:rPr>
              <a:t>модули </a:t>
            </a:r>
            <a:r>
              <a:rPr lang="ru-RU" sz="3200" b="1" dirty="0" smtClean="0">
                <a:solidFill>
                  <a:srgbClr val="002060"/>
                </a:solidFill>
              </a:rPr>
              <a:t>курса </a:t>
            </a:r>
            <a:r>
              <a:rPr lang="ru-RU" sz="3200" b="1" dirty="0" smtClean="0">
                <a:solidFill>
                  <a:srgbClr val="002060"/>
                </a:solidFill>
                <a:sym typeface="Arial" panose="020B0604020202020204" pitchFamily="34" charset="0"/>
              </a:rPr>
              <a:t>«Технология</a:t>
            </a:r>
            <a:r>
              <a:rPr lang="ru-RU" sz="3200" b="1" dirty="0">
                <a:solidFill>
                  <a:srgbClr val="002060"/>
                </a:solidFill>
                <a:sym typeface="Arial" panose="020B0604020202020204" pitchFamily="34" charset="0"/>
              </a:rPr>
              <a:t>»</a:t>
            </a:r>
            <a:endParaRPr lang="ru-RU" altLang="ru-RU" sz="2400" b="1" dirty="0" smtClean="0">
              <a:solidFill>
                <a:srgbClr val="002060"/>
              </a:solidFill>
              <a:cs typeface="Open Sans Condensed" pitchFamily="2" charset="0"/>
            </a:endParaRPr>
          </a:p>
        </p:txBody>
      </p:sp>
      <p:pic>
        <p:nvPicPr>
          <p:cNvPr id="40989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0" t="2481" r="4690" b="1816"/>
          <a:stretch/>
        </p:blipFill>
        <p:spPr>
          <a:xfrm>
            <a:off x="750470" y="637490"/>
            <a:ext cx="4045973" cy="557482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0990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1" t="2124" r="5877" b="1445"/>
          <a:stretch/>
        </p:blipFill>
        <p:spPr>
          <a:xfrm>
            <a:off x="6699098" y="637490"/>
            <a:ext cx="3974444" cy="557482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0991" name="Текст. поле 40990"/>
          <p:cNvSpPr txBox="1"/>
          <p:nvPr/>
        </p:nvSpPr>
        <p:spPr>
          <a:xfrm>
            <a:off x="1107854" y="6145426"/>
            <a:ext cx="8534400" cy="641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0070C0"/>
                </a:solidFill>
              </a:rPr>
              <a:t>3 класс                                                                                              4 класс</a:t>
            </a:r>
            <a:endParaRPr lang="en-US" b="1">
              <a:solidFill>
                <a:srgbClr val="0070C0"/>
              </a:solidFill>
            </a:endParaRPr>
          </a:p>
          <a:p>
            <a:endParaRPr lang="en-US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Разнообразие предметов рукотворного мира</a:t>
            </a:r>
          </a:p>
        </p:txBody>
      </p:sp>
      <p:graphicFrame>
        <p:nvGraphicFramePr>
          <p:cNvPr id="41007" name="Содержимое 3"/>
          <p:cNvGraphicFramePr>
            <a:graphicFrameLocks noGrp="1"/>
          </p:cNvGraphicFramePr>
          <p:nvPr/>
        </p:nvGraphicFramePr>
        <p:xfrm>
          <a:off x="1472032" y="1556793"/>
          <a:ext cx="8892480" cy="403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013" name="Прямоугольник 4"/>
          <p:cNvSpPr/>
          <p:nvPr/>
        </p:nvSpPr>
        <p:spPr>
          <a:xfrm>
            <a:off x="2071685" y="5733256"/>
            <a:ext cx="7848872" cy="50405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94183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Рукотворный мир как результат труда человека</a:t>
            </a:r>
          </a:p>
        </p:txBody>
      </p:sp>
      <p:sp>
        <p:nvSpPr>
          <p:cNvPr id="41014" name="Левая фигурная скобка 5"/>
          <p:cNvSpPr/>
          <p:nvPr/>
        </p:nvSpPr>
        <p:spPr>
          <a:xfrm rot="16200000">
            <a:off x="5576488" y="1232756"/>
            <a:ext cx="504056" cy="8712968"/>
          </a:xfrm>
          <a:prstGeom prst="leftBrace">
            <a:avLst/>
          </a:prstGeom>
          <a:ln w="25400">
            <a:solidFill>
              <a:srgbClr val="E22A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22A8B"/>
              </a:solidFill>
            </a:endParaRPr>
          </a:p>
        </p:txBody>
      </p:sp>
      <p:sp>
        <p:nvSpPr>
          <p:cNvPr id="41015" name="Прямоугольник 1"/>
          <p:cNvSpPr/>
          <p:nvPr/>
        </p:nvSpPr>
        <p:spPr>
          <a:xfrm flipH="1">
            <a:off x="2130558" y="1300826"/>
            <a:ext cx="996950" cy="31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2000" b="1" i="0" u="none" strike="noStrike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 класс</a:t>
            </a:r>
            <a:endParaRPr sz="2000" b="1" i="0" u="none" strike="noStrike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016" name="Прямоугольник 1"/>
          <p:cNvSpPr/>
          <p:nvPr/>
        </p:nvSpPr>
        <p:spPr>
          <a:xfrm flipH="1">
            <a:off x="4063577" y="1300826"/>
            <a:ext cx="996950" cy="31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2000" b="1" i="0" u="none" strike="noStrike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2 класс</a:t>
            </a:r>
            <a:endParaRPr sz="2000" b="1" i="0" u="none" strike="noStrike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017" name="Прямоугольник 1"/>
          <p:cNvSpPr/>
          <p:nvPr/>
        </p:nvSpPr>
        <p:spPr>
          <a:xfrm flipH="1">
            <a:off x="6326749" y="1300826"/>
            <a:ext cx="996950" cy="31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2000" b="1" i="0" u="none" strike="noStrike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3 класс</a:t>
            </a:r>
            <a:endParaRPr sz="2000" b="1" i="0" u="none" strike="noStrike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018" name="Прямоугольник 1"/>
          <p:cNvSpPr/>
          <p:nvPr/>
        </p:nvSpPr>
        <p:spPr>
          <a:xfrm flipH="1">
            <a:off x="8591534" y="1300826"/>
            <a:ext cx="996950" cy="31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2000" b="1" i="0" u="none" strike="noStrike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 класс</a:t>
            </a:r>
            <a:endParaRPr sz="2000" b="1" i="0" u="none" strike="noStrike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Разнообразие предметов рукотворного мира</a:t>
            </a:r>
          </a:p>
        </p:txBody>
      </p:sp>
      <p:graphicFrame>
        <p:nvGraphicFramePr>
          <p:cNvPr id="41019" name="Таблица 41018"/>
          <p:cNvGraphicFramePr>
            <a:graphicFrameLocks noGrp="1"/>
          </p:cNvGraphicFramePr>
          <p:nvPr/>
        </p:nvGraphicFramePr>
        <p:xfrm>
          <a:off x="2032001" y="1433452"/>
          <a:ext cx="8128000" cy="2909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20563">
                <a:tc gridSpan="4">
                  <a:txBody>
                    <a:bodyPr/>
                    <a:lstStyle/>
                    <a:p>
                      <a:pPr algn="ctr"/>
                      <a:r>
                        <a:rPr lang="ru-RU" sz="2800"/>
                        <a:t>Элементарные общие правила </a:t>
                      </a:r>
                    </a:p>
                    <a:p>
                      <a:pPr algn="ctr"/>
                      <a:r>
                        <a:rPr lang="ru-RU" sz="2800"/>
                        <a:t>создания предметного мира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273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solidFill>
                            <a:srgbClr val="002060"/>
                          </a:solidFill>
                        </a:rPr>
                        <a:t>Удобство</a:t>
                      </a:r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solidFill>
                            <a:srgbClr val="002060"/>
                          </a:solidFill>
                        </a:rPr>
                        <a:t>Эстетическая выразительность</a:t>
                      </a:r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solidFill>
                            <a:srgbClr val="002060"/>
                          </a:solidFill>
                        </a:rPr>
                        <a:t>Прочность </a:t>
                      </a:r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solidFill>
                            <a:srgbClr val="002060"/>
                          </a:solidFill>
                        </a:rPr>
                        <a:t>Гармония предметов и окружающей среды</a:t>
                      </a:r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1028" name="Прямая соед. линия 1 41027"/>
          <p:cNvCxnSpPr/>
          <p:nvPr/>
        </p:nvCxnSpPr>
        <p:spPr>
          <a:xfrm flipH="1">
            <a:off x="3471805" y="2432533"/>
            <a:ext cx="1742710" cy="490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29" name="Прямая соед. линия 1 41028"/>
          <p:cNvCxnSpPr/>
          <p:nvPr/>
        </p:nvCxnSpPr>
        <p:spPr>
          <a:xfrm flipH="1">
            <a:off x="3036128" y="2432533"/>
            <a:ext cx="2060392" cy="56275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0" name="Прямая соед. линия 1 41028"/>
          <p:cNvCxnSpPr/>
          <p:nvPr/>
        </p:nvCxnSpPr>
        <p:spPr>
          <a:xfrm flipH="1">
            <a:off x="5096520" y="2432533"/>
            <a:ext cx="497311" cy="49013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1" name="Прямая соед. линия 1 41028"/>
          <p:cNvCxnSpPr/>
          <p:nvPr/>
        </p:nvCxnSpPr>
        <p:spPr>
          <a:xfrm>
            <a:off x="6327135" y="2432533"/>
            <a:ext cx="617210" cy="56275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2" name="Прямая соед. линия 1 41028"/>
          <p:cNvCxnSpPr/>
          <p:nvPr/>
        </p:nvCxnSpPr>
        <p:spPr>
          <a:xfrm>
            <a:off x="6944345" y="2339864"/>
            <a:ext cx="1543025" cy="49013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Разнообразие предметов рукотворного мира</a:t>
            </a:r>
          </a:p>
        </p:txBody>
      </p:sp>
      <p:cxnSp>
        <p:nvCxnSpPr>
          <p:cNvPr id="41030" name="Прямая соед. линия 1 41028"/>
          <p:cNvCxnSpPr/>
          <p:nvPr/>
        </p:nvCxnSpPr>
        <p:spPr>
          <a:xfrm flipH="1">
            <a:off x="5096520" y="2432533"/>
            <a:ext cx="497311" cy="49013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1" name="Прямая соед. линия 1 41028"/>
          <p:cNvCxnSpPr/>
          <p:nvPr/>
        </p:nvCxnSpPr>
        <p:spPr>
          <a:xfrm>
            <a:off x="6327135" y="2432533"/>
            <a:ext cx="617210" cy="56275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2" name="Прямая соед. линия 1 41028"/>
          <p:cNvCxnSpPr/>
          <p:nvPr/>
        </p:nvCxnSpPr>
        <p:spPr>
          <a:xfrm>
            <a:off x="6944345" y="2339864"/>
            <a:ext cx="1543025" cy="49013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1" name="Изображение 4104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778" y="910091"/>
            <a:ext cx="3718960" cy="5124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043" name="Текст. поле 41042"/>
          <p:cNvSpPr txBox="1"/>
          <p:nvPr/>
        </p:nvSpPr>
        <p:spPr>
          <a:xfrm>
            <a:off x="1134190" y="6034844"/>
            <a:ext cx="95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rgbClr val="0070C0"/>
                </a:solidFill>
              </a:rPr>
              <a:t>1 класс</a:t>
            </a:r>
            <a:endParaRPr lang="en-US" dirty="0"/>
          </a:p>
        </p:txBody>
      </p:sp>
      <p:pic>
        <p:nvPicPr>
          <p:cNvPr id="41045" name="Изображение 4104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70620" y="910092"/>
            <a:ext cx="6368929" cy="4052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2" name="Изображение 410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4703" y="4688506"/>
            <a:ext cx="3054340" cy="2001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Разнообразие предметов рукотворного мира</a:t>
            </a:r>
          </a:p>
        </p:txBody>
      </p:sp>
      <p:cxnSp>
        <p:nvCxnSpPr>
          <p:cNvPr id="41030" name="Прямая соед. линия 1 41028"/>
          <p:cNvCxnSpPr/>
          <p:nvPr/>
        </p:nvCxnSpPr>
        <p:spPr>
          <a:xfrm flipH="1">
            <a:off x="5096520" y="2432533"/>
            <a:ext cx="497311" cy="49013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1" name="Прямая соед. линия 1 41028"/>
          <p:cNvCxnSpPr/>
          <p:nvPr/>
        </p:nvCxnSpPr>
        <p:spPr>
          <a:xfrm>
            <a:off x="6327135" y="2432533"/>
            <a:ext cx="617210" cy="56275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2" name="Прямая соед. линия 1 41028"/>
          <p:cNvCxnSpPr/>
          <p:nvPr/>
        </p:nvCxnSpPr>
        <p:spPr>
          <a:xfrm>
            <a:off x="6944345" y="2339864"/>
            <a:ext cx="1543025" cy="49013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3" name="Текст. поле 41042"/>
          <p:cNvSpPr txBox="1"/>
          <p:nvPr/>
        </p:nvSpPr>
        <p:spPr>
          <a:xfrm>
            <a:off x="1124106" y="6046677"/>
            <a:ext cx="1085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rgbClr val="0070C0"/>
                </a:solidFill>
              </a:rPr>
              <a:t>2 класс</a:t>
            </a:r>
            <a:endParaRPr lang="en-US" dirty="0"/>
          </a:p>
        </p:txBody>
      </p:sp>
      <p:pic>
        <p:nvPicPr>
          <p:cNvPr id="41046" name="Изображение 4104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6943" y="1018336"/>
            <a:ext cx="3764943" cy="4920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8" name="Изображение 4104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98966" y="1018336"/>
            <a:ext cx="6576807" cy="427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7" name="Изображение 4104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604"/>
          <a:stretch/>
        </p:blipFill>
        <p:spPr>
          <a:xfrm>
            <a:off x="7525344" y="4975305"/>
            <a:ext cx="1924050" cy="1637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1" name="Изображение 410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4263" y="3478674"/>
            <a:ext cx="2798641" cy="3046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50" name="Изображение 4104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44577" y="1162148"/>
            <a:ext cx="2798641" cy="176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Разнообразие предметов рукотворного мира</a:t>
            </a:r>
          </a:p>
        </p:txBody>
      </p:sp>
      <p:cxnSp>
        <p:nvCxnSpPr>
          <p:cNvPr id="41030" name="Прямая соед. линия 1 41028"/>
          <p:cNvCxnSpPr/>
          <p:nvPr/>
        </p:nvCxnSpPr>
        <p:spPr>
          <a:xfrm flipH="1">
            <a:off x="5096520" y="2432533"/>
            <a:ext cx="497311" cy="49013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1" name="Прямая соед. линия 1 41028"/>
          <p:cNvCxnSpPr/>
          <p:nvPr/>
        </p:nvCxnSpPr>
        <p:spPr>
          <a:xfrm>
            <a:off x="6327135" y="2432533"/>
            <a:ext cx="617210" cy="56275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2" name="Прямая соед. линия 1 41028"/>
          <p:cNvCxnSpPr/>
          <p:nvPr/>
        </p:nvCxnSpPr>
        <p:spPr>
          <a:xfrm>
            <a:off x="6944345" y="2339864"/>
            <a:ext cx="1543025" cy="49013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3" name="Текст. поле 41042"/>
          <p:cNvSpPr txBox="1"/>
          <p:nvPr/>
        </p:nvSpPr>
        <p:spPr>
          <a:xfrm>
            <a:off x="1125877" y="5938433"/>
            <a:ext cx="99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rgbClr val="0070C0"/>
                </a:solidFill>
              </a:rPr>
              <a:t>3 класс</a:t>
            </a:r>
            <a:endParaRPr lang="en-US" dirty="0"/>
          </a:p>
        </p:txBody>
      </p:sp>
      <p:pic>
        <p:nvPicPr>
          <p:cNvPr id="41049" name="Изображение 410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0811" y="808756"/>
            <a:ext cx="2798641" cy="3737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52" name="Изображение 4105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7747" y="974021"/>
            <a:ext cx="3074410" cy="402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054" name="Текст. поле 41053"/>
          <p:cNvSpPr txBox="1"/>
          <p:nvPr/>
        </p:nvSpPr>
        <p:spPr>
          <a:xfrm>
            <a:off x="7147422" y="6156034"/>
            <a:ext cx="90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rgbClr val="0070C0"/>
                </a:solidFill>
              </a:rPr>
              <a:t>4 класс</a:t>
            </a:r>
            <a:endParaRPr lang="en-US" dirty="0"/>
          </a:p>
        </p:txBody>
      </p:sp>
      <p:pic>
        <p:nvPicPr>
          <p:cNvPr id="41053" name="Изображение 4105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44260" y="3515582"/>
            <a:ext cx="2798641" cy="2422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Профессии</a:t>
            </a:r>
          </a:p>
        </p:txBody>
      </p:sp>
      <p:cxnSp>
        <p:nvCxnSpPr>
          <p:cNvPr id="41030" name="Прямая соед. линия 1 41028"/>
          <p:cNvCxnSpPr/>
          <p:nvPr/>
        </p:nvCxnSpPr>
        <p:spPr>
          <a:xfrm flipH="1">
            <a:off x="5096520" y="2432533"/>
            <a:ext cx="497311" cy="49013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1" name="Прямая соед. линия 1 41028"/>
          <p:cNvCxnSpPr/>
          <p:nvPr/>
        </p:nvCxnSpPr>
        <p:spPr>
          <a:xfrm>
            <a:off x="6327135" y="2432533"/>
            <a:ext cx="617210" cy="56275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3" name="Текст. поле 41042"/>
          <p:cNvSpPr txBox="1"/>
          <p:nvPr/>
        </p:nvSpPr>
        <p:spPr>
          <a:xfrm>
            <a:off x="6889508" y="3310184"/>
            <a:ext cx="128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rgbClr val="0070C0"/>
                </a:solidFill>
              </a:rPr>
              <a:t>3 класс</a:t>
            </a:r>
            <a:endParaRPr lang="en-US" dirty="0"/>
          </a:p>
        </p:txBody>
      </p:sp>
      <p:pic>
        <p:nvPicPr>
          <p:cNvPr id="41049" name="Изображение 410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0503" y="705324"/>
            <a:ext cx="4366668" cy="211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050" name="Текст. поле 41049"/>
          <p:cNvSpPr txBox="1"/>
          <p:nvPr/>
        </p:nvSpPr>
        <p:spPr>
          <a:xfrm>
            <a:off x="4023683" y="2911929"/>
            <a:ext cx="91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rgbClr val="0070C0"/>
                </a:solidFill>
              </a:rPr>
              <a:t>1 класс</a:t>
            </a:r>
            <a:endParaRPr lang="en-US" dirty="0"/>
          </a:p>
        </p:txBody>
      </p:sp>
      <p:sp>
        <p:nvSpPr>
          <p:cNvPr id="41051" name="Текст. поле 41050"/>
          <p:cNvSpPr txBox="1"/>
          <p:nvPr/>
        </p:nvSpPr>
        <p:spPr>
          <a:xfrm>
            <a:off x="4023683" y="6334032"/>
            <a:ext cx="95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rgbClr val="0070C0"/>
                </a:solidFill>
              </a:rPr>
              <a:t>2 класс</a:t>
            </a:r>
            <a:endParaRPr lang="en-US" dirty="0"/>
          </a:p>
        </p:txBody>
      </p:sp>
      <p:sp>
        <p:nvSpPr>
          <p:cNvPr id="41052" name="Текст. поле 41051"/>
          <p:cNvSpPr txBox="1"/>
          <p:nvPr/>
        </p:nvSpPr>
        <p:spPr>
          <a:xfrm>
            <a:off x="7034750" y="6295232"/>
            <a:ext cx="1495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rgbClr val="0070C0"/>
                </a:solidFill>
              </a:rPr>
              <a:t>4 класс</a:t>
            </a:r>
            <a:endParaRPr lang="en-US" dirty="0"/>
          </a:p>
        </p:txBody>
      </p:sp>
      <p:pic>
        <p:nvPicPr>
          <p:cNvPr id="41053" name="Изображение 4105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991" y="3532886"/>
            <a:ext cx="4353895" cy="2734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54" name="Изображение 4105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4750" y="705324"/>
            <a:ext cx="3983264" cy="2544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55" name="Изображение 4105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9"/>
          <a:stretch/>
        </p:blipFill>
        <p:spPr>
          <a:xfrm>
            <a:off x="7034750" y="3739424"/>
            <a:ext cx="4224470" cy="2445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Организация рабочего места</a:t>
            </a:r>
          </a:p>
        </p:txBody>
      </p:sp>
      <p:graphicFrame>
        <p:nvGraphicFramePr>
          <p:cNvPr id="40990" name="Таблица 40989"/>
          <p:cNvGraphicFramePr>
            <a:graphicFrameLocks noGrp="1"/>
          </p:cNvGraphicFramePr>
          <p:nvPr/>
        </p:nvGraphicFramePr>
        <p:xfrm>
          <a:off x="5272933" y="6335314"/>
          <a:ext cx="1290677" cy="502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2946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solidFill>
                            <a:schemeClr val="accent5"/>
                          </a:solidFill>
                        </a:rPr>
                        <a:t>1 класс</a:t>
                      </a:r>
                      <a:endParaRPr lang="en-US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93" name="Изображение 4099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2939" y="1018337"/>
            <a:ext cx="3789994" cy="4821327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40994" name="Изображение 4099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50098" y="1018337"/>
            <a:ext cx="3859559" cy="4821327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906986"/>
            <a:ext cx="6477000" cy="4505325"/>
          </a:xfrm>
          <a:prstGeom prst="rect">
            <a:avLst/>
          </a:prstGeom>
        </p:spPr>
      </p:pic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249930" y="184031"/>
            <a:ext cx="10701338" cy="72295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Федеральный </a:t>
            </a: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перечень </a:t>
            </a: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учебников. 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Приказ </a:t>
            </a: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№ 858 от 21.09.2022 </a:t>
            </a:r>
          </a:p>
        </p:txBody>
      </p:sp>
      <p:sp>
        <p:nvSpPr>
          <p:cNvPr id="8" name="Прямоугольник 25"/>
          <p:cNvSpPr>
            <a:spLocks noChangeArrowheads="1"/>
          </p:cNvSpPr>
          <p:nvPr/>
        </p:nvSpPr>
        <p:spPr bwMode="auto">
          <a:xfrm>
            <a:off x="6838345" y="1193842"/>
            <a:ext cx="5077432" cy="30574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Aft>
                <a:spcPts val="600"/>
              </a:spcAft>
              <a:buClr>
                <a:srgbClr val="28458D"/>
              </a:buClr>
              <a:buSzPct val="120000"/>
            </a:pPr>
            <a:r>
              <a:rPr lang="ru-RU" altLang="ru-RU" sz="1400" b="1" dirty="0">
                <a:solidFill>
                  <a:srgbClr val="28458D"/>
                </a:solidFill>
                <a:cs typeface="Open Sans Light" panose="020B0306030504020204" pitchFamily="34" charset="0"/>
              </a:rPr>
              <a:t>Федеральный перечень учебников содержит 3 </a:t>
            </a:r>
            <a:r>
              <a:rPr lang="ru-RU" altLang="ru-RU" sz="1400" b="1" dirty="0" smtClean="0">
                <a:solidFill>
                  <a:srgbClr val="28458D"/>
                </a:solidFill>
                <a:cs typeface="Open Sans Light" panose="020B0306030504020204" pitchFamily="34" charset="0"/>
              </a:rPr>
              <a:t>приложения</a:t>
            </a:r>
            <a:endParaRPr lang="ru-RU" altLang="ru-RU" sz="1400" b="1" dirty="0">
              <a:solidFill>
                <a:srgbClr val="28458D"/>
              </a:solidFill>
              <a:cs typeface="Open Sans Light" panose="020B0306030504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82637" y="1934383"/>
            <a:ext cx="51888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8458D"/>
                </a:solidFill>
                <a:cs typeface="Open Sans Light" panose="020B0306030504020204" pitchFamily="34" charset="0"/>
              </a:rPr>
              <a:t>Учебники, входящие по состоянию на 31 декабря 2022 года в федеральный перечень </a:t>
            </a:r>
            <a:r>
              <a:rPr lang="ru-RU" sz="1400" b="1" dirty="0" smtClean="0">
                <a:solidFill>
                  <a:srgbClr val="28458D"/>
                </a:solidFill>
                <a:cs typeface="Open Sans Light" panose="020B0306030504020204" pitchFamily="34" charset="0"/>
              </a:rPr>
              <a:t>учебников, </a:t>
            </a:r>
            <a:r>
              <a:rPr lang="ru-RU" sz="1400" b="1" dirty="0">
                <a:solidFill>
                  <a:srgbClr val="28458D"/>
                </a:solidFill>
                <a:cs typeface="Open Sans Light" panose="020B0306030504020204" pitchFamily="34" charset="0"/>
              </a:rPr>
              <a:t>допускаются к использованию на срок действия экспертных заключений (пять лет</a:t>
            </a:r>
            <a:r>
              <a:rPr lang="ru-RU" sz="1400" b="1" dirty="0" smtClean="0">
                <a:solidFill>
                  <a:srgbClr val="28458D"/>
                </a:solidFill>
                <a:cs typeface="Open Sans Light" panose="020B0306030504020204" pitchFamily="34" charset="0"/>
              </a:rPr>
              <a:t>)*</a:t>
            </a:r>
            <a:endParaRPr lang="ru-RU" sz="1400" b="1" dirty="0">
              <a:solidFill>
                <a:srgbClr val="28458D"/>
              </a:solidFill>
              <a:cs typeface="Open Sans Light" panose="020B03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5888" y="3123230"/>
            <a:ext cx="4825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/>
              <a:t>*Федеральный закон </a:t>
            </a:r>
            <a:r>
              <a:rPr lang="ru-RU" sz="1000" dirty="0" smtClean="0"/>
              <a:t>«О внесении изменений в Федеральный закон «Об образовании в Российской Федерации» от </a:t>
            </a:r>
            <a:r>
              <a:rPr lang="ru-RU" sz="1000" dirty="0"/>
              <a:t>24.09.2022 № 371-ФЗ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28937" y="3849385"/>
            <a:ext cx="424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Ссылка на приказ: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clck.ru/32YecN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 descr="http://disk.yandex.net/qr/?clean=1&amp;text=https://clck.ru/32Yec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54897" y="4382886"/>
            <a:ext cx="1190625" cy="11906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Материалы</a:t>
            </a:r>
          </a:p>
        </p:txBody>
      </p:sp>
      <p:pic>
        <p:nvPicPr>
          <p:cNvPr id="40989" name="Изображение 4098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6449" y="1144400"/>
            <a:ext cx="3704459" cy="4974561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graphicFrame>
        <p:nvGraphicFramePr>
          <p:cNvPr id="40990" name="Таблица 40989"/>
          <p:cNvGraphicFramePr>
            <a:graphicFrameLocks noGrp="1"/>
          </p:cNvGraphicFramePr>
          <p:nvPr/>
        </p:nvGraphicFramePr>
        <p:xfrm>
          <a:off x="2704562" y="6173101"/>
          <a:ext cx="1290677" cy="502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2946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solidFill>
                            <a:schemeClr val="accent5"/>
                          </a:solidFill>
                        </a:rPr>
                        <a:t>1 класс</a:t>
                      </a:r>
                      <a:endParaRPr lang="en-US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93" name="Изображение 4099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01729" y="1144400"/>
            <a:ext cx="3674146" cy="4889035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graphicFrame>
        <p:nvGraphicFramePr>
          <p:cNvPr id="40994" name="Таблица 40993"/>
          <p:cNvGraphicFramePr>
            <a:graphicFrameLocks noGrp="1"/>
          </p:cNvGraphicFramePr>
          <p:nvPr/>
        </p:nvGraphicFramePr>
        <p:xfrm>
          <a:off x="8020323" y="6173101"/>
          <a:ext cx="996599" cy="415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5794">
                <a:tc>
                  <a:txBody>
                    <a:bodyPr/>
                    <a:lstStyle/>
                    <a:p>
                      <a:r>
                        <a:rPr lang="ru-RU">
                          <a:solidFill>
                            <a:schemeClr val="accent5"/>
                          </a:solidFill>
                        </a:rPr>
                        <a:t>2 класс</a:t>
                      </a:r>
                      <a:endParaRPr lang="en-US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Материалы</a:t>
            </a:r>
          </a:p>
        </p:txBody>
      </p:sp>
      <p:pic>
        <p:nvPicPr>
          <p:cNvPr id="40989" name="Изображение 4098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994" y="695362"/>
            <a:ext cx="3445271" cy="1822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0" name="Изображение 4098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9178" y="2193180"/>
            <a:ext cx="3236253" cy="4201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1" name="Прямоугольник 1"/>
          <p:cNvSpPr/>
          <p:nvPr/>
        </p:nvSpPr>
        <p:spPr>
          <a:xfrm flipH="1">
            <a:off x="2897304" y="6398472"/>
            <a:ext cx="996950" cy="31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b="1" i="0" u="none" strike="noStrike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3 класс</a:t>
            </a:r>
            <a:endParaRPr b="1" i="0" u="none" strike="noStrike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0992" name="Изображение 4099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8944" y="1054930"/>
            <a:ext cx="3965729" cy="5182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3" name="Прямоугольник 1"/>
          <p:cNvSpPr/>
          <p:nvPr/>
        </p:nvSpPr>
        <p:spPr>
          <a:xfrm flipH="1">
            <a:off x="8104211" y="6382766"/>
            <a:ext cx="996950" cy="31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b="1" i="0" u="none" strike="noStrike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 класс</a:t>
            </a:r>
            <a:endParaRPr b="1" i="0" u="none" strike="noStrike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2045084" y="189756"/>
            <a:ext cx="8534400" cy="82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Общий технологический процесс</a:t>
            </a:r>
          </a:p>
        </p:txBody>
      </p:sp>
      <p:graphicFrame>
        <p:nvGraphicFramePr>
          <p:cNvPr id="3" name="Схема 3"/>
          <p:cNvGraphicFramePr/>
          <p:nvPr/>
        </p:nvGraphicFramePr>
        <p:xfrm>
          <a:off x="1908657" y="1358878"/>
          <a:ext cx="8562379" cy="4728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1675599" y="189756"/>
            <a:ext cx="8903885" cy="82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Общий технологический процесс. Анализ изделия. Планирование</a:t>
            </a:r>
          </a:p>
        </p:txBody>
      </p:sp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9324" y="1661230"/>
            <a:ext cx="5857875" cy="3733800"/>
          </a:xfrm>
          <a:prstGeom prst="rect">
            <a:avLst/>
          </a:prstGeom>
        </p:spPr>
      </p:pic>
      <p:sp>
        <p:nvSpPr>
          <p:cNvPr id="19" name="Текст. поле 18"/>
          <p:cNvSpPr txBox="1"/>
          <p:nvPr/>
        </p:nvSpPr>
        <p:spPr>
          <a:xfrm>
            <a:off x="5680437" y="5773417"/>
            <a:ext cx="1692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rgbClr val="0070C0"/>
                </a:solidFill>
              </a:rPr>
              <a:t>1-4 классы</a:t>
            </a:r>
            <a:endParaRPr lang="en-US" dirty="0"/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40860" y="1661230"/>
            <a:ext cx="5192318" cy="373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1675599" y="189756"/>
            <a:ext cx="8903885" cy="82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Общий технологический процесс. Анализ изделия. Планирование</a:t>
            </a:r>
          </a:p>
        </p:txBody>
      </p:sp>
      <p:sp>
        <p:nvSpPr>
          <p:cNvPr id="19" name="Текст. поле 18"/>
          <p:cNvSpPr txBox="1"/>
          <p:nvPr/>
        </p:nvSpPr>
        <p:spPr>
          <a:xfrm>
            <a:off x="6533065" y="2276828"/>
            <a:ext cx="1982803" cy="36680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Текстовый план</a:t>
            </a:r>
            <a:endParaRPr lang="en-US"/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0464" y="1039756"/>
            <a:ext cx="4056357" cy="4791851"/>
          </a:xfrm>
          <a:prstGeom prst="rect">
            <a:avLst/>
          </a:prstGeom>
        </p:spPr>
      </p:pic>
      <p:sp>
        <p:nvSpPr>
          <p:cNvPr id="21" name="Текст. поле 20"/>
          <p:cNvSpPr txBox="1"/>
          <p:nvPr/>
        </p:nvSpPr>
        <p:spPr>
          <a:xfrm>
            <a:off x="6803421" y="3921487"/>
            <a:ext cx="1982803" cy="366801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Слайдовый план</a:t>
            </a:r>
            <a:endParaRPr lang="en-US"/>
          </a:p>
        </p:txBody>
      </p:sp>
      <p:cxnSp>
        <p:nvCxnSpPr>
          <p:cNvPr id="22" name="Изогнутая соед. линия 3 21"/>
          <p:cNvCxnSpPr/>
          <p:nvPr/>
        </p:nvCxnSpPr>
        <p:spPr>
          <a:xfrm>
            <a:off x="5911758" y="1703235"/>
            <a:ext cx="108142" cy="1513986"/>
          </a:xfrm>
          <a:prstGeom prst="bentConnector3">
            <a:avLst>
              <a:gd name="adj1" fmla="val 226048"/>
            </a:avLst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Изогнутая соед. линия 3 21"/>
          <p:cNvCxnSpPr/>
          <p:nvPr/>
        </p:nvCxnSpPr>
        <p:spPr>
          <a:xfrm>
            <a:off x="5911758" y="3347894"/>
            <a:ext cx="76600" cy="2225920"/>
          </a:xfrm>
          <a:prstGeom prst="bentConnector3">
            <a:avLst>
              <a:gd name="adj1" fmla="val 400896"/>
            </a:avLst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1675599" y="189756"/>
            <a:ext cx="8903885" cy="82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Общий технологический процесс. Анализ изделия. Планирование</a:t>
            </a:r>
          </a:p>
        </p:txBody>
      </p:sp>
      <p:sp>
        <p:nvSpPr>
          <p:cNvPr id="19" name="Текст. поле 18"/>
          <p:cNvSpPr txBox="1"/>
          <p:nvPr/>
        </p:nvSpPr>
        <p:spPr>
          <a:xfrm>
            <a:off x="1441383" y="5902696"/>
            <a:ext cx="1177126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rgbClr val="0070C0"/>
                </a:solidFill>
              </a:rPr>
              <a:t>3 класс</a:t>
            </a:r>
            <a:endParaRPr lang="en-US" dirty="0"/>
          </a:p>
        </p:txBody>
      </p:sp>
      <p:sp>
        <p:nvSpPr>
          <p:cNvPr id="21" name="Текст. поле 20"/>
          <p:cNvSpPr txBox="1"/>
          <p:nvPr/>
        </p:nvSpPr>
        <p:spPr>
          <a:xfrm>
            <a:off x="3658294" y="1381543"/>
            <a:ext cx="5209037" cy="36680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Самостоятельное составление плана по слайдам </a:t>
            </a:r>
            <a:endParaRPr lang="en-US"/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7694" y="2277996"/>
            <a:ext cx="4590031" cy="2797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2486" y="1933425"/>
            <a:ext cx="4656736" cy="133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97815" y="3429000"/>
            <a:ext cx="3506076" cy="2063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Текст. поле 26"/>
          <p:cNvSpPr txBox="1"/>
          <p:nvPr/>
        </p:nvSpPr>
        <p:spPr>
          <a:xfrm>
            <a:off x="8380398" y="5902696"/>
            <a:ext cx="96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rgbClr val="0070C0"/>
                </a:solidFill>
              </a:rPr>
              <a:t>4 класс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2045084" y="189756"/>
            <a:ext cx="8534400" cy="82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Проектная деятельность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0484" y="1249277"/>
            <a:ext cx="4134703" cy="4810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2285" y="1362438"/>
            <a:ext cx="3398272" cy="4583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. поле 4"/>
          <p:cNvSpPr txBox="1"/>
          <p:nvPr/>
        </p:nvSpPr>
        <p:spPr>
          <a:xfrm>
            <a:off x="5336530" y="6199350"/>
            <a:ext cx="1144702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 класс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2045084" y="189756"/>
            <a:ext cx="8534400" cy="82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Проектная деятельность</a:t>
            </a:r>
          </a:p>
        </p:txBody>
      </p:sp>
      <p:sp>
        <p:nvSpPr>
          <p:cNvPr id="5" name="Текст. поле 4"/>
          <p:cNvSpPr txBox="1"/>
          <p:nvPr/>
        </p:nvSpPr>
        <p:spPr>
          <a:xfrm>
            <a:off x="5336530" y="6199350"/>
            <a:ext cx="1144702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2 класс</a:t>
            </a:r>
            <a:endParaRPr lang="en-US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6929" y="1665962"/>
            <a:ext cx="6514458" cy="3881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15776" y="1665962"/>
            <a:ext cx="2980661" cy="3881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2045084" y="189756"/>
            <a:ext cx="8534400" cy="82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Проектная деятельность</a:t>
            </a:r>
          </a:p>
        </p:txBody>
      </p:sp>
      <p:sp>
        <p:nvSpPr>
          <p:cNvPr id="5" name="Текст. поле 4"/>
          <p:cNvSpPr txBox="1"/>
          <p:nvPr/>
        </p:nvSpPr>
        <p:spPr>
          <a:xfrm>
            <a:off x="5336530" y="6199350"/>
            <a:ext cx="1144702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3 класс</a:t>
            </a:r>
            <a:endParaRPr 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5974" y="1123168"/>
            <a:ext cx="2955184" cy="246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5974" y="3698811"/>
            <a:ext cx="2955184" cy="2500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26980" y="1388140"/>
            <a:ext cx="5286375" cy="65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6530" y="2565835"/>
            <a:ext cx="4791075" cy="428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36530" y="3429000"/>
            <a:ext cx="5076825" cy="52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336530" y="4254784"/>
            <a:ext cx="5162550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3969064" y="1869708"/>
            <a:ext cx="1295371" cy="1655196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500030" y="4808478"/>
            <a:ext cx="2451705" cy="139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555981" y="4808479"/>
            <a:ext cx="1857375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2045084" y="189756"/>
            <a:ext cx="8534400" cy="82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1. Технологии, профессии, производства</a:t>
            </a:r>
          </a:p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Проектная деятельность</a:t>
            </a:r>
          </a:p>
        </p:txBody>
      </p:sp>
      <p:sp>
        <p:nvSpPr>
          <p:cNvPr id="5" name="Текст. поле 4"/>
          <p:cNvSpPr txBox="1"/>
          <p:nvPr/>
        </p:nvSpPr>
        <p:spPr>
          <a:xfrm>
            <a:off x="5336530" y="6199350"/>
            <a:ext cx="1144702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 класс</a:t>
            </a:r>
            <a:endParaRPr 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2082" y="1255723"/>
            <a:ext cx="3732911" cy="4517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02383" y="1474353"/>
            <a:ext cx="7083165" cy="4080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7"/>
          <a:stretch/>
        </p:blipFill>
        <p:spPr>
          <a:xfrm>
            <a:off x="2736435" y="1635953"/>
            <a:ext cx="9089768" cy="961885"/>
          </a:xfrm>
          <a:prstGeom prst="rect">
            <a:avLst/>
          </a:prstGeom>
        </p:spPr>
      </p:pic>
      <p:sp>
        <p:nvSpPr>
          <p:cNvPr id="18441" name="TextBox 11"/>
          <p:cNvSpPr txBox="1">
            <a:spLocks noChangeArrowheads="1"/>
          </p:cNvSpPr>
          <p:nvPr/>
        </p:nvSpPr>
        <p:spPr bwMode="auto">
          <a:xfrm>
            <a:off x="6360074" y="3492489"/>
            <a:ext cx="393382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 sz="1400" dirty="0">
              <a:solidFill>
                <a:srgbClr val="3B3838"/>
              </a:solidFill>
              <a:cs typeface="Open Sans Light" panose="020B0306030504020204" pitchFamily="34" charset="0"/>
            </a:endParaRPr>
          </a:p>
        </p:txBody>
      </p:sp>
      <p:sp>
        <p:nvSpPr>
          <p:cNvPr id="18443" name="Прямоугольник 74"/>
          <p:cNvSpPr>
            <a:spLocks noChangeArrowheads="1"/>
          </p:cNvSpPr>
          <p:nvPr/>
        </p:nvSpPr>
        <p:spPr bwMode="auto">
          <a:xfrm>
            <a:off x="420594" y="196070"/>
            <a:ext cx="10737042" cy="7201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ФПУ – 2022</a:t>
            </a: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. </a:t>
            </a: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Приказ </a:t>
            </a: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№ 858 от 21.09.2022 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Приложение № 2. На что обратить внимание</a:t>
            </a:r>
            <a:endParaRPr lang="ru-RU" altLang="ru-RU" sz="2400" b="1" dirty="0">
              <a:solidFill>
                <a:srgbClr val="28458D"/>
              </a:solidFill>
              <a:cs typeface="Open Sans Condensed" pitchFamily="2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677299" y="499787"/>
            <a:ext cx="7377640" cy="1474709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b="1" dirty="0" smtClean="0">
                <a:cs typeface="Open Sans Condensed" pitchFamily="2" charset="0"/>
              </a:rPr>
              <a:t>Предельные сроки использования для каждого учебника, </a:t>
            </a:r>
            <a:r>
              <a:rPr lang="ru-RU" altLang="ru-RU" sz="1600" dirty="0" smtClean="0">
                <a:cs typeface="Open Sans Light" panose="020B0306030504020204" pitchFamily="34" charset="0"/>
              </a:rPr>
              <a:t> </a:t>
            </a:r>
            <a:r>
              <a:rPr lang="ru-RU" altLang="ru-RU" sz="1600" u="sng" dirty="0">
                <a:cs typeface="Open Sans Light" panose="020B0306030504020204" pitchFamily="34" charset="0"/>
              </a:rPr>
              <a:t>из ранее действовавшего ФПУ </a:t>
            </a:r>
            <a:r>
              <a:rPr lang="ru-RU" altLang="ru-RU" sz="1600" dirty="0">
                <a:cs typeface="Open Sans Light" panose="020B0306030504020204" pitchFamily="34" charset="0"/>
              </a:rPr>
              <a:t>(Приказ </a:t>
            </a:r>
            <a:r>
              <a:rPr lang="ru-RU" altLang="ru-RU" sz="1600" dirty="0" err="1">
                <a:cs typeface="Open Sans Light" panose="020B0306030504020204" pitchFamily="34" charset="0"/>
              </a:rPr>
              <a:t>Минпросвещения</a:t>
            </a:r>
            <a:r>
              <a:rPr lang="ru-RU" altLang="ru-RU" sz="1600" dirty="0">
                <a:cs typeface="Open Sans Light" panose="020B0306030504020204" pitchFamily="34" charset="0"/>
              </a:rPr>
              <a:t> России № 254 от 20.05.2020 с изменениями, внесёнными Приказом № 766 от 23.12.2020) </a:t>
            </a:r>
            <a:endParaRPr lang="ru-RU" altLang="ru-RU" sz="1600" dirty="0" smtClean="0">
              <a:solidFill>
                <a:srgbClr val="FF0000"/>
              </a:solidFill>
              <a:cs typeface="Open Sans Condensed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3294" y="2829627"/>
            <a:ext cx="9699159" cy="278843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420594" y="1136547"/>
            <a:ext cx="8341021" cy="885929"/>
          </a:xfrm>
          <a:prstGeom prst="roundRect">
            <a:avLst>
              <a:gd name="adj" fmla="val 17475"/>
            </a:avLst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KZ"/>
          </a:p>
        </p:txBody>
      </p:sp>
      <p:grpSp>
        <p:nvGrpSpPr>
          <p:cNvPr id="9" name="Группа 8"/>
          <p:cNvGrpSpPr/>
          <p:nvPr/>
        </p:nvGrpSpPr>
        <p:grpSpPr>
          <a:xfrm>
            <a:off x="9804463" y="2218158"/>
            <a:ext cx="1963551" cy="3399905"/>
            <a:chOff x="9700953" y="1961804"/>
            <a:chExt cx="1963551" cy="3399905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9700953" y="1961804"/>
              <a:ext cx="1963551" cy="3399905"/>
              <a:chOff x="9700953" y="1961804"/>
              <a:chExt cx="1963551" cy="3399905"/>
            </a:xfrm>
          </p:grpSpPr>
          <p:sp>
            <p:nvSpPr>
              <p:cNvPr id="27" name="Скругленный прямоугольник 26"/>
              <p:cNvSpPr/>
              <p:nvPr/>
            </p:nvSpPr>
            <p:spPr>
              <a:xfrm>
                <a:off x="9700953" y="1961804"/>
                <a:ext cx="1963551" cy="3399905"/>
              </a:xfrm>
              <a:prstGeom prst="roundRect">
                <a:avLst>
                  <a:gd name="adj" fmla="val 7281"/>
                </a:avLst>
              </a:prstGeom>
              <a:solidFill>
                <a:schemeClr val="bg1"/>
              </a:solidFill>
              <a:ln w="19050">
                <a:solidFill>
                  <a:srgbClr val="2845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ru-KZ"/>
              </a:p>
            </p:txBody>
          </p:sp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789740" y="2085097"/>
                <a:ext cx="1809204" cy="3161628"/>
              </a:xfrm>
              <a:prstGeom prst="rect">
                <a:avLst/>
              </a:prstGeom>
            </p:spPr>
          </p:pic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947184" y="2132945"/>
              <a:ext cx="1533525" cy="466725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</p:txBody>
      </p:sp>
      <p:sp>
        <p:nvSpPr>
          <p:cNvPr id="40989" name="Текст. поле 40988"/>
          <p:cNvSpPr txBox="1"/>
          <p:nvPr/>
        </p:nvSpPr>
        <p:spPr>
          <a:xfrm>
            <a:off x="1972989" y="1097288"/>
            <a:ext cx="8534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1</a:t>
            </a:r>
            <a:r>
              <a:rPr lang="ru-RU" sz="2400" b="0" i="0" u="none" strike="noStrike" dirty="0" smtClean="0">
                <a:solidFill>
                  <a:srgbClr val="002060"/>
                </a:solidFill>
                <a:latin typeface="Times New Roman" panose="02020603050405020304" pitchFamily="16" charset="0"/>
              </a:rPr>
              <a:t>) </a:t>
            </a:r>
            <a:r>
              <a:rPr sz="2400" b="0" i="0" u="none" strike="noStrike" dirty="0" smtClean="0">
                <a:solidFill>
                  <a:srgbClr val="002060"/>
                </a:solidFill>
                <a:latin typeface="Times New Roman" panose="02020603050405020304" pitchFamily="16" charset="0"/>
              </a:rPr>
              <a:t>технологии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работы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с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бумагой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и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картоном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;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2) технологии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работы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с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пластичными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материалами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;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3) технологии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работы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с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природным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материалом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;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4) технологии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работы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с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текстильными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материалами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;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5) технологии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работы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с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другими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доступными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материалами</a:t>
            </a:r>
            <a:r>
              <a:rPr lang="ru-RU"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*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.</a:t>
            </a:r>
            <a:r>
              <a:rPr sz="2400" b="0" i="0" u="none" strike="noStrike" dirty="0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endParaRPr sz="2800" b="0" i="0" u="none" strike="noStrike" dirty="0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40990" name="Текст. поле 40989"/>
          <p:cNvSpPr txBox="1"/>
          <p:nvPr/>
        </p:nvSpPr>
        <p:spPr>
          <a:xfrm>
            <a:off x="1828800" y="3279005"/>
            <a:ext cx="8534400" cy="349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0" i="1" u="none" strike="noStrike">
                <a:solidFill>
                  <a:srgbClr val="002060"/>
                </a:solidFill>
                <a:latin typeface="Times New Roman" panose="02020603050405020304" pitchFamily="16" charset="0"/>
              </a:rPr>
              <a:t>*</a:t>
            </a:r>
            <a:r>
              <a:rPr sz="1600" b="0" i="1" u="none" strike="noStrike">
                <a:solidFill>
                  <a:srgbClr val="002060"/>
                </a:solidFill>
                <a:latin typeface="Times New Roman" panose="02020603050405020304" pitchFamily="16" charset="0"/>
              </a:rPr>
              <a:t>Например, пластик, поролон, фольга, солома и др</a:t>
            </a:r>
            <a:r>
              <a:rPr sz="900" b="0" i="0" u="none" strike="noStrike">
                <a:solidFill>
                  <a:srgbClr val="002060"/>
                </a:solidFill>
                <a:latin typeface="Times New Roman" panose="02020603050405020304" pitchFamily="16" charset="0"/>
              </a:rPr>
              <a:t>.</a:t>
            </a:r>
            <a:r>
              <a:rPr sz="900" b="0" i="0" u="none" strike="noStrike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r>
              <a:rPr sz="1200" b="0" i="0" u="none" strike="noStrike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Элементы материаловедения</a:t>
            </a:r>
          </a:p>
        </p:txBody>
      </p:sp>
      <p:graphicFrame>
        <p:nvGraphicFramePr>
          <p:cNvPr id="40991" name="Содержимое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617662"/>
              </p:ext>
            </p:extLst>
          </p:nvPr>
        </p:nvGraphicFramePr>
        <p:xfrm>
          <a:off x="1147157" y="1014153"/>
          <a:ext cx="10432472" cy="5039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Элементы материаловедения</a:t>
            </a:r>
          </a:p>
        </p:txBody>
      </p:sp>
      <p:graphicFrame>
        <p:nvGraphicFramePr>
          <p:cNvPr id="40997" name="Таблица 40996"/>
          <p:cNvGraphicFramePr>
            <a:graphicFrameLocks noGrp="1"/>
          </p:cNvGraphicFramePr>
          <p:nvPr/>
        </p:nvGraphicFramePr>
        <p:xfrm>
          <a:off x="1584756" y="1375812"/>
          <a:ext cx="9022489" cy="39319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9022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0">
                          <a:solidFill>
                            <a:srgbClr val="002060"/>
                          </a:solidFill>
                        </a:rPr>
                        <a:t>Материалы, их практическое применение в жизни, физические и технологические свойства.</a:t>
                      </a:r>
                      <a:endParaRPr lang="en-US" sz="2400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0">
                          <a:solidFill>
                            <a:srgbClr val="002060"/>
                          </a:solidFill>
                        </a:rPr>
                        <a:t>Выбор материалов по их свойствам в зависимости от назначения изделия.</a:t>
                      </a:r>
                      <a:endParaRPr lang="en-US" sz="2400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0">
                          <a:solidFill>
                            <a:srgbClr val="002060"/>
                          </a:solidFill>
                        </a:rPr>
                        <a:t>Подготовка материалов к работе.</a:t>
                      </a:r>
                      <a:endParaRPr lang="en-US" sz="2400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0">
                          <a:solidFill>
                            <a:srgbClr val="002060"/>
                          </a:solidFill>
                        </a:rPr>
                        <a:t>Бережное использование и экономное расходование материалов.</a:t>
                      </a:r>
                      <a:endParaRPr lang="en-US" sz="2400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0">
                          <a:solidFill>
                            <a:srgbClr val="002060"/>
                          </a:solidFill>
                        </a:rPr>
                        <a:t>Способы обработки материалов.</a:t>
                      </a:r>
                      <a:endParaRPr lang="en-US" sz="2400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0">
                          <a:solidFill>
                            <a:srgbClr val="002060"/>
                          </a:solidFill>
                        </a:rPr>
                        <a:t>Подбор инструментов для работы с материалами.</a:t>
                      </a:r>
                      <a:endParaRPr lang="en-US" sz="2400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0">
                          <a:solidFill>
                            <a:srgbClr val="002060"/>
                          </a:solidFill>
                        </a:rPr>
                        <a:t>Технологические операции ручной обработки материалов.</a:t>
                      </a:r>
                      <a:endParaRPr lang="en-US" sz="2400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Приемы работы </a:t>
            </a:r>
          </a:p>
        </p:txBody>
      </p:sp>
      <p:pic>
        <p:nvPicPr>
          <p:cNvPr id="40991" name="Изображение 4099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8349" y="1206945"/>
            <a:ext cx="4154683" cy="4715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2" name="Текст. поле 40991"/>
          <p:cNvSpPr txBox="1"/>
          <p:nvPr/>
        </p:nvSpPr>
        <p:spPr>
          <a:xfrm>
            <a:off x="5454063" y="6126123"/>
            <a:ext cx="928418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 класс</a:t>
            </a:r>
            <a:endParaRPr lang="en-US"/>
          </a:p>
        </p:txBody>
      </p:sp>
      <p:pic>
        <p:nvPicPr>
          <p:cNvPr id="40993" name="Изображение 4099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68766" y="1207567"/>
            <a:ext cx="4711358" cy="4364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Свойства материалов</a:t>
            </a:r>
          </a:p>
        </p:txBody>
      </p:sp>
      <p:sp>
        <p:nvSpPr>
          <p:cNvPr id="40992" name="Текст. поле 40991"/>
          <p:cNvSpPr txBox="1"/>
          <p:nvPr/>
        </p:nvSpPr>
        <p:spPr>
          <a:xfrm>
            <a:off x="2182770" y="5945886"/>
            <a:ext cx="928418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 класс</a:t>
            </a:r>
            <a:endParaRPr lang="en-US"/>
          </a:p>
        </p:txBody>
      </p:sp>
      <p:pic>
        <p:nvPicPr>
          <p:cNvPr id="40994" name="Изображение 4099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994" y="1032168"/>
            <a:ext cx="4621951" cy="26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5" name="Изображение 4099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18271" y="1144146"/>
            <a:ext cx="5182307" cy="138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6" name="Изображение 4099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18272" y="3211939"/>
            <a:ext cx="5182306" cy="2240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94" y="3901955"/>
            <a:ext cx="4308504" cy="268631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Правила работы с материалом</a:t>
            </a:r>
          </a:p>
        </p:txBody>
      </p:sp>
      <p:sp>
        <p:nvSpPr>
          <p:cNvPr id="40992" name="Текст. поле 40991"/>
          <p:cNvSpPr txBox="1"/>
          <p:nvPr/>
        </p:nvSpPr>
        <p:spPr>
          <a:xfrm>
            <a:off x="2462137" y="3109748"/>
            <a:ext cx="928418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 класс</a:t>
            </a:r>
            <a:endParaRPr lang="en-US"/>
          </a:p>
        </p:txBody>
      </p:sp>
      <p:pic>
        <p:nvPicPr>
          <p:cNvPr id="40994" name="Изображение 4099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9602" y="4041804"/>
            <a:ext cx="5850275" cy="1092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5" name="Текст. поле 40994"/>
          <p:cNvSpPr txBox="1"/>
          <p:nvPr/>
        </p:nvSpPr>
        <p:spPr>
          <a:xfrm>
            <a:off x="3856862" y="5385769"/>
            <a:ext cx="1036560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2 класс</a:t>
            </a:r>
            <a:endParaRPr lang="en-US"/>
          </a:p>
        </p:txBody>
      </p:sp>
      <p:pic>
        <p:nvPicPr>
          <p:cNvPr id="40996" name="Изображение 4099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7011" y="1308132"/>
            <a:ext cx="4442967" cy="1801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0997" name="Прямая соед. линия 1 40996"/>
          <p:cNvCxnSpPr/>
          <p:nvPr/>
        </p:nvCxnSpPr>
        <p:spPr>
          <a:xfrm>
            <a:off x="5126727" y="2204434"/>
            <a:ext cx="969273" cy="9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8" name="Изображение 4099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89239" y="1806364"/>
            <a:ext cx="5860258" cy="1303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9" name="Текст. поле 40998"/>
          <p:cNvSpPr txBox="1"/>
          <p:nvPr/>
        </p:nvSpPr>
        <p:spPr>
          <a:xfrm>
            <a:off x="9119368" y="3429000"/>
            <a:ext cx="892271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3 класс</a:t>
            </a:r>
            <a:endParaRPr lang="en-US"/>
          </a:p>
        </p:txBody>
      </p:sp>
      <p:cxnSp>
        <p:nvCxnSpPr>
          <p:cNvPr id="41001" name="Прямая соед. линия 1 41000"/>
          <p:cNvCxnSpPr/>
          <p:nvPr/>
        </p:nvCxnSpPr>
        <p:spPr>
          <a:xfrm>
            <a:off x="3721884" y="3181175"/>
            <a:ext cx="0" cy="639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Технологические операции ручной обработки материалов</a:t>
            </a:r>
          </a:p>
        </p:txBody>
      </p:sp>
      <p:pic>
        <p:nvPicPr>
          <p:cNvPr id="40990" name="Изображение 4098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7312" y="938212"/>
            <a:ext cx="9477375" cy="49815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1" name="Текст. поле 40990"/>
          <p:cNvSpPr txBox="1"/>
          <p:nvPr/>
        </p:nvSpPr>
        <p:spPr>
          <a:xfrm>
            <a:off x="1828800" y="197647"/>
            <a:ext cx="8534400" cy="72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Технологические операции ручной обработки материалов</a:t>
            </a:r>
          </a:p>
        </p:txBody>
      </p:sp>
      <p:pic>
        <p:nvPicPr>
          <p:cNvPr id="40992" name="Изображение 4099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813" y="993597"/>
            <a:ext cx="9096375" cy="52673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1" name="Текст. поле 40990"/>
          <p:cNvSpPr txBox="1"/>
          <p:nvPr/>
        </p:nvSpPr>
        <p:spPr>
          <a:xfrm>
            <a:off x="1828800" y="197647"/>
            <a:ext cx="8534400" cy="72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Разметка</a:t>
            </a:r>
          </a:p>
        </p:txBody>
      </p:sp>
      <p:pic>
        <p:nvPicPr>
          <p:cNvPr id="40993" name="Изображение 4099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929" y="924337"/>
            <a:ext cx="4854771" cy="3083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4" name="Текст. поле 40993"/>
          <p:cNvSpPr txBox="1"/>
          <p:nvPr/>
        </p:nvSpPr>
        <p:spPr>
          <a:xfrm>
            <a:off x="1541178" y="4125274"/>
            <a:ext cx="874347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 класс</a:t>
            </a:r>
            <a:endParaRPr lang="en-US"/>
          </a:p>
        </p:txBody>
      </p:sp>
      <p:pic>
        <p:nvPicPr>
          <p:cNvPr id="40995" name="Изображение 4099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7517" y="1108579"/>
            <a:ext cx="3445597" cy="2545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6" name="Текст. поле 40995"/>
          <p:cNvSpPr txBox="1"/>
          <p:nvPr/>
        </p:nvSpPr>
        <p:spPr>
          <a:xfrm>
            <a:off x="7126941" y="4007773"/>
            <a:ext cx="874347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2 класс</a:t>
            </a:r>
            <a:endParaRPr lang="en-US"/>
          </a:p>
        </p:txBody>
      </p:sp>
      <p:pic>
        <p:nvPicPr>
          <p:cNvPr id="40997" name="Изображение 4099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5883" y="2583910"/>
            <a:ext cx="3749396" cy="284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8" name="Изображение 4099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18662" y="4628768"/>
            <a:ext cx="4457784" cy="133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9" name="Текст. поле 40998"/>
          <p:cNvSpPr txBox="1"/>
          <p:nvPr/>
        </p:nvSpPr>
        <p:spPr>
          <a:xfrm>
            <a:off x="5577720" y="6151110"/>
            <a:ext cx="760297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 класс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1" name="Текст. поле 40990"/>
          <p:cNvSpPr txBox="1"/>
          <p:nvPr/>
        </p:nvSpPr>
        <p:spPr>
          <a:xfrm>
            <a:off x="1828800" y="197647"/>
            <a:ext cx="8534400" cy="72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Технологические операции ручной обработки материалов</a:t>
            </a:r>
          </a:p>
        </p:txBody>
      </p:sp>
      <p:pic>
        <p:nvPicPr>
          <p:cNvPr id="40992" name="Изображение 4099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01132" y="2076450"/>
            <a:ext cx="7991475" cy="1352550"/>
          </a:xfrm>
          <a:prstGeom prst="rect">
            <a:avLst/>
          </a:prstGeom>
        </p:spPr>
      </p:pic>
      <p:sp>
        <p:nvSpPr>
          <p:cNvPr id="40993" name="Текст. поле 40992"/>
          <p:cNvSpPr txBox="1"/>
          <p:nvPr/>
        </p:nvSpPr>
        <p:spPr>
          <a:xfrm>
            <a:off x="1729670" y="1271099"/>
            <a:ext cx="8534400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ВЫДЕЛЕНИЕ ДЕТАЛЕЙ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3" name="Прямоугольник 74"/>
          <p:cNvSpPr>
            <a:spLocks noChangeArrowheads="1"/>
          </p:cNvSpPr>
          <p:nvPr/>
        </p:nvSpPr>
        <p:spPr bwMode="auto">
          <a:xfrm>
            <a:off x="285289" y="164005"/>
            <a:ext cx="11102802" cy="10341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ФПУ – 2022. Приказ </a:t>
            </a: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№ 858 от 21.09.2022 </a:t>
            </a:r>
          </a:p>
          <a:p>
            <a:pPr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Приложение № 2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Предельные сроки использования учебников зависят от года изучения предмета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9882" y="2454088"/>
            <a:ext cx="2023701" cy="2689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1834820" y="1457191"/>
            <a:ext cx="8003739" cy="330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600" b="1" dirty="0" smtClean="0">
                <a:solidFill>
                  <a:srgbClr val="28458D"/>
                </a:solidFill>
                <a:cs typeface="Open Sans Condensed" pitchFamily="2" charset="0"/>
              </a:rPr>
              <a:t>Год изучения предмета </a:t>
            </a:r>
            <a:endParaRPr lang="ru-RU" altLang="ru-RU" sz="1600" b="1" dirty="0">
              <a:solidFill>
                <a:srgbClr val="28458D"/>
              </a:solidFill>
              <a:cs typeface="Open Sans Condensed" pitchFamily="2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1663131" y="6409438"/>
            <a:ext cx="8003739" cy="330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600" b="1" dirty="0" smtClean="0">
                <a:solidFill>
                  <a:srgbClr val="28458D"/>
                </a:solidFill>
                <a:cs typeface="Open Sans Condensed" pitchFamily="2" charset="0"/>
              </a:rPr>
              <a:t>Предельный срок использования</a:t>
            </a:r>
            <a:endParaRPr lang="ru-RU" altLang="ru-RU" sz="1600" b="1" dirty="0">
              <a:solidFill>
                <a:srgbClr val="28458D"/>
              </a:solidFill>
              <a:cs typeface="Open Sans Condensed" pitchFamily="2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-2250443" y="1974966"/>
            <a:ext cx="8394415" cy="43095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 smtClean="0">
                <a:solidFill>
                  <a:srgbClr val="28458D"/>
                </a:solidFill>
                <a:cs typeface="Open Sans Condensed" pitchFamily="2" charset="0"/>
              </a:rPr>
              <a:t>1 год изучения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 smtClean="0">
                <a:solidFill>
                  <a:srgbClr val="28458D"/>
                </a:solidFill>
                <a:cs typeface="Open Sans Condensed" pitchFamily="2" charset="0"/>
              </a:rPr>
              <a:t>предмета</a:t>
            </a:r>
            <a:endParaRPr lang="ru-RU" altLang="ru-RU" sz="1100" b="1" dirty="0">
              <a:solidFill>
                <a:srgbClr val="28458D"/>
              </a:solidFill>
              <a:cs typeface="Open Sans Condensed" pitchFamily="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85854" y="4906337"/>
            <a:ext cx="1589798" cy="1344576"/>
          </a:xfrm>
          <a:prstGeom prst="roundRect">
            <a:avLst/>
          </a:prstGeom>
          <a:solidFill>
            <a:srgbClr val="2845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До 31 августа 2023 года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048724" y="3126697"/>
            <a:ext cx="478972" cy="348343"/>
          </a:xfrm>
          <a:prstGeom prst="rightArrow">
            <a:avLst/>
          </a:prstGeom>
          <a:solidFill>
            <a:srgbClr val="28458D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458D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16159" y="2464538"/>
            <a:ext cx="2023701" cy="2689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4602131" y="4916787"/>
            <a:ext cx="1589798" cy="1344576"/>
          </a:xfrm>
          <a:prstGeom prst="roundRect">
            <a:avLst/>
          </a:prstGeom>
          <a:solidFill>
            <a:srgbClr val="2845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До 31 августа 2024 года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5665001" y="3137147"/>
            <a:ext cx="478972" cy="348343"/>
          </a:xfrm>
          <a:prstGeom prst="rightArrow">
            <a:avLst/>
          </a:prstGeom>
          <a:solidFill>
            <a:srgbClr val="28458D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458D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872" y="2480182"/>
            <a:ext cx="2013296" cy="2675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343933" y="4927237"/>
            <a:ext cx="1589798" cy="1344576"/>
          </a:xfrm>
          <a:prstGeom prst="roundRect">
            <a:avLst/>
          </a:prstGeom>
          <a:solidFill>
            <a:srgbClr val="2845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До 31 августа 2025 года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8406803" y="3147597"/>
            <a:ext cx="478972" cy="348343"/>
          </a:xfrm>
          <a:prstGeom prst="rightArrow">
            <a:avLst/>
          </a:prstGeom>
          <a:solidFill>
            <a:srgbClr val="28458D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8458D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09626" y="2490632"/>
            <a:ext cx="1997456" cy="2675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0085735" y="4937687"/>
            <a:ext cx="1589798" cy="1344576"/>
          </a:xfrm>
          <a:prstGeom prst="roundRect">
            <a:avLst/>
          </a:prstGeom>
          <a:solidFill>
            <a:srgbClr val="2845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До 31 августа 2026 года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285289" y="2013500"/>
            <a:ext cx="8394415" cy="43095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 smtClean="0">
                <a:solidFill>
                  <a:srgbClr val="28458D"/>
                </a:solidFill>
                <a:cs typeface="Open Sans Condensed" pitchFamily="2" charset="0"/>
              </a:rPr>
              <a:t>2 год изучения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 smtClean="0">
                <a:solidFill>
                  <a:srgbClr val="28458D"/>
                </a:solidFill>
                <a:cs typeface="Open Sans Condensed" pitchFamily="2" charset="0"/>
              </a:rPr>
              <a:t>предмета</a:t>
            </a:r>
            <a:endParaRPr lang="ru-RU" altLang="ru-RU" sz="1100" b="1" dirty="0">
              <a:solidFill>
                <a:srgbClr val="28458D"/>
              </a:solidFill>
              <a:cs typeface="Open Sans Condensed" pitchFamily="2" charset="0"/>
            </a:endParaRPr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3048724" y="2045714"/>
            <a:ext cx="8394415" cy="43095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 smtClean="0">
                <a:solidFill>
                  <a:srgbClr val="28458D"/>
                </a:solidFill>
                <a:cs typeface="Open Sans Condensed" pitchFamily="2" charset="0"/>
              </a:rPr>
              <a:t>3 год изучения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 smtClean="0">
                <a:solidFill>
                  <a:srgbClr val="28458D"/>
                </a:solidFill>
                <a:cs typeface="Open Sans Condensed" pitchFamily="2" charset="0"/>
              </a:rPr>
              <a:t>предмета</a:t>
            </a:r>
            <a:endParaRPr lang="ru-RU" altLang="ru-RU" sz="1100" b="1" dirty="0">
              <a:solidFill>
                <a:srgbClr val="28458D"/>
              </a:solidFill>
              <a:cs typeface="Open Sans Condensed" pitchFamily="2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5763001" y="2041584"/>
            <a:ext cx="8394415" cy="43095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 smtClean="0">
                <a:solidFill>
                  <a:srgbClr val="28458D"/>
                </a:solidFill>
                <a:cs typeface="Open Sans Condensed" pitchFamily="2" charset="0"/>
              </a:rPr>
              <a:t>4 год изучения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 smtClean="0">
                <a:solidFill>
                  <a:srgbClr val="28458D"/>
                </a:solidFill>
                <a:cs typeface="Open Sans Condensed" pitchFamily="2" charset="0"/>
              </a:rPr>
              <a:t>предмета</a:t>
            </a:r>
            <a:endParaRPr lang="ru-RU" altLang="ru-RU" sz="1100" b="1" dirty="0">
              <a:solidFill>
                <a:srgbClr val="28458D"/>
              </a:solidFill>
              <a:cs typeface="Open Sans Condensed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1" name="Текст. поле 40990"/>
          <p:cNvSpPr txBox="1"/>
          <p:nvPr/>
        </p:nvSpPr>
        <p:spPr>
          <a:xfrm>
            <a:off x="1828800" y="197647"/>
            <a:ext cx="8534400" cy="72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Технологические операции ручной обработки материалов</a:t>
            </a:r>
          </a:p>
        </p:txBody>
      </p:sp>
      <p:sp>
        <p:nvSpPr>
          <p:cNvPr id="40993" name="Текст. поле 40992"/>
          <p:cNvSpPr txBox="1"/>
          <p:nvPr/>
        </p:nvSpPr>
        <p:spPr>
          <a:xfrm>
            <a:off x="1738682" y="924337"/>
            <a:ext cx="8534400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ВЫДЕЛЕНИЕ ДЕТАЛЕЙ</a:t>
            </a:r>
            <a:endParaRPr lang="en-US"/>
          </a:p>
        </p:txBody>
      </p:sp>
      <p:pic>
        <p:nvPicPr>
          <p:cNvPr id="40994" name="Изображение 4099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0953" y="1405676"/>
            <a:ext cx="3329157" cy="4046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5" name="Текст. поле 40994"/>
          <p:cNvSpPr txBox="1"/>
          <p:nvPr/>
        </p:nvSpPr>
        <p:spPr>
          <a:xfrm>
            <a:off x="5627286" y="6093039"/>
            <a:ext cx="757193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 класс</a:t>
            </a:r>
            <a:endParaRPr lang="en-US"/>
          </a:p>
        </p:txBody>
      </p:sp>
      <p:pic>
        <p:nvPicPr>
          <p:cNvPr id="40996" name="Изображение 4099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0956" y="1491067"/>
            <a:ext cx="3515686" cy="373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7" name="Изображение 4099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8389" y="1832618"/>
            <a:ext cx="3874988" cy="279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1" name="Текст. поле 40990"/>
          <p:cNvSpPr txBox="1"/>
          <p:nvPr/>
        </p:nvSpPr>
        <p:spPr>
          <a:xfrm>
            <a:off x="1828800" y="197647"/>
            <a:ext cx="8534400" cy="72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Технологические операции ручной обработки материалов</a:t>
            </a:r>
          </a:p>
        </p:txBody>
      </p:sp>
      <p:sp>
        <p:nvSpPr>
          <p:cNvPr id="40993" name="Текст. поле 40992"/>
          <p:cNvSpPr txBox="1"/>
          <p:nvPr/>
        </p:nvSpPr>
        <p:spPr>
          <a:xfrm>
            <a:off x="1729670" y="1271099"/>
            <a:ext cx="8534400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ФОРМООБРАЗУЮЩИЕ ОПЕРАЦИИ</a:t>
            </a:r>
            <a:endParaRPr lang="en-US"/>
          </a:p>
        </p:txBody>
      </p:sp>
      <p:pic>
        <p:nvPicPr>
          <p:cNvPr id="40994" name="Изображение 4099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28800" y="1896627"/>
            <a:ext cx="8648700" cy="43624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1" name="Текст. поле 40990"/>
          <p:cNvSpPr txBox="1"/>
          <p:nvPr/>
        </p:nvSpPr>
        <p:spPr>
          <a:xfrm>
            <a:off x="1828800" y="197647"/>
            <a:ext cx="8534400" cy="72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Технологические операции ручной обработки материалов</a:t>
            </a:r>
          </a:p>
        </p:txBody>
      </p:sp>
      <p:sp>
        <p:nvSpPr>
          <p:cNvPr id="40993" name="Текст. поле 40992"/>
          <p:cNvSpPr txBox="1"/>
          <p:nvPr/>
        </p:nvSpPr>
        <p:spPr>
          <a:xfrm>
            <a:off x="1828800" y="1000744"/>
            <a:ext cx="8534400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ФОРМООБРАЗУЮЩИЕ ОПЕРАЦИИ</a:t>
            </a:r>
            <a:endParaRPr lang="en-US"/>
          </a:p>
        </p:txBody>
      </p:sp>
      <p:pic>
        <p:nvPicPr>
          <p:cNvPr id="40995" name="Изображение 4099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665" y="1459332"/>
            <a:ext cx="2831333" cy="317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6" name="Изображение 4099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3862" y="4402788"/>
            <a:ext cx="2688235" cy="2266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7" name="Изображение 4099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83281" y="1459332"/>
            <a:ext cx="3566675" cy="4403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8" name="Текст. поле 40997"/>
          <p:cNvSpPr txBox="1"/>
          <p:nvPr/>
        </p:nvSpPr>
        <p:spPr>
          <a:xfrm>
            <a:off x="5496614" y="5620240"/>
            <a:ext cx="838300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 класс</a:t>
            </a:r>
            <a:endParaRPr lang="en-US"/>
          </a:p>
        </p:txBody>
      </p:sp>
      <p:pic>
        <p:nvPicPr>
          <p:cNvPr id="40999" name="Изображение 4099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1960" y="1535739"/>
            <a:ext cx="2132954" cy="2867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1" name="Текст. поле 40990"/>
          <p:cNvSpPr txBox="1"/>
          <p:nvPr/>
        </p:nvSpPr>
        <p:spPr>
          <a:xfrm>
            <a:off x="1828800" y="197647"/>
            <a:ext cx="8534400" cy="72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Технологические операции ручной обработки материалов</a:t>
            </a:r>
          </a:p>
        </p:txBody>
      </p:sp>
      <p:sp>
        <p:nvSpPr>
          <p:cNvPr id="40993" name="Текст. поле 40992"/>
          <p:cNvSpPr txBox="1"/>
          <p:nvPr/>
        </p:nvSpPr>
        <p:spPr>
          <a:xfrm>
            <a:off x="1828800" y="1000744"/>
            <a:ext cx="8534400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ФОРМООБРАЗУЮЩИЕ ОПЕРАЦИИ</a:t>
            </a:r>
            <a:endParaRPr lang="en-US"/>
          </a:p>
        </p:txBody>
      </p:sp>
      <p:pic>
        <p:nvPicPr>
          <p:cNvPr id="40995" name="Изображение 4099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084" y="1420534"/>
            <a:ext cx="3406820" cy="3915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6" name="Текст. поле 40995"/>
          <p:cNvSpPr txBox="1"/>
          <p:nvPr/>
        </p:nvSpPr>
        <p:spPr>
          <a:xfrm>
            <a:off x="2279391" y="5747626"/>
            <a:ext cx="793241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2 класс</a:t>
            </a:r>
            <a:endParaRPr lang="en-US"/>
          </a:p>
        </p:txBody>
      </p:sp>
      <p:pic>
        <p:nvPicPr>
          <p:cNvPr id="40997" name="Изображение 4099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86405" y="3300589"/>
            <a:ext cx="2902728" cy="2035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8" name="Изображение 4099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85634" y="2474580"/>
            <a:ext cx="4490581" cy="2861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9" name="Текст. поле 40998"/>
          <p:cNvSpPr txBox="1"/>
          <p:nvPr/>
        </p:nvSpPr>
        <p:spPr>
          <a:xfrm>
            <a:off x="7929807" y="5522331"/>
            <a:ext cx="1955767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 класс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1" name="Текст. поле 40990"/>
          <p:cNvSpPr txBox="1"/>
          <p:nvPr/>
        </p:nvSpPr>
        <p:spPr>
          <a:xfrm>
            <a:off x="1828800" y="197647"/>
            <a:ext cx="8534400" cy="72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Технологические операции ручной обработки материалов</a:t>
            </a:r>
          </a:p>
        </p:txBody>
      </p:sp>
      <p:sp>
        <p:nvSpPr>
          <p:cNvPr id="40993" name="Текст. поле 40992"/>
          <p:cNvSpPr txBox="1"/>
          <p:nvPr/>
        </p:nvSpPr>
        <p:spPr>
          <a:xfrm>
            <a:off x="1729670" y="1271099"/>
            <a:ext cx="8534400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СБОРОЧНЫЕ ОПЕРАЦИИ</a:t>
            </a:r>
            <a:endParaRPr lang="en-US"/>
          </a:p>
        </p:txBody>
      </p:sp>
      <p:pic>
        <p:nvPicPr>
          <p:cNvPr id="40995" name="Изображение 4099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50243" y="1896213"/>
            <a:ext cx="6893251" cy="41529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1" name="Текст. поле 40990"/>
          <p:cNvSpPr txBox="1"/>
          <p:nvPr/>
        </p:nvSpPr>
        <p:spPr>
          <a:xfrm>
            <a:off x="1828800" y="197647"/>
            <a:ext cx="8534400" cy="72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Технологические операции ручной обработки материалов</a:t>
            </a:r>
          </a:p>
        </p:txBody>
      </p:sp>
      <p:pic>
        <p:nvPicPr>
          <p:cNvPr id="40992" name="Изображение 4099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8101" y="1527867"/>
            <a:ext cx="5334000" cy="208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3" name="Текст. поле 40992"/>
          <p:cNvSpPr txBox="1"/>
          <p:nvPr/>
        </p:nvSpPr>
        <p:spPr>
          <a:xfrm>
            <a:off x="1828800" y="924337"/>
            <a:ext cx="8534400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СБОРОЧНЫЕ ОПЕРАЦИИ</a:t>
            </a:r>
            <a:endParaRPr lang="en-US"/>
          </a:p>
        </p:txBody>
      </p:sp>
      <p:pic>
        <p:nvPicPr>
          <p:cNvPr id="40995" name="Изображение 4099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19635" y="2107622"/>
            <a:ext cx="5133975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6" name="Изображение 4099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4761" y="3803072"/>
            <a:ext cx="5381625" cy="156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1" name="Текст. поле 40990"/>
          <p:cNvSpPr txBox="1"/>
          <p:nvPr/>
        </p:nvSpPr>
        <p:spPr>
          <a:xfrm>
            <a:off x="1828800" y="197647"/>
            <a:ext cx="8534400" cy="72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Технологические операции ручной обработки материалов</a:t>
            </a:r>
          </a:p>
        </p:txBody>
      </p:sp>
      <p:sp>
        <p:nvSpPr>
          <p:cNvPr id="40993" name="Текст. поле 40992"/>
          <p:cNvSpPr txBox="1"/>
          <p:nvPr/>
        </p:nvSpPr>
        <p:spPr>
          <a:xfrm>
            <a:off x="1828800" y="924337"/>
            <a:ext cx="8534400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СБОРОЧНЫЕ ОПЕРАЦИИ</a:t>
            </a:r>
            <a:endParaRPr lang="en-US"/>
          </a:p>
        </p:txBody>
      </p:sp>
      <p:pic>
        <p:nvPicPr>
          <p:cNvPr id="40996" name="Изображение 4099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7769" y="1382925"/>
            <a:ext cx="3655742" cy="439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7" name="Текст. поле 40996"/>
          <p:cNvSpPr txBox="1"/>
          <p:nvPr/>
        </p:nvSpPr>
        <p:spPr>
          <a:xfrm>
            <a:off x="2072119" y="5945886"/>
            <a:ext cx="766205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2 класс</a:t>
            </a:r>
            <a:endParaRPr lang="en-US"/>
          </a:p>
        </p:txBody>
      </p:sp>
      <p:pic>
        <p:nvPicPr>
          <p:cNvPr id="40998" name="Изображение 4099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0995" y="1432358"/>
            <a:ext cx="3324181" cy="439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9" name="Текст. поле 40998"/>
          <p:cNvSpPr txBox="1"/>
          <p:nvPr/>
        </p:nvSpPr>
        <p:spPr>
          <a:xfrm>
            <a:off x="7562001" y="5945886"/>
            <a:ext cx="1027549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3 класс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1" name="Текст. поле 40990"/>
          <p:cNvSpPr txBox="1"/>
          <p:nvPr/>
        </p:nvSpPr>
        <p:spPr>
          <a:xfrm>
            <a:off x="1828800" y="197647"/>
            <a:ext cx="8534400" cy="72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Технологические операции ручной обработки материалов</a:t>
            </a:r>
          </a:p>
        </p:txBody>
      </p:sp>
      <p:sp>
        <p:nvSpPr>
          <p:cNvPr id="40993" name="Текст. поле 40992"/>
          <p:cNvSpPr txBox="1"/>
          <p:nvPr/>
        </p:nvSpPr>
        <p:spPr>
          <a:xfrm>
            <a:off x="1729670" y="1271099"/>
            <a:ext cx="8534400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ОТДЕЛОЧНЫЕ ОПЕРАЦИИ</a:t>
            </a:r>
            <a:endParaRPr lang="en-US"/>
          </a:p>
        </p:txBody>
      </p:sp>
      <p:pic>
        <p:nvPicPr>
          <p:cNvPr id="40996" name="Изображение 4099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29670" y="1915901"/>
            <a:ext cx="8534400" cy="36663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1" name="Текст. поле 40990"/>
          <p:cNvSpPr txBox="1"/>
          <p:nvPr/>
        </p:nvSpPr>
        <p:spPr>
          <a:xfrm>
            <a:off x="1828800" y="197647"/>
            <a:ext cx="8534400" cy="72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Технологические операции ручной обработки материалов</a:t>
            </a:r>
          </a:p>
        </p:txBody>
      </p:sp>
      <p:sp>
        <p:nvSpPr>
          <p:cNvPr id="40993" name="Текст. поле 40992"/>
          <p:cNvSpPr txBox="1"/>
          <p:nvPr/>
        </p:nvSpPr>
        <p:spPr>
          <a:xfrm>
            <a:off x="1738682" y="1000744"/>
            <a:ext cx="8534400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ОТДЕЛОЧНЫЕ ОПЕРАЦИИ</a:t>
            </a:r>
            <a:endParaRPr lang="en-US"/>
          </a:p>
        </p:txBody>
      </p:sp>
      <p:pic>
        <p:nvPicPr>
          <p:cNvPr id="40997" name="Изображение 4099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6529" y="1459331"/>
            <a:ext cx="4445709" cy="239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8" name="Изображение 4099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8682" y="3973188"/>
            <a:ext cx="3669815" cy="216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9" name="Изображение 4099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98334" y="4330794"/>
            <a:ext cx="1840981" cy="1810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0" name="Изображение 4099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39314" y="1558551"/>
            <a:ext cx="3952383" cy="3945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1" name="Текст. поле 40990"/>
          <p:cNvSpPr txBox="1"/>
          <p:nvPr/>
        </p:nvSpPr>
        <p:spPr>
          <a:xfrm>
            <a:off x="1828800" y="197647"/>
            <a:ext cx="8534400" cy="72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Технологические операции ручной обработки материалов</a:t>
            </a:r>
          </a:p>
        </p:txBody>
      </p:sp>
      <p:sp>
        <p:nvSpPr>
          <p:cNvPr id="40993" name="Текст. поле 40992"/>
          <p:cNvSpPr txBox="1"/>
          <p:nvPr/>
        </p:nvSpPr>
        <p:spPr>
          <a:xfrm>
            <a:off x="1738682" y="1000744"/>
            <a:ext cx="8534400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ОТДЕЛОЧНЫЕ ОПЕРАЦИИ</a:t>
            </a:r>
            <a:endParaRPr lang="en-US"/>
          </a:p>
        </p:txBody>
      </p:sp>
      <p:pic>
        <p:nvPicPr>
          <p:cNvPr id="41001" name="Изображение 4100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9446" y="1688940"/>
            <a:ext cx="4313661" cy="432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2" name="Изображение 4100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96000" y="1762801"/>
            <a:ext cx="5067300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3" name="Прямоугольник 25"/>
          <p:cNvSpPr>
            <a:spLocks noChangeArrowheads="1"/>
          </p:cNvSpPr>
          <p:nvPr/>
        </p:nvSpPr>
        <p:spPr bwMode="auto">
          <a:xfrm>
            <a:off x="255362" y="684778"/>
            <a:ext cx="1010279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Aft>
                <a:spcPts val="0"/>
              </a:spcAft>
              <a:buClr>
                <a:srgbClr val="28458D"/>
              </a:buClr>
              <a:buSzPct val="120000"/>
            </a:pPr>
            <a:r>
              <a:rPr lang="ru-RU" altLang="ru-RU" sz="1400" b="1" dirty="0">
                <a:solidFill>
                  <a:srgbClr val="28458D"/>
                </a:solidFill>
                <a:cs typeface="Open Sans Light" panose="020B0306030504020204" pitchFamily="34" charset="0"/>
              </a:rPr>
              <a:t>Использование учебных пособий закреплено Федеральным законом «Об образовании в </a:t>
            </a:r>
            <a:r>
              <a:rPr lang="ru-RU" altLang="ru-RU" sz="1400" b="1" dirty="0" smtClean="0">
                <a:solidFill>
                  <a:srgbClr val="28458D"/>
                </a:solidFill>
                <a:cs typeface="Open Sans Light" panose="020B0306030504020204" pitchFamily="34" charset="0"/>
              </a:rPr>
              <a:t>Российской Федерации» и</a:t>
            </a:r>
          </a:p>
          <a:p>
            <a:pPr marL="0" indent="0" eaLnBrk="1" hangingPunct="1">
              <a:spcAft>
                <a:spcPts val="0"/>
              </a:spcAft>
              <a:buClr>
                <a:srgbClr val="28458D"/>
              </a:buClr>
              <a:buSzPct val="120000"/>
            </a:pPr>
            <a:r>
              <a:rPr lang="ru-RU" altLang="ru-RU" sz="1400" b="1" dirty="0" smtClean="0">
                <a:solidFill>
                  <a:srgbClr val="28458D"/>
                </a:solidFill>
                <a:cs typeface="Open Sans Light" panose="020B0306030504020204" pitchFamily="34" charset="0"/>
              </a:rPr>
              <a:t> </a:t>
            </a:r>
            <a:r>
              <a:rPr lang="ru-RU" altLang="ru-RU" sz="1400" b="1" dirty="0">
                <a:solidFill>
                  <a:srgbClr val="28458D"/>
                </a:solidFill>
                <a:cs typeface="Open Sans Light" panose="020B0306030504020204" pitchFamily="34" charset="0"/>
              </a:rPr>
              <a:t>Федеральными государственными образовательными стандартами</a:t>
            </a:r>
          </a:p>
        </p:txBody>
      </p:sp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255362" y="306995"/>
            <a:ext cx="10701338" cy="4095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Статус учебных пособий</a:t>
            </a:r>
            <a:endParaRPr lang="ru-RU" altLang="ru-RU" sz="2400" b="1" dirty="0">
              <a:solidFill>
                <a:srgbClr val="28458D"/>
              </a:solidFill>
              <a:cs typeface="Open Sans Condensed" pitchFamily="2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68762" y="1328329"/>
            <a:ext cx="5641340" cy="416107"/>
          </a:xfrm>
          <a:prstGeom prst="roundRect">
            <a:avLst>
              <a:gd name="adj" fmla="val 50000"/>
            </a:avLst>
          </a:prstGeom>
          <a:solidFill>
            <a:srgbClr val="28458D"/>
          </a:solidFill>
          <a:ln w="19050">
            <a:solidFill>
              <a:srgbClr val="233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KZ"/>
          </a:p>
        </p:txBody>
      </p:sp>
      <p:sp>
        <p:nvSpPr>
          <p:cNvPr id="22" name="Прямоугольник 22"/>
          <p:cNvSpPr>
            <a:spLocks noChangeArrowheads="1"/>
          </p:cNvSpPr>
          <p:nvPr/>
        </p:nvSpPr>
        <p:spPr bwMode="auto">
          <a:xfrm>
            <a:off x="255362" y="1367812"/>
            <a:ext cx="563302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chemeClr val="bg1"/>
                </a:solidFill>
                <a:cs typeface="Open Sans Condensed" pitchFamily="2" charset="0"/>
              </a:rPr>
              <a:t>№ 273-ФЗ «Об образовании в Российской Федерации»  </a:t>
            </a:r>
            <a:endParaRPr lang="ru-RU" altLang="ru-RU" sz="1400" b="1" dirty="0">
              <a:solidFill>
                <a:schemeClr val="bg1"/>
              </a:solidFill>
              <a:cs typeface="Open Sans Condensed" pitchFamily="2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68761" y="1929126"/>
            <a:ext cx="5641341" cy="1986169"/>
          </a:xfrm>
          <a:prstGeom prst="roundRect">
            <a:avLst/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</a:rPr>
              <a:t>Статья 18. Печатные и электронные образовательные и информационные ресурсы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dirty="0" smtClean="0">
              <a:solidFill>
                <a:schemeClr val="tx1"/>
              </a:solidFill>
            </a:endParaRPr>
          </a:p>
          <a:p>
            <a:r>
              <a:rPr lang="ru-RU" sz="1200" b="1" dirty="0" smtClean="0">
                <a:solidFill>
                  <a:schemeClr val="tx1"/>
                </a:solidFill>
              </a:rPr>
              <a:t>4</a:t>
            </a:r>
            <a:r>
              <a:rPr lang="ru-RU" sz="1200" b="1" dirty="0">
                <a:solidFill>
                  <a:schemeClr val="tx1"/>
                </a:solidFill>
              </a:rPr>
              <a:t>. Организации, осуществляющие образовательную деятельность </a:t>
            </a:r>
            <a:r>
              <a:rPr lang="ru-RU" sz="1200" dirty="0">
                <a:solidFill>
                  <a:schemeClr val="tx1"/>
                </a:solidFill>
              </a:rPr>
              <a:t>по имеющим государственную аккредитацию образовательным программам начального общего, основного общего, среднего общего образования, для использования при реализации указанных образовательных программ </a:t>
            </a:r>
            <a:r>
              <a:rPr lang="ru-RU" sz="1200" b="1" dirty="0">
                <a:solidFill>
                  <a:schemeClr val="tx1"/>
                </a:solidFill>
              </a:rPr>
              <a:t>используют</a:t>
            </a:r>
            <a:r>
              <a:rPr lang="ru-RU" sz="1200" b="1" dirty="0" smtClean="0">
                <a:solidFill>
                  <a:schemeClr val="tx1"/>
                </a:solidFill>
              </a:rPr>
              <a:t>: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2) учебные пособия</a:t>
            </a:r>
            <a:r>
              <a:rPr lang="ru-RU" sz="1200" dirty="0">
                <a:solidFill>
                  <a:schemeClr val="tx1"/>
                </a:solidFill>
              </a:rPr>
              <a:t>, выпущенные организациями, входящими в перечень организаций, осуществляющих выпуск учебных </a:t>
            </a:r>
            <a:r>
              <a:rPr lang="ru-RU" sz="1200" dirty="0" smtClean="0">
                <a:solidFill>
                  <a:schemeClr val="tx1"/>
                </a:solidFill>
              </a:rPr>
              <a:t>пособий …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68761" y="4198697"/>
            <a:ext cx="5641341" cy="1886220"/>
          </a:xfrm>
          <a:prstGeom prst="roundRect">
            <a:avLst/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Статья 35. Пользование учебниками, учебными пособиями, средствами обучения и воспитания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dirty="0" smtClean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</a:rPr>
              <a:t>2</a:t>
            </a:r>
            <a:r>
              <a:rPr lang="ru-RU" sz="1200" dirty="0">
                <a:solidFill>
                  <a:schemeClr val="tx1"/>
                </a:solidFill>
              </a:rPr>
              <a:t>. Обеспечение учебниками и </a:t>
            </a:r>
            <a:r>
              <a:rPr lang="ru-RU" sz="1200" b="1" dirty="0">
                <a:solidFill>
                  <a:schemeClr val="tx1"/>
                </a:solidFill>
              </a:rPr>
              <a:t>учебными пособиями, а также учебно-методическими материалами, средствами обучения и воспитания организаций, осуществляющих образовательную деятельность</a:t>
            </a:r>
            <a:r>
              <a:rPr lang="ru-RU" sz="1200" dirty="0">
                <a:solidFill>
                  <a:schemeClr val="tx1"/>
                </a:solidFill>
              </a:rPr>
              <a:t> по основным образовательным программам, в пределах федеральных государственных образовательных </a:t>
            </a:r>
            <a:r>
              <a:rPr lang="ru-RU" sz="1200" dirty="0" smtClean="0">
                <a:solidFill>
                  <a:schemeClr val="tx1"/>
                </a:solidFill>
              </a:rPr>
              <a:t>стандартов … </a:t>
            </a:r>
            <a:r>
              <a:rPr lang="ru-RU" sz="1200" b="1" dirty="0" smtClean="0">
                <a:solidFill>
                  <a:schemeClr val="tx1"/>
                </a:solidFill>
              </a:rPr>
              <a:t>осуществляется </a:t>
            </a:r>
            <a:r>
              <a:rPr lang="ru-RU" sz="1200" b="1" dirty="0">
                <a:solidFill>
                  <a:schemeClr val="tx1"/>
                </a:solidFill>
              </a:rPr>
              <a:t>за счет бюджетных ассигнований </a:t>
            </a:r>
            <a:r>
              <a:rPr lang="ru-RU" sz="1200" dirty="0">
                <a:solidFill>
                  <a:schemeClr val="tx1"/>
                </a:solidFill>
              </a:rPr>
              <a:t>федерального бюджета, бюджетов субъектов Российской Федерации и местных бюджетов</a:t>
            </a:r>
            <a:r>
              <a:rPr lang="ru-RU" sz="1200" dirty="0" smtClean="0">
                <a:solidFill>
                  <a:schemeClr val="tx1"/>
                </a:solidFill>
              </a:rPr>
              <a:t>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467303" y="1328329"/>
            <a:ext cx="5187136" cy="416107"/>
          </a:xfrm>
          <a:prstGeom prst="roundRect">
            <a:avLst>
              <a:gd name="adj" fmla="val 50000"/>
            </a:avLst>
          </a:prstGeom>
          <a:solidFill>
            <a:srgbClr val="28458D"/>
          </a:solidFill>
          <a:ln w="19050">
            <a:solidFill>
              <a:srgbClr val="233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KZ"/>
          </a:p>
        </p:txBody>
      </p:sp>
      <p:sp>
        <p:nvSpPr>
          <p:cNvPr id="34" name="Прямоугольник 22"/>
          <p:cNvSpPr>
            <a:spLocks noChangeArrowheads="1"/>
          </p:cNvSpPr>
          <p:nvPr/>
        </p:nvSpPr>
        <p:spPr bwMode="auto">
          <a:xfrm>
            <a:off x="6600304" y="1367812"/>
            <a:ext cx="512064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chemeClr val="bg1"/>
                </a:solidFill>
                <a:cs typeface="Open Sans Condensed" pitchFamily="2" charset="0"/>
              </a:rPr>
              <a:t>Федеральные государственные образовательные стандарты</a:t>
            </a:r>
            <a:endParaRPr lang="ru-RU" altLang="ru-RU" sz="1400" b="1" dirty="0">
              <a:solidFill>
                <a:schemeClr val="bg1"/>
              </a:solidFill>
              <a:cs typeface="Open Sans Condensed" pitchFamily="2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409106" y="1929126"/>
            <a:ext cx="5245332" cy="1814649"/>
          </a:xfrm>
          <a:prstGeom prst="roundRect">
            <a:avLst/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chemeClr val="tx1"/>
                </a:solidFill>
              </a:rPr>
              <a:t>36.1</a:t>
            </a:r>
            <a:r>
              <a:rPr lang="ru-RU" sz="1200" baseline="30000" dirty="0" smtClean="0">
                <a:solidFill>
                  <a:schemeClr val="tx1"/>
                </a:solidFill>
              </a:rPr>
              <a:t>1</a:t>
            </a:r>
            <a:r>
              <a:rPr lang="ru-RU" sz="1200" dirty="0" smtClean="0">
                <a:solidFill>
                  <a:schemeClr val="tx1"/>
                </a:solidFill>
              </a:rPr>
              <a:t>. </a:t>
            </a:r>
            <a:r>
              <a:rPr lang="ru-RU" sz="1200" b="1" dirty="0">
                <a:solidFill>
                  <a:schemeClr val="tx1"/>
                </a:solidFill>
              </a:rPr>
              <a:t>Организация должна предоставлять не менее одного </a:t>
            </a:r>
            <a:r>
              <a:rPr lang="ru-RU" sz="1200" dirty="0">
                <a:solidFill>
                  <a:schemeClr val="tx1"/>
                </a:solidFill>
              </a:rPr>
              <a:t>учебника и (или) </a:t>
            </a:r>
            <a:r>
              <a:rPr lang="ru-RU" sz="1200" b="1" dirty="0">
                <a:solidFill>
                  <a:schemeClr val="tx1"/>
                </a:solidFill>
              </a:rPr>
              <a:t>учебного пособия в печатной </a:t>
            </a:r>
            <a:r>
              <a:rPr lang="ru-RU" sz="1200" b="1" dirty="0" smtClean="0">
                <a:solidFill>
                  <a:schemeClr val="tx1"/>
                </a:solidFill>
              </a:rPr>
              <a:t>форме, </a:t>
            </a:r>
            <a:r>
              <a:rPr lang="ru-RU" sz="1200" dirty="0" smtClean="0">
                <a:solidFill>
                  <a:schemeClr val="tx1"/>
                </a:solidFill>
              </a:rPr>
              <a:t>… </a:t>
            </a:r>
            <a:r>
              <a:rPr lang="ru-RU" sz="1200" b="1" dirty="0">
                <a:solidFill>
                  <a:schemeClr val="tx1"/>
                </a:solidFill>
              </a:rPr>
              <a:t>на каждого обучающегося </a:t>
            </a:r>
            <a:r>
              <a:rPr lang="ru-RU" sz="1200" dirty="0">
                <a:solidFill>
                  <a:schemeClr val="tx1"/>
                </a:solidFill>
              </a:rPr>
              <a:t>по учебным предметам: русский язык, математика, окружающий мир, литературное чтение, иностранные языки, а также </a:t>
            </a:r>
            <a:r>
              <a:rPr lang="ru-RU" sz="1200" b="1" dirty="0">
                <a:solidFill>
                  <a:schemeClr val="tx1"/>
                </a:solidFill>
              </a:rPr>
              <a:t>не менее одного </a:t>
            </a:r>
            <a:r>
              <a:rPr lang="ru-RU" sz="1200" dirty="0">
                <a:solidFill>
                  <a:schemeClr val="tx1"/>
                </a:solidFill>
              </a:rPr>
              <a:t>учебника и (или) </a:t>
            </a:r>
            <a:r>
              <a:rPr lang="ru-RU" sz="1200" b="1" dirty="0">
                <a:solidFill>
                  <a:schemeClr val="tx1"/>
                </a:solidFill>
              </a:rPr>
              <a:t>учебного пособия в печатной и (или) электронной форме</a:t>
            </a:r>
            <a:r>
              <a:rPr lang="ru-RU" sz="1200" dirty="0" smtClean="0">
                <a:solidFill>
                  <a:schemeClr val="tx1"/>
                </a:solidFill>
              </a:rPr>
              <a:t>, … </a:t>
            </a:r>
            <a:r>
              <a:rPr lang="ru-RU" sz="1200" b="1" dirty="0" smtClean="0">
                <a:solidFill>
                  <a:schemeClr val="tx1"/>
                </a:solidFill>
              </a:rPr>
              <a:t>на </a:t>
            </a:r>
            <a:r>
              <a:rPr lang="ru-RU" sz="1200" b="1" dirty="0">
                <a:solidFill>
                  <a:schemeClr val="tx1"/>
                </a:solidFill>
              </a:rPr>
              <a:t>каждого обучающегося по иным учебным предметам </a:t>
            </a:r>
            <a:r>
              <a:rPr lang="ru-RU" sz="1200" dirty="0">
                <a:solidFill>
                  <a:schemeClr val="tx1"/>
                </a:solidFill>
              </a:rPr>
              <a:t>(дисциплинам, курсам</a:t>
            </a:r>
            <a:r>
              <a:rPr lang="ru-RU" sz="1200" dirty="0" smtClean="0">
                <a:solidFill>
                  <a:schemeClr val="tx1"/>
                </a:solidFill>
              </a:rPr>
              <a:t>) входящим </a:t>
            </a:r>
            <a:r>
              <a:rPr lang="ru-RU" sz="1200" b="1" dirty="0">
                <a:solidFill>
                  <a:schemeClr val="tx1"/>
                </a:solidFill>
              </a:rPr>
              <a:t>как в обязательную часть учебного плана указанной программы, так и в </a:t>
            </a:r>
            <a:r>
              <a:rPr lang="ru-RU" sz="1200" b="1" dirty="0" smtClean="0">
                <a:solidFill>
                  <a:schemeClr val="tx1"/>
                </a:solidFill>
              </a:rPr>
              <a:t>часть</a:t>
            </a:r>
            <a:r>
              <a:rPr lang="ru-RU" sz="1200" b="1" dirty="0">
                <a:solidFill>
                  <a:schemeClr val="tx1"/>
                </a:solidFill>
              </a:rPr>
              <a:t>, формируемую участниками образовательных отношений</a:t>
            </a:r>
            <a:r>
              <a:rPr lang="ru-RU" sz="1200" dirty="0" smtClean="0">
                <a:solidFill>
                  <a:schemeClr val="tx1"/>
                </a:solidFill>
              </a:rPr>
              <a:t>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467296" y="4064241"/>
            <a:ext cx="5253649" cy="2020676"/>
          </a:xfrm>
          <a:prstGeom prst="roundRect">
            <a:avLst/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chemeClr val="tx1"/>
                </a:solidFill>
              </a:rPr>
              <a:t>37.3</a:t>
            </a:r>
            <a:r>
              <a:rPr lang="ru-RU" sz="1200" baseline="30000" dirty="0" smtClean="0">
                <a:solidFill>
                  <a:schemeClr val="tx1"/>
                </a:solidFill>
              </a:rPr>
              <a:t>2</a:t>
            </a:r>
            <a:r>
              <a:rPr lang="ru-RU" sz="1200" b="1" dirty="0" smtClean="0">
                <a:solidFill>
                  <a:schemeClr val="tx1"/>
                </a:solidFill>
              </a:rPr>
              <a:t>. </a:t>
            </a:r>
            <a:r>
              <a:rPr lang="ru-RU" sz="1200" b="1" dirty="0">
                <a:solidFill>
                  <a:schemeClr val="tx1"/>
                </a:solidFill>
              </a:rPr>
              <a:t>Организация должна предоставлять не менее одного </a:t>
            </a:r>
            <a:r>
              <a:rPr lang="ru-RU" sz="1200" dirty="0">
                <a:solidFill>
                  <a:schemeClr val="tx1"/>
                </a:solidFill>
              </a:rPr>
              <a:t>учебника и (или) </a:t>
            </a:r>
            <a:r>
              <a:rPr lang="ru-RU" sz="1200" b="1" dirty="0">
                <a:solidFill>
                  <a:schemeClr val="tx1"/>
                </a:solidFill>
              </a:rPr>
              <a:t>учебного пособия </a:t>
            </a:r>
            <a:r>
              <a:rPr lang="ru-RU" sz="1200" dirty="0">
                <a:solidFill>
                  <a:schemeClr val="tx1"/>
                </a:solidFill>
              </a:rPr>
              <a:t>в печатной форме, </a:t>
            </a:r>
            <a:r>
              <a:rPr lang="ru-RU" sz="1200" dirty="0" smtClean="0">
                <a:solidFill>
                  <a:schemeClr val="tx1"/>
                </a:solidFill>
              </a:rPr>
              <a:t>… </a:t>
            </a:r>
            <a:r>
              <a:rPr lang="ru-RU" sz="1200" b="1" dirty="0">
                <a:solidFill>
                  <a:schemeClr val="tx1"/>
                </a:solidFill>
              </a:rPr>
              <a:t>на каждого обучающегося </a:t>
            </a:r>
            <a:r>
              <a:rPr lang="ru-RU" sz="1200" dirty="0">
                <a:solidFill>
                  <a:schemeClr val="tx1"/>
                </a:solidFill>
              </a:rPr>
              <a:t>по учебным предметам: русский язык, математика, физика, химия, биология, литература, география, история, обществознание, иностранные языки, информатика, а также </a:t>
            </a:r>
            <a:r>
              <a:rPr lang="ru-RU" sz="1200" b="1" dirty="0">
                <a:solidFill>
                  <a:schemeClr val="tx1"/>
                </a:solidFill>
              </a:rPr>
              <a:t>не менее одного</a:t>
            </a:r>
            <a:r>
              <a:rPr lang="ru-RU" sz="1200" dirty="0">
                <a:solidFill>
                  <a:schemeClr val="tx1"/>
                </a:solidFill>
              </a:rPr>
              <a:t> учебника и (или</a:t>
            </a:r>
            <a:r>
              <a:rPr lang="ru-RU" sz="1200" b="1" dirty="0">
                <a:solidFill>
                  <a:schemeClr val="tx1"/>
                </a:solidFill>
              </a:rPr>
              <a:t>) учебного пособия </a:t>
            </a:r>
            <a:r>
              <a:rPr lang="ru-RU" sz="1200" dirty="0">
                <a:solidFill>
                  <a:schemeClr val="tx1"/>
                </a:solidFill>
              </a:rPr>
              <a:t>в печатной и (или) электронной форме</a:t>
            </a:r>
            <a:r>
              <a:rPr lang="ru-RU" sz="1200" dirty="0" smtClean="0">
                <a:solidFill>
                  <a:schemeClr val="tx1"/>
                </a:solidFill>
              </a:rPr>
              <a:t>, … </a:t>
            </a:r>
            <a:r>
              <a:rPr lang="ru-RU" sz="1200" b="1" dirty="0">
                <a:solidFill>
                  <a:schemeClr val="tx1"/>
                </a:solidFill>
              </a:rPr>
              <a:t>на каждого обучающегося по иным учебным предметам (дисциплинам, курсам), входящим как в обязательную часть учебного плана</a:t>
            </a:r>
            <a:r>
              <a:rPr lang="ru-RU" sz="1200" dirty="0">
                <a:solidFill>
                  <a:schemeClr val="tx1"/>
                </a:solidFill>
              </a:rPr>
              <a:t> указанной программы, </a:t>
            </a:r>
            <a:r>
              <a:rPr lang="ru-RU" sz="1200" b="1" dirty="0">
                <a:solidFill>
                  <a:schemeClr val="tx1"/>
                </a:solidFill>
              </a:rPr>
              <a:t>так и в часть, формируемую участниками образовательных отношений</a:t>
            </a:r>
            <a:r>
              <a:rPr lang="ru-RU" sz="1200" dirty="0" smtClean="0">
                <a:solidFill>
                  <a:schemeClr val="tx1"/>
                </a:solidFill>
              </a:rPr>
              <a:t>.</a:t>
            </a:r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6807" y="6236106"/>
            <a:ext cx="3369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800" dirty="0"/>
              <a:t>Приказ Министерства просвещения РФ от 18 июля 2022 г. № </a:t>
            </a:r>
            <a:r>
              <a:rPr lang="ru-RU" sz="800" dirty="0" smtClean="0"/>
              <a:t>569</a:t>
            </a:r>
          </a:p>
          <a:p>
            <a:pPr marL="342900" indent="-342900">
              <a:buAutoNum type="arabicPeriod"/>
            </a:pPr>
            <a:r>
              <a:rPr lang="ru-RU" sz="800" dirty="0"/>
              <a:t>Приказ Министерства просвещения РФ от 18 июля 2022 г. № </a:t>
            </a:r>
            <a:r>
              <a:rPr lang="ru-RU" sz="800" dirty="0" smtClean="0"/>
              <a:t>568</a:t>
            </a:r>
            <a:endParaRPr lang="ru-RU" sz="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Чертежная грамота</a:t>
            </a:r>
          </a:p>
        </p:txBody>
      </p:sp>
      <p:pic>
        <p:nvPicPr>
          <p:cNvPr id="40989" name="Изображение 4098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9392" y="1584267"/>
            <a:ext cx="4429125" cy="123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0" name="Текст. поле 40989"/>
          <p:cNvSpPr txBox="1"/>
          <p:nvPr/>
        </p:nvSpPr>
        <p:spPr>
          <a:xfrm>
            <a:off x="1873859" y="5432212"/>
            <a:ext cx="910395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2 класс</a:t>
            </a:r>
            <a:endParaRPr lang="en-US"/>
          </a:p>
        </p:txBody>
      </p:sp>
      <p:pic>
        <p:nvPicPr>
          <p:cNvPr id="40991" name="Изображение 4099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3376" y="3164849"/>
            <a:ext cx="4158870" cy="182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2" name="Изображение 4099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68796" y="1107976"/>
            <a:ext cx="3627173" cy="2590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3" name="Изображение 4099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28517" y="3805901"/>
            <a:ext cx="3787519" cy="2664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Чертежная грамота</a:t>
            </a:r>
          </a:p>
        </p:txBody>
      </p:sp>
      <p:pic>
        <p:nvPicPr>
          <p:cNvPr id="40991" name="Изображение 4099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104" y="1593835"/>
            <a:ext cx="6826125" cy="395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2" name="Текст. поле 40991"/>
          <p:cNvSpPr txBox="1"/>
          <p:nvPr/>
        </p:nvSpPr>
        <p:spPr>
          <a:xfrm>
            <a:off x="5499122" y="6234265"/>
            <a:ext cx="838300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3 класс</a:t>
            </a:r>
            <a:endParaRPr lang="en-US"/>
          </a:p>
        </p:txBody>
      </p:sp>
      <p:pic>
        <p:nvPicPr>
          <p:cNvPr id="40993" name="Изображение 4099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8909" y="1593835"/>
            <a:ext cx="3450003" cy="395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2. Технологии ручной обработки материалов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Чертежная грамота</a:t>
            </a:r>
          </a:p>
        </p:txBody>
      </p:sp>
      <p:pic>
        <p:nvPicPr>
          <p:cNvPr id="40990" name="Изображение 4098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9781" y="1243754"/>
            <a:ext cx="4743450" cy="246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1" name="Текст. поле 40990"/>
          <p:cNvSpPr txBox="1"/>
          <p:nvPr/>
        </p:nvSpPr>
        <p:spPr>
          <a:xfrm>
            <a:off x="1756705" y="4044391"/>
            <a:ext cx="820276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3 класс</a:t>
            </a:r>
            <a:endParaRPr lang="en-US"/>
          </a:p>
        </p:txBody>
      </p:sp>
      <p:pic>
        <p:nvPicPr>
          <p:cNvPr id="40992" name="Изображение 4099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9666" y="3348526"/>
            <a:ext cx="3617156" cy="339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3" name="Изображение 4099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9507" y="1243754"/>
            <a:ext cx="3754065" cy="3149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4" name="Текст. поле 40993"/>
          <p:cNvSpPr txBox="1"/>
          <p:nvPr/>
        </p:nvSpPr>
        <p:spPr>
          <a:xfrm>
            <a:off x="8461504" y="4726799"/>
            <a:ext cx="2117980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 класс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426721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3. Конструирование и моделирование</a:t>
            </a:r>
          </a:p>
        </p:txBody>
      </p:sp>
      <p:sp>
        <p:nvSpPr>
          <p:cNvPr id="40989" name="Текст. поле 40988"/>
          <p:cNvSpPr txBox="1"/>
          <p:nvPr/>
        </p:nvSpPr>
        <p:spPr>
          <a:xfrm>
            <a:off x="1936942" y="1538336"/>
            <a:ext cx="8534400" cy="212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200" b="0" i="0" u="none" strike="noStrike" dirty="0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5"/>
              </a:spcAft>
            </a:pP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1)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работа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с «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Конструктором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»*;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5"/>
              </a:spcAft>
            </a:pP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2)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конструирование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и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моделирование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из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бумаги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,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картона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,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пластичных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материалов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,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природных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и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текстильных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материалов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;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3) </a:t>
            </a:r>
            <a:r>
              <a:rPr sz="2400" b="0" i="0" u="none" strike="noStrike" dirty="0" err="1">
                <a:solidFill>
                  <a:srgbClr val="002060"/>
                </a:solidFill>
                <a:latin typeface="Times New Roman" panose="02020603050405020304" pitchFamily="16" charset="0"/>
              </a:rPr>
              <a:t>робототехника</a:t>
            </a:r>
            <a:r>
              <a:rPr sz="2400" b="0" i="0" u="none" strike="noStrike" dirty="0">
                <a:solidFill>
                  <a:srgbClr val="002060"/>
                </a:solidFill>
                <a:latin typeface="Times New Roman" panose="02020603050405020304" pitchFamily="16" charset="0"/>
              </a:rPr>
              <a:t>*. </a:t>
            </a:r>
          </a:p>
        </p:txBody>
      </p:sp>
      <p:sp>
        <p:nvSpPr>
          <p:cNvPr id="40990" name="Текст. поле 40989"/>
          <p:cNvSpPr txBox="1"/>
          <p:nvPr/>
        </p:nvSpPr>
        <p:spPr>
          <a:xfrm>
            <a:off x="2072119" y="3832241"/>
            <a:ext cx="8534400" cy="73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sz="900" b="0" i="0" u="none" strike="noStrike">
                <a:solidFill>
                  <a:srgbClr val="002060"/>
                </a:solidFill>
                <a:latin typeface="Times New Roman" panose="02020603050405020304" pitchFamily="16" charset="0"/>
              </a:rPr>
              <a:t>З</a:t>
            </a:r>
            <a:r>
              <a:rPr sz="1200" b="0" i="0" u="none" strike="noStrike">
                <a:solidFill>
                  <a:srgbClr val="002060"/>
                </a:solidFill>
                <a:latin typeface="Times New Roman" panose="02020603050405020304" pitchFamily="16" charset="0"/>
              </a:rPr>
              <a:t>вёздочками отмечены модули, включённые в Приложение № 1 к Федеральному государственному образовательному стандарту начального общего образования с пометкой: «с учётом возможностей материально-технической базы образовательной организации».</a:t>
            </a:r>
            <a:r>
              <a:rPr sz="1200" b="0" i="0" u="none" strike="noStrike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r>
              <a:rPr sz="1800" b="0" i="0" u="none" strike="noStrike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426721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3. Конструирование и моделирование</a:t>
            </a:r>
          </a:p>
        </p:txBody>
      </p:sp>
      <p:sp>
        <p:nvSpPr>
          <p:cNvPr id="40998" name="Текст. поле 40997"/>
          <p:cNvSpPr txBox="1"/>
          <p:nvPr/>
        </p:nvSpPr>
        <p:spPr>
          <a:xfrm>
            <a:off x="1828800" y="1117538"/>
            <a:ext cx="8534400" cy="5145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Виды учебного конструирования:</a:t>
            </a:r>
          </a:p>
          <a:p>
            <a:pPr marL="514350" indent="-514350"/>
            <a:r>
              <a:rPr lang="ru-RU" sz="2800" dirty="0">
                <a:solidFill>
                  <a:srgbClr val="00206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конструирование по образцу (или по предмету)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–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точное воспроизведение образца, который представлен учителем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;</a:t>
            </a:r>
          </a:p>
          <a:p>
            <a:pPr marL="514350" indent="-514350"/>
            <a:r>
              <a:rPr lang="ru-RU" sz="2800" dirty="0">
                <a:solidFill>
                  <a:srgbClr val="00206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конструирование по модели –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модель – ориентир в работе, но не даёт такого наглядного и подробного представления об устройстве, ребёнок должен выявить его самостоятельно путём мысленного анализа (узоры из квадратов)</a:t>
            </a:r>
          </a:p>
          <a:p>
            <a:pPr marL="514350" indent="-514350"/>
            <a:r>
              <a:rPr lang="ru-RU" sz="2800" dirty="0">
                <a:solidFill>
                  <a:srgbClr val="00206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конструирование по заданным условиям; проектирование –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образец, как объект копирования отсутствует, предлагается набор условий</a:t>
            </a:r>
          </a:p>
          <a:p>
            <a:pPr marL="514350" indent="-514350"/>
            <a:endParaRPr lang="ru-RU" sz="2400" i="1" dirty="0">
              <a:solidFill>
                <a:srgbClr val="00206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426721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3. Конструирование и моделирование</a:t>
            </a:r>
          </a:p>
        </p:txBody>
      </p:sp>
      <p:pic>
        <p:nvPicPr>
          <p:cNvPr id="40999" name="Изображение 4099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0472" y="1144884"/>
            <a:ext cx="8495599" cy="49472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426721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3. Конструирование и моделирование</a:t>
            </a:r>
          </a:p>
        </p:txBody>
      </p:sp>
      <p:pic>
        <p:nvPicPr>
          <p:cNvPr id="40999" name="Изображение 4099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6750" y="1004728"/>
            <a:ext cx="4785975" cy="4559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000" name="Текст. поле 40999"/>
          <p:cNvSpPr txBox="1"/>
          <p:nvPr/>
        </p:nvSpPr>
        <p:spPr>
          <a:xfrm>
            <a:off x="2468640" y="5726212"/>
            <a:ext cx="919407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 класс</a:t>
            </a:r>
            <a:endParaRPr lang="en-US"/>
          </a:p>
        </p:txBody>
      </p:sp>
      <p:pic>
        <p:nvPicPr>
          <p:cNvPr id="41001" name="Изображение 4100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22385" y="1649932"/>
            <a:ext cx="5825574" cy="1779068"/>
          </a:xfrm>
          <a:prstGeom prst="rect">
            <a:avLst/>
          </a:prstGeom>
        </p:spPr>
      </p:pic>
      <p:graphicFrame>
        <p:nvGraphicFramePr>
          <p:cNvPr id="41002" name="Таблица 41001"/>
          <p:cNvGraphicFramePr>
            <a:graphicFrameLocks noGrp="1"/>
          </p:cNvGraphicFramePr>
          <p:nvPr/>
        </p:nvGraphicFramePr>
        <p:xfrm>
          <a:off x="7729768" y="1143000"/>
          <a:ext cx="2430232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30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КОНСТРУКЦИЯ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1004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72100" y="3969190"/>
            <a:ext cx="1228341" cy="118739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5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19619" y="3912590"/>
            <a:ext cx="1228340" cy="130059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9683" y="3711453"/>
            <a:ext cx="1315489" cy="1852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8" name="Изображение 4100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22385" y="3799336"/>
            <a:ext cx="1315488" cy="13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3. Конструирование и моделирование</a:t>
            </a:r>
          </a:p>
        </p:txBody>
      </p:sp>
      <p:pic>
        <p:nvPicPr>
          <p:cNvPr id="40989" name="Изображение 4098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5130" y="1323812"/>
            <a:ext cx="4533069" cy="421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0" name="Изображение 4098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163" y="1559046"/>
            <a:ext cx="6119379" cy="3739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1" name="Текст. поле 40990"/>
          <p:cNvSpPr txBox="1"/>
          <p:nvPr/>
        </p:nvSpPr>
        <p:spPr>
          <a:xfrm>
            <a:off x="6522028" y="5909839"/>
            <a:ext cx="766205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2 класс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3. Конструирование и моделирование</a:t>
            </a:r>
          </a:p>
        </p:txBody>
      </p:sp>
      <p:pic>
        <p:nvPicPr>
          <p:cNvPr id="40989" name="Изображение 4098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6671" y="1353456"/>
            <a:ext cx="7048792" cy="408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0" name="Текст. поле 40989"/>
          <p:cNvSpPr txBox="1"/>
          <p:nvPr/>
        </p:nvSpPr>
        <p:spPr>
          <a:xfrm>
            <a:off x="5794002" y="6135135"/>
            <a:ext cx="811264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3 класс</a:t>
            </a:r>
            <a:endParaRPr lang="en-US"/>
          </a:p>
        </p:txBody>
      </p:sp>
      <p:pic>
        <p:nvPicPr>
          <p:cNvPr id="40991" name="Изображение 4099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51009" y="1130494"/>
            <a:ext cx="3405532" cy="4527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3. Конструирование и моделирование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Робототехника</a:t>
            </a:r>
          </a:p>
        </p:txBody>
      </p:sp>
      <p:sp>
        <p:nvSpPr>
          <p:cNvPr id="40989" name="Текст. поле 40988"/>
          <p:cNvSpPr txBox="1"/>
          <p:nvPr/>
        </p:nvSpPr>
        <p:spPr>
          <a:xfrm>
            <a:off x="5918272" y="6054028"/>
            <a:ext cx="757193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 класс</a:t>
            </a:r>
            <a:endParaRPr lang="en-US"/>
          </a:p>
        </p:txBody>
      </p:sp>
      <p:pic>
        <p:nvPicPr>
          <p:cNvPr id="40990" name="Изображение 4098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5683" y="1376776"/>
            <a:ext cx="3649907" cy="4104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1" name="Изображение 4099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6978" y="1494630"/>
            <a:ext cx="6089537" cy="3986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5"/>
          <p:cNvSpPr txBox="1">
            <a:spLocks noChangeArrowheads="1"/>
          </p:cNvSpPr>
          <p:nvPr/>
        </p:nvSpPr>
        <p:spPr bwMode="auto">
          <a:xfrm>
            <a:off x="365709" y="251813"/>
            <a:ext cx="11305359" cy="4062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ФГОС- 2021. УМК «Технология. 1-4» (система «Перспектива»)</a:t>
            </a:r>
            <a:endParaRPr lang="ru-RU" altLang="ru-RU" sz="2400" b="1" dirty="0">
              <a:solidFill>
                <a:srgbClr val="002060"/>
              </a:solidFill>
              <a:cs typeface="Open Sans Condensed" pitchFamily="2" charset="0"/>
            </a:endParaRPr>
          </a:p>
        </p:txBody>
      </p:sp>
      <p:sp>
        <p:nvSpPr>
          <p:cNvPr id="13" name="Объект 2"/>
          <p:cNvSpPr txBox="1"/>
          <p:nvPr/>
        </p:nvSpPr>
        <p:spPr>
          <a:xfrm>
            <a:off x="2903457" y="778610"/>
            <a:ext cx="8911472" cy="5499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800" dirty="0" smtClean="0"/>
              <a:t>В комплект входят учебные пособия, рабочие тетради, методические пособия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800" dirty="0" smtClean="0"/>
              <a:t>Методика изучения курса технологии подробно изложена в методических пособиях по каждому классу.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800" dirty="0" smtClean="0"/>
              <a:t>Методические пособия в электронном виде можно найти на сайте издательства.</a:t>
            </a:r>
          </a:p>
          <a:p>
            <a:pPr marL="2667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smtClean="0"/>
              <a:t>1 класс: </a:t>
            </a:r>
            <a:r>
              <a:rPr lang="en-US" sz="1800" dirty="0" smtClean="0">
                <a:hlinkClick r:id="rId3"/>
              </a:rPr>
              <a:t>https</a:t>
            </a:r>
            <a:r>
              <a:rPr lang="en-US" sz="1800" dirty="0">
                <a:hlinkClick r:id="rId3"/>
              </a:rPr>
              <a:t>://</a:t>
            </a:r>
            <a:r>
              <a:rPr lang="en-US" sz="1800" dirty="0" smtClean="0">
                <a:hlinkClick r:id="rId3"/>
              </a:rPr>
              <a:t>catalog.prosv.ru/attachment/650a84ba76331ac3d8720280a4106f8ac053405a.pdf</a:t>
            </a:r>
            <a:endParaRPr lang="ru-RU" sz="1800" dirty="0" smtClean="0"/>
          </a:p>
          <a:p>
            <a:pPr marL="2667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smtClean="0"/>
              <a:t>2 </a:t>
            </a:r>
            <a:r>
              <a:rPr lang="ru-RU" sz="1800" dirty="0"/>
              <a:t>класс</a:t>
            </a:r>
            <a:r>
              <a:rPr lang="ru-RU" sz="1800" dirty="0" smtClean="0"/>
              <a:t>:</a:t>
            </a:r>
          </a:p>
          <a:p>
            <a:pPr marL="2667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>
                <a:hlinkClick r:id="rId4"/>
              </a:rPr>
              <a:t>https://</a:t>
            </a:r>
            <a:r>
              <a:rPr lang="en-US" sz="1800" dirty="0" smtClean="0">
                <a:hlinkClick r:id="rId4"/>
              </a:rPr>
              <a:t>catalog.prosv.ru/attachment/e207dd3e42abda4915d263fc63b470d36ad7508c.pdf</a:t>
            </a:r>
            <a:endParaRPr lang="ru-RU" sz="1800" dirty="0" smtClean="0"/>
          </a:p>
          <a:p>
            <a:pPr marL="2667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smtClean="0"/>
              <a:t>3 класс:</a:t>
            </a:r>
          </a:p>
          <a:p>
            <a:pPr marL="2667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>
                <a:hlinkClick r:id="rId5"/>
              </a:rPr>
              <a:t>https://</a:t>
            </a:r>
            <a:r>
              <a:rPr lang="en-US" sz="1800" dirty="0" smtClean="0">
                <a:hlinkClick r:id="rId5"/>
              </a:rPr>
              <a:t>catalog.prosv.ru/attachment/c476ce2a6868371042cfbd027b15a7775da02c57.pdf</a:t>
            </a:r>
            <a:endParaRPr lang="ru-RU" sz="1800" dirty="0" smtClean="0"/>
          </a:p>
          <a:p>
            <a:pPr marL="2667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smtClean="0"/>
              <a:t>4 класс:</a:t>
            </a:r>
          </a:p>
          <a:p>
            <a:pPr marL="2667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>
                <a:hlinkClick r:id="rId6"/>
              </a:rPr>
              <a:t>https://</a:t>
            </a:r>
            <a:r>
              <a:rPr lang="en-US" sz="1800" dirty="0" smtClean="0">
                <a:hlinkClick r:id="rId6"/>
              </a:rPr>
              <a:t>catalog.prosv.ru/attachment/65b34e977487bbfcdfc922d734357afad70e2047.pdf</a:t>
            </a:r>
            <a:endParaRPr lang="ru-RU" sz="1800" dirty="0" smtClean="0"/>
          </a:p>
          <a:p>
            <a:pPr marL="266700" indent="0">
              <a:lnSpc>
                <a:spcPct val="150000"/>
              </a:lnSpc>
              <a:spcBef>
                <a:spcPts val="0"/>
              </a:spcBef>
              <a:buNone/>
            </a:pPr>
            <a:endParaRPr lang="ru-RU" sz="1800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303045" y="658077"/>
            <a:ext cx="1049554" cy="1401777"/>
            <a:chOff x="869719" y="663690"/>
            <a:chExt cx="1705785" cy="2403689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69719" y="663690"/>
              <a:ext cx="1705785" cy="24036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7"/>
            <a:stretch/>
          </p:blipFill>
          <p:spPr>
            <a:xfrm>
              <a:off x="869719" y="663690"/>
              <a:ext cx="167273" cy="436097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292233" y="2219247"/>
            <a:ext cx="1034180" cy="1338788"/>
            <a:chOff x="8086956" y="1655568"/>
            <a:chExt cx="1615680" cy="2160001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6956" y="1655569"/>
              <a:ext cx="1615680" cy="216000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7"/>
            <a:stretch/>
          </p:blipFill>
          <p:spPr>
            <a:xfrm>
              <a:off x="8120208" y="1655568"/>
              <a:ext cx="167273" cy="39188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Группа 29"/>
          <p:cNvGrpSpPr/>
          <p:nvPr/>
        </p:nvGrpSpPr>
        <p:grpSpPr>
          <a:xfrm>
            <a:off x="292232" y="3728126"/>
            <a:ext cx="1034181" cy="1353096"/>
            <a:chOff x="5973385" y="4158083"/>
            <a:chExt cx="1620000" cy="2160000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3385" y="4158083"/>
              <a:ext cx="1620000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7"/>
            <a:stretch/>
          </p:blipFill>
          <p:spPr>
            <a:xfrm>
              <a:off x="5990321" y="4158404"/>
              <a:ext cx="167273" cy="39188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0" name="Группа 39"/>
          <p:cNvGrpSpPr/>
          <p:nvPr/>
        </p:nvGrpSpPr>
        <p:grpSpPr>
          <a:xfrm>
            <a:off x="292232" y="5240614"/>
            <a:ext cx="1060366" cy="1357035"/>
            <a:chOff x="8259427" y="4158404"/>
            <a:chExt cx="1537165" cy="2177165"/>
          </a:xfrm>
        </p:grpSpPr>
        <p:pic>
          <p:nvPicPr>
            <p:cNvPr id="47" name="Picture 5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9427" y="4175569"/>
              <a:ext cx="1537165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7"/>
            <a:stretch/>
          </p:blipFill>
          <p:spPr>
            <a:xfrm>
              <a:off x="8326248" y="4158404"/>
              <a:ext cx="167273" cy="39188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8" name="Группа 7"/>
          <p:cNvGrpSpPr/>
          <p:nvPr/>
        </p:nvGrpSpPr>
        <p:grpSpPr>
          <a:xfrm>
            <a:off x="1566412" y="637914"/>
            <a:ext cx="1016532" cy="1361249"/>
            <a:chOff x="1566412" y="637914"/>
            <a:chExt cx="1016532" cy="1361249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66412" y="641524"/>
              <a:ext cx="1016532" cy="1357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7"/>
            <a:stretch/>
          </p:blipFill>
          <p:spPr>
            <a:xfrm>
              <a:off x="1621043" y="637914"/>
              <a:ext cx="96776" cy="241064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1520925" y="3721210"/>
            <a:ext cx="1013209" cy="1360012"/>
            <a:chOff x="1520925" y="3721210"/>
            <a:chExt cx="1013209" cy="1360012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20925" y="3721210"/>
              <a:ext cx="1013209" cy="13600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7"/>
            <a:stretch/>
          </p:blipFill>
          <p:spPr>
            <a:xfrm>
              <a:off x="1547625" y="3723119"/>
              <a:ext cx="96776" cy="241064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1547625" y="2219247"/>
            <a:ext cx="986509" cy="1319744"/>
            <a:chOff x="1547625" y="2219247"/>
            <a:chExt cx="986509" cy="1319744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47625" y="2219247"/>
              <a:ext cx="986509" cy="13197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7"/>
            <a:stretch/>
          </p:blipFill>
          <p:spPr>
            <a:xfrm>
              <a:off x="1566412" y="2219247"/>
              <a:ext cx="96776" cy="241064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1513050" y="5267233"/>
            <a:ext cx="1021084" cy="1363449"/>
            <a:chOff x="1513050" y="5267233"/>
            <a:chExt cx="1021084" cy="1363449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13050" y="5271502"/>
              <a:ext cx="1021084" cy="13591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7"/>
            <a:stretch/>
          </p:blipFill>
          <p:spPr>
            <a:xfrm>
              <a:off x="1533470" y="5267233"/>
              <a:ext cx="96776" cy="241064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3. Конструирование и моделирование</a:t>
            </a:r>
          </a:p>
          <a:p>
            <a:pPr algn="ctr">
              <a:lnSpc>
                <a:spcPct val="85000"/>
              </a:lnSpc>
            </a:pPr>
            <a:r>
              <a:rPr lang="ru-RU" altLang="ru-RU" sz="2400" b="0" i="1" dirty="0" smtClean="0">
                <a:solidFill>
                  <a:srgbClr val="28458D"/>
                </a:solidFill>
                <a:cs typeface="Open Sans Condensed" pitchFamily="2" charset="0"/>
              </a:rPr>
              <a:t>Робототехника</a:t>
            </a:r>
          </a:p>
        </p:txBody>
      </p:sp>
      <p:sp>
        <p:nvSpPr>
          <p:cNvPr id="40989" name="Текст. поле 40988"/>
          <p:cNvSpPr txBox="1"/>
          <p:nvPr/>
        </p:nvSpPr>
        <p:spPr>
          <a:xfrm>
            <a:off x="5918272" y="6054028"/>
            <a:ext cx="757193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 класс</a:t>
            </a:r>
            <a:endParaRPr lang="en-US"/>
          </a:p>
        </p:txBody>
      </p:sp>
      <p:pic>
        <p:nvPicPr>
          <p:cNvPr id="40990" name="Изображение 4098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97804" y="1131112"/>
            <a:ext cx="7396391" cy="4701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87982" y="336603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4. Информационно-коммуникативные технологии</a:t>
            </a:r>
          </a:p>
        </p:txBody>
      </p:sp>
      <p:pic>
        <p:nvPicPr>
          <p:cNvPr id="40989" name="Изображение 4098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75636" y="2068177"/>
            <a:ext cx="5620689" cy="25323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87982" y="336603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4. Информационно-коммуникативные технологии</a:t>
            </a:r>
          </a:p>
        </p:txBody>
      </p:sp>
      <p:pic>
        <p:nvPicPr>
          <p:cNvPr id="40989" name="Изображение 4098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1675" y="1126478"/>
            <a:ext cx="3655233" cy="4830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0" name="Текст. поле 40989"/>
          <p:cNvSpPr txBox="1"/>
          <p:nvPr/>
        </p:nvSpPr>
        <p:spPr>
          <a:xfrm>
            <a:off x="1828800" y="6081064"/>
            <a:ext cx="784229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 класс</a:t>
            </a:r>
            <a:endParaRPr lang="en-US"/>
          </a:p>
        </p:txBody>
      </p:sp>
      <p:sp>
        <p:nvSpPr>
          <p:cNvPr id="40991" name="Текст. поле 40990"/>
          <p:cNvSpPr txBox="1"/>
          <p:nvPr/>
        </p:nvSpPr>
        <p:spPr>
          <a:xfrm>
            <a:off x="8254232" y="6081064"/>
            <a:ext cx="784229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2 класс</a:t>
            </a:r>
            <a:endParaRPr lang="en-US"/>
          </a:p>
        </p:txBody>
      </p:sp>
      <p:pic>
        <p:nvPicPr>
          <p:cNvPr id="40992" name="Изображение 4099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0507" y="1154716"/>
            <a:ext cx="3589977" cy="4802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87982" y="336603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4. Информационно-коммуникативные технологии</a:t>
            </a:r>
          </a:p>
        </p:txBody>
      </p:sp>
      <p:sp>
        <p:nvSpPr>
          <p:cNvPr id="40990" name="Текст. поле 40989"/>
          <p:cNvSpPr txBox="1"/>
          <p:nvPr/>
        </p:nvSpPr>
        <p:spPr>
          <a:xfrm>
            <a:off x="1828800" y="6081064"/>
            <a:ext cx="784229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3 класс</a:t>
            </a:r>
            <a:endParaRPr lang="en-US"/>
          </a:p>
        </p:txBody>
      </p:sp>
      <p:sp>
        <p:nvSpPr>
          <p:cNvPr id="40991" name="Текст. поле 40990"/>
          <p:cNvSpPr txBox="1"/>
          <p:nvPr/>
        </p:nvSpPr>
        <p:spPr>
          <a:xfrm>
            <a:off x="8254232" y="6081064"/>
            <a:ext cx="784229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 класс</a:t>
            </a:r>
            <a:endParaRPr lang="en-US"/>
          </a:p>
        </p:txBody>
      </p:sp>
      <p:pic>
        <p:nvPicPr>
          <p:cNvPr id="40993" name="Изображение 4099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2629" y="862013"/>
            <a:ext cx="3683169" cy="4812315"/>
          </a:xfrm>
          <a:prstGeom prst="rect">
            <a:avLst/>
          </a:prstGeom>
        </p:spPr>
      </p:pic>
      <p:pic>
        <p:nvPicPr>
          <p:cNvPr id="40994" name="Изображение 4099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47107" y="862013"/>
            <a:ext cx="3600497" cy="4812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87982" y="336603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4. Информационно-коммуникативные технологии</a:t>
            </a:r>
          </a:p>
        </p:txBody>
      </p:sp>
      <p:sp>
        <p:nvSpPr>
          <p:cNvPr id="40990" name="Текст. поле 40989"/>
          <p:cNvSpPr txBox="1"/>
          <p:nvPr/>
        </p:nvSpPr>
        <p:spPr>
          <a:xfrm>
            <a:off x="5320884" y="6144147"/>
            <a:ext cx="784229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 класс</a:t>
            </a:r>
            <a:endParaRPr lang="en-US"/>
          </a:p>
        </p:txBody>
      </p:sp>
      <p:pic>
        <p:nvPicPr>
          <p:cNvPr id="40995" name="Изображение 4099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4001" y="907342"/>
            <a:ext cx="8237994" cy="5018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87982" y="336603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4. Информационно-коммуникативные технологии</a:t>
            </a:r>
          </a:p>
        </p:txBody>
      </p:sp>
      <p:sp>
        <p:nvSpPr>
          <p:cNvPr id="40991" name="Текст. поле 40990"/>
          <p:cNvSpPr txBox="1"/>
          <p:nvPr/>
        </p:nvSpPr>
        <p:spPr>
          <a:xfrm>
            <a:off x="4996357" y="5456751"/>
            <a:ext cx="784229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 класс</a:t>
            </a:r>
            <a:endParaRPr lang="en-US"/>
          </a:p>
        </p:txBody>
      </p:sp>
      <p:pic>
        <p:nvPicPr>
          <p:cNvPr id="40995" name="Изображение 4099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9200" y="1571049"/>
            <a:ext cx="4876800" cy="306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6" name="Изображение 4099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7991" y="1168571"/>
            <a:ext cx="3904861" cy="488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87982" y="336603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4. Информационно-коммуникативные технологии</a:t>
            </a:r>
          </a:p>
        </p:txBody>
      </p:sp>
      <p:pic>
        <p:nvPicPr>
          <p:cNvPr id="40989" name="Изображение 4098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5041" y="1009324"/>
            <a:ext cx="3936438" cy="4839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0" name="Текст. поле 40989"/>
          <p:cNvSpPr txBox="1"/>
          <p:nvPr/>
        </p:nvSpPr>
        <p:spPr>
          <a:xfrm>
            <a:off x="5266712" y="6096590"/>
            <a:ext cx="829288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2 класс</a:t>
            </a:r>
            <a:endParaRPr lang="en-US"/>
          </a:p>
        </p:txBody>
      </p:sp>
      <p:pic>
        <p:nvPicPr>
          <p:cNvPr id="40991" name="Изображение 4099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9116" y="1009324"/>
            <a:ext cx="3936438" cy="4777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2" name="Изображение 4099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9203" y="892171"/>
            <a:ext cx="3757509" cy="4866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3" name="Изображение 4099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97426" y="1309688"/>
            <a:ext cx="5229225" cy="4238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87982" y="336603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4. Информационно-коммуникативные технологии</a:t>
            </a:r>
          </a:p>
        </p:txBody>
      </p:sp>
      <p:sp>
        <p:nvSpPr>
          <p:cNvPr id="40990" name="Текст. поле 40989"/>
          <p:cNvSpPr txBox="1"/>
          <p:nvPr/>
        </p:nvSpPr>
        <p:spPr>
          <a:xfrm>
            <a:off x="4968138" y="6231767"/>
            <a:ext cx="829288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 класс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87982" y="336603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4. Информационно-коммуникативные технологии</a:t>
            </a:r>
          </a:p>
        </p:txBody>
      </p:sp>
      <p:sp>
        <p:nvSpPr>
          <p:cNvPr id="40990" name="Текст. поле 40989"/>
          <p:cNvSpPr txBox="1"/>
          <p:nvPr/>
        </p:nvSpPr>
        <p:spPr>
          <a:xfrm>
            <a:off x="4968138" y="6231767"/>
            <a:ext cx="829288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 класс</a:t>
            </a:r>
            <a:endParaRPr lang="en-US"/>
          </a:p>
        </p:txBody>
      </p:sp>
      <p:pic>
        <p:nvPicPr>
          <p:cNvPr id="40994" name="Изображение 4099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0042" y="1052509"/>
            <a:ext cx="7711915" cy="475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87982" y="336603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4. Информационно-коммуникативные технологии</a:t>
            </a:r>
          </a:p>
        </p:txBody>
      </p:sp>
      <p:sp>
        <p:nvSpPr>
          <p:cNvPr id="40990" name="Текст. поле 40989"/>
          <p:cNvSpPr txBox="1"/>
          <p:nvPr/>
        </p:nvSpPr>
        <p:spPr>
          <a:xfrm>
            <a:off x="4968138" y="6231767"/>
            <a:ext cx="829288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3 класс</a:t>
            </a:r>
            <a:endParaRPr lang="en-US"/>
          </a:p>
        </p:txBody>
      </p:sp>
      <p:pic>
        <p:nvPicPr>
          <p:cNvPr id="40995" name="Изображение 4099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4537" y="976563"/>
            <a:ext cx="8189446" cy="503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295671" y="771374"/>
            <a:ext cx="11424402" cy="4698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800" b="1" dirty="0" smtClean="0">
                <a:solidFill>
                  <a:srgbClr val="28458D"/>
                </a:solidFill>
                <a:cs typeface="Open Sans Condensed" pitchFamily="2" charset="0"/>
              </a:rPr>
              <a:t>Цель курса "ТЕХНОЛОГИЯ"</a:t>
            </a:r>
            <a:endParaRPr lang="ru-RU" altLang="ru-RU" sz="2400" b="1" dirty="0" smtClean="0">
              <a:solidFill>
                <a:srgbClr val="28458D"/>
              </a:solidFill>
              <a:cs typeface="Open Sans Condensed" pitchFamily="2" charset="0"/>
            </a:endParaRPr>
          </a:p>
        </p:txBody>
      </p:sp>
      <p:sp>
        <p:nvSpPr>
          <p:cNvPr id="40989" name="Текст. поле 40988"/>
          <p:cNvSpPr txBox="1"/>
          <p:nvPr/>
        </p:nvSpPr>
        <p:spPr>
          <a:xfrm>
            <a:off x="1792494" y="1958908"/>
            <a:ext cx="8806698" cy="270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sz="2400" b="1" i="1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Основной</a:t>
            </a:r>
            <a:r>
              <a:rPr sz="2400" b="1" i="1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1" i="1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целью</a:t>
            </a:r>
            <a:r>
              <a:rPr sz="2400" b="0" i="1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предмета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является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успешная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1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социализация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обучающихся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,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формирование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у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них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1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функциональной</a:t>
            </a:r>
            <a:r>
              <a:rPr sz="2400" b="0" i="1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1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грамотности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на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базе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освоения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sng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культурологических</a:t>
            </a:r>
            <a:r>
              <a:rPr sz="2400" b="0" i="0" u="sng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и </a:t>
            </a:r>
            <a:r>
              <a:rPr sz="2400" b="0" i="0" u="sng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конструкторско-технологических</a:t>
            </a:r>
            <a:r>
              <a:rPr sz="2400" b="0" i="0" u="sng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sng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знаний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(о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рукотворном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мире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и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общих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правилах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его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создания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в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рамках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исторически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меняющихся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технологий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) и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соответствующих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им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1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практических</a:t>
            </a:r>
            <a:r>
              <a:rPr sz="2400" b="0" i="1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1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умений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,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представленных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в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содержании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учебного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r>
              <a:rPr sz="2400" b="0" i="0" u="none" strike="noStrike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предмета</a:t>
            </a:r>
            <a:r>
              <a:rPr sz="24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.</a:t>
            </a:r>
            <a:r>
              <a:rPr sz="2800" b="0" i="0" u="none" strike="noStrike" dirty="0">
                <a:solidFill>
                  <a:schemeClr val="tx1"/>
                </a:solidFill>
                <a:latin typeface="Times New Roman" panose="02020603050405020304" pitchFamily="16" charset="0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991" name="Текст. поле 40990"/>
          <p:cNvSpPr txBox="1"/>
          <p:nvPr/>
        </p:nvSpPr>
        <p:spPr>
          <a:xfrm>
            <a:off x="1578459" y="6034961"/>
            <a:ext cx="8534400" cy="454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0" i="0" u="none" strike="noStrike">
                <a:solidFill>
                  <a:srgbClr val="000000"/>
                </a:solidFill>
                <a:latin typeface="Times New Roman" panose="02020603050405020304" pitchFamily="16" charset="0"/>
              </a:rPr>
              <a:t>ПРИМЕРНАЯ РАБОЧАЯ ПРОГРАММА НАЧАЛЬНОГО ОБЩЕГО ОБРАЗОВАНИЯ. ТЕХНОЛОГИЯ</a:t>
            </a:r>
            <a:endParaRPr sz="1200" b="0" i="0" u="none" strike="noStrike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200" b="0" i="0" u="none" strike="noStrike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r>
              <a:rPr sz="1100" b="0" i="0" u="none" strike="noStrike">
                <a:solidFill>
                  <a:srgbClr val="000000"/>
                </a:solidFill>
                <a:latin typeface="Times New Roman" panose="02020603050405020304" pitchFamily="16" charset="0"/>
              </a:rPr>
              <a:t>Одобрена решением федерального учебно-методического объединения по общему образованию, протокол 3/21 от 27.09.2021 г.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87982" y="336603"/>
            <a:ext cx="11442555" cy="4157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 smtClean="0">
                <a:solidFill>
                  <a:srgbClr val="28458D"/>
                </a:solidFill>
                <a:cs typeface="Open Sans Condensed" pitchFamily="2" charset="0"/>
              </a:rPr>
              <a:t>4. Информационно-коммуникативные технологии</a:t>
            </a:r>
          </a:p>
        </p:txBody>
      </p:sp>
      <p:sp>
        <p:nvSpPr>
          <p:cNvPr id="40990" name="Текст. поле 40989"/>
          <p:cNvSpPr txBox="1"/>
          <p:nvPr/>
        </p:nvSpPr>
        <p:spPr>
          <a:xfrm>
            <a:off x="4968138" y="6231767"/>
            <a:ext cx="829288" cy="31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 класс</a:t>
            </a:r>
            <a:endParaRPr lang="en-US"/>
          </a:p>
        </p:txBody>
      </p:sp>
      <p:pic>
        <p:nvPicPr>
          <p:cNvPr id="40995" name="Изображение 4099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6447" y="1103949"/>
            <a:ext cx="7518671" cy="4650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http://qrcoder.ru/code/?https%3A%2F%2Fuchitel.club%2Ffgos&amp;4&amp;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6051" y="4094956"/>
            <a:ext cx="2006600" cy="200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18" name="TextBox 23"/>
          <p:cNvSpPr txBox="1">
            <a:spLocks noChangeArrowheads="1"/>
          </p:cNvSpPr>
          <p:nvPr/>
        </p:nvSpPr>
        <p:spPr bwMode="auto">
          <a:xfrm>
            <a:off x="6946482" y="1447396"/>
            <a:ext cx="4732338" cy="22775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4488" indent="-3444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200"/>
              </a:spcAft>
              <a:buClr>
                <a:srgbClr val="28458D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ea typeface="Yu Gothic UI Light" panose="020B0300000000000000" pitchFamily="34" charset="-128"/>
              </a:rPr>
              <a:t>Методические </a:t>
            </a:r>
            <a:r>
              <a:rPr lang="ru-RU" altLang="ru-RU" sz="1600" dirty="0" smtClean="0">
                <a:ea typeface="Yu Gothic UI Light" panose="020B0300000000000000" pitchFamily="34" charset="-128"/>
              </a:rPr>
              <a:t>письма по использованию учебников, соответствующих ФГОС 2009, 2010, в условиях перехода на ФГОС 2021 </a:t>
            </a:r>
            <a:endParaRPr lang="ru-RU" altLang="ru-RU" sz="1600" dirty="0">
              <a:ea typeface="Yu Gothic UI Light" panose="020B0300000000000000" pitchFamily="34" charset="-128"/>
            </a:endParaRPr>
          </a:p>
          <a:p>
            <a:pPr eaLnBrk="1" hangingPunct="1">
              <a:spcAft>
                <a:spcPts val="1200"/>
              </a:spcAft>
              <a:buClr>
                <a:srgbClr val="28458D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 err="1">
                <a:ea typeface="Yu Gothic UI Light" panose="020B0300000000000000" pitchFamily="34" charset="-128"/>
              </a:rPr>
              <a:t>Видеолекции</a:t>
            </a:r>
            <a:endParaRPr lang="ru-RU" altLang="ru-RU" sz="1600" dirty="0">
              <a:ea typeface="Yu Gothic UI Light" panose="020B0300000000000000" pitchFamily="34" charset="-128"/>
            </a:endParaRPr>
          </a:p>
          <a:p>
            <a:pPr eaLnBrk="1" hangingPunct="1">
              <a:spcAft>
                <a:spcPts val="1200"/>
              </a:spcAft>
              <a:buClr>
                <a:srgbClr val="28458D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ea typeface="Yu Gothic UI Light" panose="020B0300000000000000" pitchFamily="34" charset="-128"/>
              </a:rPr>
              <a:t>Рекомендации дополнительных учебных пособий и цифровых ресурсов</a:t>
            </a:r>
          </a:p>
          <a:p>
            <a:pPr eaLnBrk="1" hangingPunct="1">
              <a:spcAft>
                <a:spcPts val="1200"/>
              </a:spcAft>
              <a:buClr>
                <a:srgbClr val="28458D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ea typeface="Yu Gothic UI Light" panose="020B0300000000000000" pitchFamily="34" charset="-128"/>
              </a:rPr>
              <a:t>Курсы повышения квалификации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611101" y="5596731"/>
            <a:ext cx="200183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28458D"/>
                </a:solidFill>
                <a:latin typeface="+mn-lt"/>
                <a:hlinkClick r:id="rId4"/>
              </a:rPr>
              <a:t>https://uchitel.club/fgos</a:t>
            </a:r>
            <a:r>
              <a:rPr lang="ru-RU" sz="1400" dirty="0">
                <a:solidFill>
                  <a:srgbClr val="28458D"/>
                </a:solidFill>
                <a:latin typeface="+mn-lt"/>
              </a:rPr>
              <a:t> </a:t>
            </a:r>
          </a:p>
        </p:txBody>
      </p:sp>
      <p:sp>
        <p:nvSpPr>
          <p:cNvPr id="60420" name="Прямоугольник 22"/>
          <p:cNvSpPr>
            <a:spLocks noChangeArrowheads="1"/>
          </p:cNvSpPr>
          <p:nvPr/>
        </p:nvSpPr>
        <p:spPr bwMode="auto">
          <a:xfrm>
            <a:off x="393700" y="414338"/>
            <a:ext cx="10701338" cy="4095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ru-RU" altLang="ru-RU" sz="2400" b="1">
                <a:solidFill>
                  <a:srgbClr val="28458D"/>
                </a:solidFill>
                <a:cs typeface="Open Sans Condensed" pitchFamily="2" charset="0"/>
              </a:rPr>
              <a:t>Методическая поддержка перехода на обновлённые ФГОС</a:t>
            </a:r>
          </a:p>
        </p:txBody>
      </p:sp>
      <p:grpSp>
        <p:nvGrpSpPr>
          <p:cNvPr id="60421" name="Группа 29"/>
          <p:cNvGrpSpPr/>
          <p:nvPr/>
        </p:nvGrpSpPr>
        <p:grpSpPr bwMode="auto">
          <a:xfrm>
            <a:off x="393700" y="1153319"/>
            <a:ext cx="6335713" cy="4959350"/>
            <a:chOff x="987531" y="1498878"/>
            <a:chExt cx="5584455" cy="4369818"/>
          </a:xfrm>
        </p:grpSpPr>
        <p:pic>
          <p:nvPicPr>
            <p:cNvPr id="60424" name="Рисунок 27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87531" y="1498878"/>
              <a:ext cx="5584455" cy="4369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425" name="Рисунок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0527" y="2062591"/>
              <a:ext cx="4031437" cy="22715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Прямоугольник 28"/>
            <p:cNvSpPr/>
            <p:nvPr/>
          </p:nvSpPr>
          <p:spPr>
            <a:xfrm>
              <a:off x="1771118" y="4334224"/>
              <a:ext cx="4031274" cy="148272"/>
            </a:xfrm>
            <a:prstGeom prst="rect">
              <a:avLst/>
            </a:prstGeom>
            <a:solidFill>
              <a:srgbClr val="EC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/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7150476" y="4094956"/>
            <a:ext cx="4556125" cy="2017713"/>
          </a:xfrm>
          <a:prstGeom prst="roundRect">
            <a:avLst>
              <a:gd name="adj" fmla="val 12521"/>
            </a:avLst>
          </a:prstGeom>
          <a:noFill/>
          <a:ln w="19050">
            <a:solidFill>
              <a:srgbClr val="2845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KZ"/>
          </a:p>
        </p:txBody>
      </p:sp>
      <p:sp>
        <p:nvSpPr>
          <p:cNvPr id="60423" name="Прямоугольник 12"/>
          <p:cNvSpPr>
            <a:spLocks noChangeArrowheads="1"/>
          </p:cNvSpPr>
          <p:nvPr/>
        </p:nvSpPr>
        <p:spPr bwMode="auto">
          <a:xfrm>
            <a:off x="9544426" y="5283815"/>
            <a:ext cx="23622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100000"/>
            </a:pPr>
            <a:r>
              <a:rPr lang="ru-RU" altLang="ru-RU" sz="1400" b="1" dirty="0">
                <a:solidFill>
                  <a:srgbClr val="28458D"/>
                </a:solidFill>
                <a:cs typeface="Open Sans Condensed" pitchFamily="2" charset="0"/>
              </a:rPr>
              <a:t>Больше информации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/>
          <p:nvPr/>
        </p:nvSpPr>
        <p:spPr>
          <a:xfrm>
            <a:off x="-1245168" y="187674"/>
            <a:ext cx="7986535" cy="742360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Контакты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6" charset="0"/>
              <a:ea typeface="Microsoft YaHei Light" panose="020B0502040204020203" pitchFamily="34" charset="-122"/>
              <a:cs typeface="Times New Roman" panose="02020603050405020304" pitchFamily="1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2437" y="5361172"/>
            <a:ext cx="2851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Интернет-магазин: </a:t>
            </a:r>
          </a:p>
          <a:p>
            <a:r>
              <a:rPr lang="en-US" sz="1400" b="1" dirty="0" smtClean="0">
                <a:solidFill>
                  <a:srgbClr val="1E3ADA"/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  <a:hlinkClick r:id="rId3"/>
              </a:rPr>
              <a:t>https</a:t>
            </a:r>
            <a:r>
              <a:rPr lang="en-US" sz="1400" b="1" dirty="0">
                <a:solidFill>
                  <a:srgbClr val="1E3ADA"/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  <a:hlinkClick r:id="rId3"/>
              </a:rPr>
              <a:t>://shop.prosv.ru</a:t>
            </a:r>
            <a:r>
              <a:rPr lang="en-US" sz="1400" b="1" dirty="0" smtClean="0">
                <a:solidFill>
                  <a:srgbClr val="1E3ADA"/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  <a:hlinkClick r:id="rId3"/>
              </a:rPr>
              <a:t>/</a:t>
            </a:r>
            <a:r>
              <a:rPr lang="ru-RU" sz="1400" b="1" dirty="0">
                <a:solidFill>
                  <a:srgbClr val="1E3ADA"/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/>
            </a:r>
            <a:br>
              <a:rPr lang="ru-RU" sz="1400" b="1" dirty="0">
                <a:solidFill>
                  <a:srgbClr val="1E3ADA"/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</a:br>
            <a:r>
              <a:rPr lang="ru-RU" sz="1400" b="1" dirty="0">
                <a:solidFill>
                  <a:srgbClr val="1E3ADA"/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/>
            </a:r>
            <a:br>
              <a:rPr lang="ru-RU" sz="1400" b="1" dirty="0">
                <a:solidFill>
                  <a:srgbClr val="1E3ADA"/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</a:br>
            <a:r>
              <a:rPr lang="ru-RU" sz="1400" b="1" dirty="0" smtClean="0">
                <a:solidFill>
                  <a:srgbClr val="1E3ADA"/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 </a:t>
            </a:r>
            <a:endParaRPr lang="ru-RU" sz="1400" dirty="0" smtClean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1176" y="3624319"/>
            <a:ext cx="8337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Актуальное расписание вебинаров </a:t>
            </a:r>
            <a:r>
              <a:rPr lang="en-US" sz="1400" b="1" dirty="0">
                <a:solidFill>
                  <a:srgbClr val="1E3ADA"/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  <a:hlinkClick r:id="rId4"/>
              </a:rPr>
              <a:t>lbz.ru</a:t>
            </a:r>
            <a:r>
              <a:rPr lang="ru-RU" sz="1400" b="1" dirty="0">
                <a:solidFill>
                  <a:srgbClr val="1E3ADA"/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 </a:t>
            </a:r>
          </a:p>
        </p:txBody>
      </p:sp>
      <p:sp>
        <p:nvSpPr>
          <p:cNvPr id="4" name="Овал 3"/>
          <p:cNvSpPr/>
          <p:nvPr/>
        </p:nvSpPr>
        <p:spPr>
          <a:xfrm>
            <a:off x="3259851" y="3971306"/>
            <a:ext cx="111325" cy="111325"/>
          </a:xfrm>
          <a:prstGeom prst="ellipse">
            <a:avLst/>
          </a:prstGeom>
          <a:gradFill flip="none" rotWithShape="1">
            <a:gsLst>
              <a:gs pos="0">
                <a:srgbClr val="1941EA">
                  <a:shade val="30000"/>
                  <a:satMod val="115000"/>
                </a:srgbClr>
              </a:gs>
              <a:gs pos="50000">
                <a:srgbClr val="1941EA">
                  <a:shade val="67500"/>
                  <a:satMod val="115000"/>
                </a:srgbClr>
              </a:gs>
              <a:gs pos="100000">
                <a:srgbClr val="1941EA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259851" y="5210637"/>
            <a:ext cx="111325" cy="111325"/>
          </a:xfrm>
          <a:prstGeom prst="ellipse">
            <a:avLst/>
          </a:prstGeom>
          <a:gradFill flip="none" rotWithShape="1">
            <a:gsLst>
              <a:gs pos="0">
                <a:srgbClr val="1941EA">
                  <a:shade val="30000"/>
                  <a:satMod val="115000"/>
                </a:srgbClr>
              </a:gs>
              <a:gs pos="50000">
                <a:srgbClr val="1941EA">
                  <a:shade val="67500"/>
                  <a:satMod val="115000"/>
                </a:srgbClr>
              </a:gs>
              <a:gs pos="100000">
                <a:srgbClr val="1941EA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259851" y="3519473"/>
            <a:ext cx="111325" cy="111325"/>
          </a:xfrm>
          <a:prstGeom prst="ellipse">
            <a:avLst/>
          </a:prstGeom>
          <a:gradFill flip="none" rotWithShape="1">
            <a:gsLst>
              <a:gs pos="0">
                <a:srgbClr val="1941EA">
                  <a:shade val="30000"/>
                  <a:satMod val="115000"/>
                </a:srgbClr>
              </a:gs>
              <a:gs pos="50000">
                <a:srgbClr val="1941EA">
                  <a:shade val="67500"/>
                  <a:satMod val="115000"/>
                </a:srgbClr>
              </a:gs>
              <a:gs pos="100000">
                <a:srgbClr val="1941EA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87600" y="4082631"/>
            <a:ext cx="83377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Отдел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внедрения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развивающего обучения и новых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продуктов «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Просвещение-Союз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»</a:t>
            </a: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Методист: Сидунова Марина Алексеевна</a:t>
            </a: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Контакты: 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6" charset="0"/>
              <a:ea typeface="Microsoft YaHei Light" panose="020B0502040204020203" pitchFamily="34" charset="-122"/>
              <a:cs typeface="Times New Roman" panose="02020603050405020304" pitchFamily="16" charset="0"/>
            </a:endParaRPr>
          </a:p>
          <a:p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  <a:hlinkClick r:id="rId5"/>
              </a:rPr>
              <a:t>Msidunova@prosv.ru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 </a:t>
            </a: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+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7(495) 789 30 40 доб. 4180</a:t>
            </a:r>
          </a:p>
          <a:p>
            <a:endParaRPr lang="ru-RU" sz="1400" b="1" dirty="0">
              <a:solidFill>
                <a:srgbClr val="1E3ADA"/>
              </a:solidFill>
              <a:latin typeface="Times New Roman" panose="02020603050405020304" pitchFamily="16" charset="0"/>
              <a:ea typeface="Microsoft YaHei Light" panose="020B0502040204020203" pitchFamily="34" charset="-122"/>
              <a:cs typeface="Times New Roman" panose="02020603050405020304" pitchFamily="16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669860" y="352540"/>
            <a:ext cx="88684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Издательство </a:t>
            </a:r>
            <a:r>
              <a:rPr lang="ru-RU" sz="2400" b="1" dirty="0">
                <a:solidFill>
                  <a:srgbClr val="002060"/>
                </a:solidFill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</a:rPr>
              <a:t>Просвещение»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</a:rPr>
              <a:t>127473, Москва, ул. </a:t>
            </a:r>
            <a:r>
              <a:rPr lang="ru-RU" dirty="0" err="1">
                <a:solidFill>
                  <a:srgbClr val="002060"/>
                </a:solidFill>
              </a:rPr>
              <a:t>Краснопролетарская</a:t>
            </a:r>
            <a:r>
              <a:rPr lang="ru-RU" dirty="0">
                <a:solidFill>
                  <a:srgbClr val="002060"/>
                </a:solidFill>
              </a:rPr>
              <a:t>, д.16, стр.3, подъезд 8</a:t>
            </a:r>
          </a:p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</a:rPr>
              <a:t>Тел.: 8 (495) 789 30 40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21212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Самые интересные онлайн - мероприятия</a:t>
            </a:r>
          </a:p>
          <a:p>
            <a:pPr algn="ctr"/>
            <a:r>
              <a:rPr lang="en-US" b="1" dirty="0">
                <a:solidFill>
                  <a:srgbClr val="1E3AD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4"/>
              </a:rPr>
              <a:t>https://lbz.ru/video/</a:t>
            </a:r>
            <a:r>
              <a:rPr lang="ru-RU" b="1" dirty="0">
                <a:solidFill>
                  <a:srgbClr val="1E3AD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ru-RU" b="1" dirty="0" smtClean="0">
                <a:solidFill>
                  <a:srgbClr val="1E3AD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                                  </a:t>
            </a:r>
            <a:r>
              <a:rPr lang="ru-RU" b="1" dirty="0" smtClean="0">
                <a:solidFill>
                  <a:srgbClr val="1E3AD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6"/>
              </a:rPr>
              <a:t>https</a:t>
            </a:r>
            <a:r>
              <a:rPr lang="ru-RU" b="1" dirty="0">
                <a:solidFill>
                  <a:srgbClr val="1E3AD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6"/>
              </a:rPr>
              <a:t>://uchitel.club/events/</a:t>
            </a:r>
            <a:r>
              <a:rPr lang="ru-RU" b="1" dirty="0">
                <a:solidFill>
                  <a:srgbClr val="1E3AD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</a:p>
        </p:txBody>
      </p:sp>
      <p:pic>
        <p:nvPicPr>
          <p:cNvPr id="26" name="Picture 2" descr="http://qrcoder.ru/code/?https%3A%2F%2Flbz.ru%2Fvideo%2F&amp;4&amp;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1427" y="1885531"/>
            <a:ext cx="1257300" cy="1257301"/>
          </a:xfrm>
          <a:prstGeom prst="rect">
            <a:avLst/>
          </a:prstGeom>
          <a:noFill/>
        </p:spPr>
      </p:pic>
      <p:pic>
        <p:nvPicPr>
          <p:cNvPr id="28" name="Picture 4" descr="http://qrcoder.ru/code/?https%3A%2F%2Fuchitel.club%2Fevents%2F&amp;4&amp;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5453" y="1835087"/>
            <a:ext cx="1319678" cy="131967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40383" y="3767197"/>
            <a:ext cx="2562703" cy="499083"/>
          </a:xfrm>
          <a:prstGeom prst="rect">
            <a:avLst/>
          </a:prstGeom>
          <a:noFill/>
        </p:spPr>
        <p:txBody>
          <a:bodyPr wrap="square" lIns="67536" tIns="33768" rIns="67536" bIns="33768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Вконтакте</a:t>
            </a:r>
            <a:endParaRPr lang="ru-RU" sz="1400" b="1" dirty="0" smtClean="0">
              <a:latin typeface="Times New Roman" panose="02020603050405020304" pitchFamily="16" charset="0"/>
              <a:ea typeface="Microsoft YaHei Light" panose="020B0502040204020203" pitchFamily="34" charset="-122"/>
              <a:cs typeface="Times New Roman" panose="02020603050405020304" pitchFamily="16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ООО «Просвещение-Союз»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6" charset="0"/>
              <a:ea typeface="Microsoft YaHei Light" panose="020B0502040204020203" pitchFamily="34" charset="-122"/>
              <a:cs typeface="Times New Roman" panose="02020603050405020304" pitchFamily="1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7225" y="4477123"/>
            <a:ext cx="1981006" cy="19810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0383" y="598254"/>
            <a:ext cx="2255280" cy="714526"/>
          </a:xfrm>
          <a:prstGeom prst="rect">
            <a:avLst/>
          </a:prstGeom>
          <a:noFill/>
        </p:spPr>
        <p:txBody>
          <a:bodyPr wrap="square" lIns="67536" tIns="33768" rIns="67536" bIns="33768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Телеграм-канал </a:t>
            </a:r>
            <a:endParaRPr lang="ru-RU" sz="1400" b="1" dirty="0" smtClean="0">
              <a:latin typeface="Times New Roman" panose="02020603050405020304" pitchFamily="16" charset="0"/>
              <a:ea typeface="Microsoft YaHei Light" panose="020B0502040204020203" pitchFamily="34" charset="-122"/>
              <a:cs typeface="Times New Roman" panose="02020603050405020304" pitchFamily="16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«</a:t>
            </a:r>
            <a:r>
              <a:rPr lang="ru-RU" sz="1400" b="1" dirty="0"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В Союзе с </a:t>
            </a:r>
            <a:r>
              <a:rPr lang="ru-RU" sz="1400" b="1" dirty="0" smtClean="0">
                <a:latin typeface="Times New Roman" panose="02020603050405020304" pitchFamily="16" charset="0"/>
                <a:ea typeface="Microsoft YaHei Light" panose="020B0502040204020203" pitchFamily="34" charset="-122"/>
                <a:cs typeface="Times New Roman" panose="02020603050405020304" pitchFamily="16" charset="0"/>
              </a:rPr>
              <a:t>будущим. Начальная школа»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6" charset="0"/>
              <a:ea typeface="Microsoft YaHei Light" panose="020B0502040204020203" pitchFamily="34" charset="-122"/>
              <a:cs typeface="Times New Roman" panose="02020603050405020304" pitchFamily="1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01" y="1399297"/>
            <a:ext cx="1893454" cy="22813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3" name="Объект 6" hidden="1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Слайд think-cell" r:id="rId4" imgW="38100" imgH="38100" progId="TCLayout.ActiveDocument.1">
                  <p:embed/>
                </p:oleObj>
              </mc:Choice>
              <mc:Fallback>
                <p:oleObj name="Слайд think-cell" r:id="rId4" imgW="38100" imgH="38100" progId="TCLayout.ActiveDocument.1">
                  <p:embed/>
                  <p:pic>
                    <p:nvPicPr>
                      <p:cNvPr id="64513" name="Объект 6" hidden="1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/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9425" y="6032605"/>
            <a:ext cx="11269663" cy="43069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933" dirty="0">
                <a:solidFill>
                  <a:schemeClr val="bg1">
                    <a:alpha val="7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</a:t>
            </a:r>
            <a:br>
              <a:rPr lang="ru-RU" sz="933" dirty="0">
                <a:solidFill>
                  <a:schemeClr val="bg1">
                    <a:alpha val="7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933" dirty="0">
                <a:solidFill>
                  <a:schemeClr val="bg1">
                    <a:alpha val="7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Интернете и в корпоративных сетях, а также запись в память ЭВМ,  для частного или публичного использования, без письменного разрешения владельца авторских прав. </a:t>
            </a:r>
            <a:br>
              <a:rPr lang="ru-RU" sz="933" dirty="0">
                <a:solidFill>
                  <a:schemeClr val="bg1">
                    <a:alpha val="7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933" dirty="0">
                <a:solidFill>
                  <a:schemeClr val="bg1">
                    <a:alpha val="7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АО «Издательство «Просвещение», 20</a:t>
            </a:r>
            <a:r>
              <a:rPr lang="en-US" sz="933" dirty="0">
                <a:solidFill>
                  <a:schemeClr val="bg1">
                    <a:alpha val="7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r>
              <a:rPr lang="ru-RU" sz="933" dirty="0">
                <a:solidFill>
                  <a:schemeClr val="bg1">
                    <a:alpha val="7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2г.</a:t>
            </a:r>
          </a:p>
        </p:txBody>
      </p:sp>
      <p:sp>
        <p:nvSpPr>
          <p:cNvPr id="64516" name="Подзаголовок 2"/>
          <p:cNvSpPr txBox="1">
            <a:spLocks noChangeArrowheads="1"/>
          </p:cNvSpPr>
          <p:nvPr/>
        </p:nvSpPr>
        <p:spPr bwMode="auto">
          <a:xfrm>
            <a:off x="479425" y="4972050"/>
            <a:ext cx="5249863" cy="1276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altLang="ru-RU" sz="1400" b="1">
                <a:solidFill>
                  <a:schemeClr val="bg1"/>
                </a:solidFill>
                <a:cs typeface="Open Sans ExtraBold" pitchFamily="2" charset="0"/>
              </a:rPr>
              <a:t>Группа компаний «Просвещение»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altLang="ru-RU" sz="1400">
                <a:solidFill>
                  <a:schemeClr val="bg1"/>
                </a:solidFill>
                <a:cs typeface="Open Sans Light" panose="020B0306030504020204" pitchFamily="34" charset="0"/>
              </a:rPr>
              <a:t>Адрес: 127473, г. Москва, ул. Краснопролетарская, д. 16, стр. 3, подъезд 8, бизнес-центр «Новослободский»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altLang="ru-RU" sz="1400">
                <a:solidFill>
                  <a:schemeClr val="bg1"/>
                </a:solidFill>
                <a:cs typeface="Open Sans Light" panose="020B0306030504020204" pitchFamily="34" charset="0"/>
              </a:rPr>
              <a:t/>
            </a:r>
            <a:br>
              <a:rPr lang="ru-RU" altLang="ru-RU" sz="1400">
                <a:solidFill>
                  <a:schemeClr val="bg1"/>
                </a:solidFill>
                <a:cs typeface="Open Sans Light" panose="020B0306030504020204" pitchFamily="34" charset="0"/>
              </a:rPr>
            </a:br>
            <a:endParaRPr lang="ru-RU" altLang="ru-RU" sz="1400">
              <a:solidFill>
                <a:schemeClr val="bg1"/>
              </a:solidFill>
              <a:cs typeface="Open Sans Light" panose="020B0306030504020204" pitchFamily="34" charset="0"/>
            </a:endParaRPr>
          </a:p>
        </p:txBody>
      </p:sp>
      <p:pic>
        <p:nvPicPr>
          <p:cNvPr id="96" name="Рисунок 24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9412" y="1655024"/>
            <a:ext cx="1893175" cy="1893175"/>
          </a:xfrm>
          <a:prstGeom prst="roundRect">
            <a:avLst>
              <a:gd name="adj" fmla="val 8808"/>
            </a:avLst>
          </a:prstGeom>
        </p:spPr>
      </p:pic>
      <p:grpSp>
        <p:nvGrpSpPr>
          <p:cNvPr id="3" name="Группа 2"/>
          <p:cNvGrpSpPr/>
          <p:nvPr/>
        </p:nvGrpSpPr>
        <p:grpSpPr>
          <a:xfrm>
            <a:off x="5548757" y="3855425"/>
            <a:ext cx="1094486" cy="180109"/>
            <a:chOff x="1889162" y="5589170"/>
            <a:chExt cx="1094486" cy="180109"/>
          </a:xfrm>
          <a:solidFill>
            <a:schemeClr val="bg1"/>
          </a:solidFill>
        </p:grpSpPr>
        <p:sp>
          <p:nvSpPr>
            <p:cNvPr id="4" name="Овал 3"/>
            <p:cNvSpPr/>
            <p:nvPr/>
          </p:nvSpPr>
          <p:spPr>
            <a:xfrm>
              <a:off x="1889162" y="5589170"/>
              <a:ext cx="180109" cy="180109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KZ"/>
            </a:p>
          </p:txBody>
        </p:sp>
        <p:sp>
          <p:nvSpPr>
            <p:cNvPr id="6" name="Овал 5"/>
            <p:cNvSpPr/>
            <p:nvPr/>
          </p:nvSpPr>
          <p:spPr>
            <a:xfrm>
              <a:off x="2346351" y="5589170"/>
              <a:ext cx="180109" cy="180109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KZ"/>
            </a:p>
          </p:txBody>
        </p:sp>
        <p:sp>
          <p:nvSpPr>
            <p:cNvPr id="9" name="Овал 8"/>
            <p:cNvSpPr/>
            <p:nvPr/>
          </p:nvSpPr>
          <p:spPr>
            <a:xfrm>
              <a:off x="2803539" y="5589170"/>
              <a:ext cx="180109" cy="180109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KZ"/>
            </a:p>
          </p:txBody>
        </p:sp>
      </p:grpSp>
      <p:sp>
        <p:nvSpPr>
          <p:cNvPr id="64519" name="TextBox 10"/>
          <p:cNvSpPr txBox="1">
            <a:spLocks noChangeArrowheads="1"/>
          </p:cNvSpPr>
          <p:nvPr/>
        </p:nvSpPr>
        <p:spPr bwMode="auto">
          <a:xfrm>
            <a:off x="6005513" y="4972050"/>
            <a:ext cx="609917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400" dirty="0">
                <a:solidFill>
                  <a:schemeClr val="bg1"/>
                </a:solidFill>
                <a:cs typeface="Open Sans Light" panose="020B0306030504020204" pitchFamily="34" charset="0"/>
              </a:rPr>
              <a:t>Горячая линия: </a:t>
            </a:r>
            <a:r>
              <a:rPr lang="en-US" altLang="ru-RU" sz="1400" dirty="0">
                <a:solidFill>
                  <a:schemeClr val="bg1"/>
                </a:solidFill>
                <a:cs typeface="Open Sans Light" panose="020B0306030504020204" pitchFamily="34" charset="0"/>
              </a:rPr>
              <a:t>vopros</a:t>
            </a:r>
            <a:r>
              <a:rPr lang="ru-RU" altLang="ru-RU" sz="1400" dirty="0">
                <a:solidFill>
                  <a:schemeClr val="bg1"/>
                </a:solidFill>
                <a:cs typeface="Open Sans Light" panose="020B0306030504020204" pitchFamily="34" charset="0"/>
              </a:rPr>
              <a:t>@</a:t>
            </a:r>
            <a:r>
              <a:rPr lang="en-US" altLang="ru-RU" sz="1400" dirty="0" err="1">
                <a:solidFill>
                  <a:schemeClr val="bg1"/>
                </a:solidFill>
                <a:cs typeface="Open Sans Light" panose="020B0306030504020204" pitchFamily="34" charset="0"/>
              </a:rPr>
              <a:t>prosv</a:t>
            </a:r>
            <a:r>
              <a:rPr lang="ru-RU" altLang="ru-RU" sz="1400" dirty="0">
                <a:solidFill>
                  <a:schemeClr val="bg1"/>
                </a:solidFill>
                <a:cs typeface="Open Sans Light" panose="020B0306030504020204" pitchFamily="34" charset="0"/>
              </a:rPr>
              <a:t>.</a:t>
            </a:r>
            <a:r>
              <a:rPr lang="en-US" altLang="ru-RU" sz="1400" dirty="0" err="1">
                <a:solidFill>
                  <a:schemeClr val="bg1"/>
                </a:solidFill>
                <a:cs typeface="Open Sans Light" panose="020B0306030504020204" pitchFamily="34" charset="0"/>
              </a:rPr>
              <a:t>ru</a:t>
            </a:r>
            <a:endParaRPr lang="ru-RU" alt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9" name="Текст. поле 40988"/>
          <p:cNvSpPr txBox="1"/>
          <p:nvPr/>
        </p:nvSpPr>
        <p:spPr>
          <a:xfrm>
            <a:off x="1002828" y="1320248"/>
            <a:ext cx="10358800" cy="5121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Цели </a:t>
            </a:r>
            <a:r>
              <a:rPr lang="ru-RU" sz="2000" dirty="0">
                <a:solidFill>
                  <a:srgbClr val="002060"/>
                </a:solidFill>
              </a:rPr>
              <a:t>изучения технологии в начальной школе:</a:t>
            </a:r>
          </a:p>
          <a:p>
            <a:pPr marL="114300" indent="0">
              <a:buNone/>
            </a:pPr>
            <a:endParaRPr lang="ru-RU" sz="1000" dirty="0">
              <a:solidFill>
                <a:srgbClr val="00206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приобретение первоначального опыта практической преобразовательной и творческой деятельности на основе формирования у учащихся функциональной грамотности на базе освоения культурологических и конструкторско-технологических знаний (о рукотворном мире и общих правилах его создания в рамках исторически меняющихся технологий) и соответствующих им практических </a:t>
            </a:r>
            <a:r>
              <a:rPr lang="ru-RU" sz="2000" dirty="0" smtClean="0">
                <a:solidFill>
                  <a:srgbClr val="002060"/>
                </a:solidFill>
              </a:rPr>
              <a:t>умений;</a:t>
            </a:r>
            <a:endParaRPr lang="ru-RU" sz="2000" dirty="0">
              <a:solidFill>
                <a:srgbClr val="00206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овладения технологическими знаниями, технико-технологическими умениями и проектной </a:t>
            </a:r>
            <a:r>
              <a:rPr lang="ru-RU" sz="2000" dirty="0" smtClean="0">
                <a:solidFill>
                  <a:srgbClr val="002060"/>
                </a:solidFill>
              </a:rPr>
              <a:t>деятельностью;</a:t>
            </a:r>
            <a:endParaRPr lang="ru-RU" sz="2000" dirty="0">
              <a:solidFill>
                <a:srgbClr val="00206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социализация учащихся, формирование у них значимых личностных качеств (потребность познавать и исследовать неизвестное, активность, инициативность, самостоятельность, самоуважение и самооценка);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приобретение личного опыта как основы обучения и познания и </a:t>
            </a:r>
            <a:r>
              <a:rPr lang="ru-RU" sz="2000" dirty="0" smtClean="0">
                <a:solidFill>
                  <a:srgbClr val="002060"/>
                </a:solidFill>
              </a:rPr>
              <a:t>обогащение </a:t>
            </a:r>
            <a:r>
              <a:rPr lang="ru-RU" sz="2000" dirty="0">
                <a:solidFill>
                  <a:srgbClr val="002060"/>
                </a:solidFill>
              </a:rPr>
              <a:t>жизненно-практического представления о профессиональной деятельности человека;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2000" dirty="0">
                <a:solidFill>
                  <a:srgbClr val="002060"/>
                </a:solidFill>
              </a:rPr>
              <a:t>позитивного эмоционально-ценностного отношения к труду и людям труда.</a:t>
            </a:r>
          </a:p>
          <a:p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40990" name="Текст. поле 40989"/>
          <p:cNvSpPr txBox="1"/>
          <p:nvPr/>
        </p:nvSpPr>
        <p:spPr>
          <a:xfrm>
            <a:off x="1129900" y="183402"/>
            <a:ext cx="9714360" cy="1068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sym typeface="Arial" panose="020B0604020202020204" pitchFamily="34" charset="0"/>
              </a:rPr>
              <a:t>Цель  </a:t>
            </a:r>
            <a:r>
              <a:rPr lang="ru-RU" sz="3200" b="1" dirty="0">
                <a:solidFill>
                  <a:srgbClr val="002060"/>
                </a:solidFill>
                <a:sym typeface="Arial" panose="020B0604020202020204" pitchFamily="34" charset="0"/>
              </a:rPr>
              <a:t>предметной </a:t>
            </a:r>
            <a:r>
              <a:rPr lang="ru-RU" sz="3200" b="1" dirty="0" smtClean="0">
                <a:solidFill>
                  <a:srgbClr val="002060"/>
                </a:solidFill>
                <a:sym typeface="Arial" panose="020B0604020202020204" pitchFamily="34" charset="0"/>
              </a:rPr>
              <a:t>линии</a:t>
            </a:r>
            <a:br>
              <a:rPr lang="ru-RU" sz="3200" b="1" dirty="0" smtClean="0">
                <a:solidFill>
                  <a:srgbClr val="002060"/>
                </a:solidFill>
                <a:sym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sym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sym typeface="Arial" panose="020B0604020202020204" pitchFamily="34" charset="0"/>
              </a:rPr>
              <a:t>«Технология»  УМК «Перспектива»</a:t>
            </a:r>
            <a:endParaRPr lang="en-US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Прямоугольник 3"/>
          <p:cNvSpPr>
            <a:spLocks noChangeArrowheads="1"/>
          </p:cNvSpPr>
          <p:nvPr/>
        </p:nvSpPr>
        <p:spPr bwMode="auto">
          <a:xfrm>
            <a:off x="196994" y="183402"/>
            <a:ext cx="11442555" cy="726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400" b="1" dirty="0">
                <a:solidFill>
                  <a:srgbClr val="28458D"/>
                </a:solidFill>
                <a:cs typeface="Open Sans Condensed" pitchFamily="2" charset="0"/>
              </a:rPr>
              <a:t>Особенности содержания курса в «Примерной программе начального общего образования «Технология» </a:t>
            </a:r>
            <a:endParaRPr lang="ru-RU" altLang="ru-RU" sz="2400" b="1" dirty="0" smtClean="0">
              <a:solidFill>
                <a:srgbClr val="28458D"/>
              </a:solidFill>
              <a:cs typeface="Open Sans Condensed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686" y="977072"/>
            <a:ext cx="10947863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Особенности содержания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курса в «Примерной программе начального общего образования «Технология» (для 1-4 классов образовательных организаций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)»:</a:t>
            </a:r>
          </a:p>
          <a:p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обозначены  </a:t>
            </a:r>
            <a:r>
              <a:rPr lang="ru-RU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четыре основных модуля курса «Технология</a:t>
            </a:r>
            <a:r>
              <a:rPr lang="ru-RU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»: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ru-RU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r>
              <a:rPr lang="en-US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ехнологии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профессии</a:t>
            </a:r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 производства </a:t>
            </a:r>
            <a:endParaRPr lang="ru-RU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ru-RU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Технологии ручной обработки материалов 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ru-RU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Конструирование и моделирование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ru-RU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Информационно-коммуникативные </a:t>
            </a:r>
            <a:r>
              <a:rPr lang="ru-RU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технологии</a:t>
            </a:r>
          </a:p>
          <a:p>
            <a:pPr lvl="1">
              <a:spcAft>
                <a:spcPts val="600"/>
              </a:spcAft>
            </a:pPr>
            <a:endParaRPr lang="ru-RU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spcAft>
                <a:spcPts val="600"/>
              </a:spcAft>
            </a:pPr>
            <a:r>
              <a:rPr lang="ru-RU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содержание каждого класса представлено по данным модулям;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указано примерное (приблизительное) количество часов на изучение каждого модуля в каждом классе;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конце программы каждого класса дан перечень универсальных учебных действий для данного класса;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отдельных </a:t>
            </a:r>
            <a:r>
              <a:rPr lang="ru-RU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разделах представлены «Планируемые </a:t>
            </a:r>
            <a:r>
              <a:rPr lang="ru-RU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результаты освоения учебного предмета «Технология» на уровне начального общего образования</a:t>
            </a:r>
            <a:r>
              <a:rPr lang="ru-RU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», </a:t>
            </a:r>
            <a:r>
              <a:rPr lang="ru-RU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«Тематическое планирование</a:t>
            </a:r>
            <a:r>
              <a:rPr lang="ru-RU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»;</a:t>
            </a:r>
            <a:endParaRPr lang="ru-RU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spcAft>
                <a:spcPts val="600"/>
              </a:spcAft>
            </a:pPr>
            <a:r>
              <a:rPr lang="ru-RU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новые </a:t>
            </a:r>
            <a:r>
              <a:rPr lang="ru-RU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понятия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  <a:r>
              <a:rPr lang="ru-RU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«робототехника», «робот</a:t>
            </a:r>
            <a:r>
              <a:rPr lang="ru-RU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».</a:t>
            </a:r>
            <a:endParaRPr lang="ru-RU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шаблон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14820</TotalTime>
  <Words>2503</Words>
  <Application>Microsoft Office PowerPoint</Application>
  <PresentationFormat>Широкоэкранный</PresentationFormat>
  <Paragraphs>429</Paragraphs>
  <Slides>73</Slides>
  <Notes>73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85" baseType="lpstr">
      <vt:lpstr>Microsoft YaHei Light</vt:lpstr>
      <vt:lpstr>Yu Gothic UI Light</vt:lpstr>
      <vt:lpstr>Arial</vt:lpstr>
      <vt:lpstr>Calibri</vt:lpstr>
      <vt:lpstr>Calibri Light</vt:lpstr>
      <vt:lpstr>Open Sans Condensed</vt:lpstr>
      <vt:lpstr>Open Sans ExtraBold</vt:lpstr>
      <vt:lpstr>Open Sans Light</vt:lpstr>
      <vt:lpstr>Times New Roman</vt:lpstr>
      <vt:lpstr>Тема Office</vt:lpstr>
      <vt:lpstr>шаблон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Самсонова Ольга Юрьевна</dc:creator>
  <cp:lastModifiedBy>Панкратьева Мария Евгеньевна</cp:lastModifiedBy>
  <cp:revision>165</cp:revision>
  <dcterms:created xsi:type="dcterms:W3CDTF">2022-10-18T12:29:23Z</dcterms:created>
  <dcterms:modified xsi:type="dcterms:W3CDTF">2023-03-24T08:36:27Z</dcterms:modified>
</cp:coreProperties>
</file>