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73" r:id="rId4"/>
    <p:sldId id="274" r:id="rId5"/>
    <p:sldId id="275" r:id="rId6"/>
    <p:sldId id="276" r:id="rId7"/>
    <p:sldId id="277" r:id="rId8"/>
    <p:sldId id="278" r:id="rId9"/>
    <p:sldId id="283" r:id="rId10"/>
    <p:sldId id="286" r:id="rId11"/>
    <p:sldId id="279" r:id="rId12"/>
    <p:sldId id="270" r:id="rId13"/>
    <p:sldId id="280" r:id="rId14"/>
    <p:sldId id="281" r:id="rId15"/>
    <p:sldId id="282" r:id="rId16"/>
    <p:sldId id="285" r:id="rId17"/>
    <p:sldId id="284" r:id="rId18"/>
    <p:sldId id="262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10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F5270-F4A6-4F7D-870C-F33B131C580D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89985-809F-4565-8070-4303B6DB9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8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1648061945(1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648061945(1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digital.september" TargetMode="External"/><Relationship Id="rId13" Type="http://schemas.openxmlformats.org/officeDocument/2006/relationships/image" Target="../media/image22.png"/><Relationship Id="rId18" Type="http://schemas.openxmlformats.org/officeDocument/2006/relationships/hyperlink" Target="https://edu.1sept.ru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hyperlink" Target="https://urok.1sept.ru/" TargetMode="External"/><Relationship Id="rId17" Type="http://schemas.openxmlformats.org/officeDocument/2006/relationships/image" Target="../media/image24.png"/><Relationship Id="rId2" Type="http://schemas.openxmlformats.org/officeDocument/2006/relationships/hyperlink" Target="https://t.me/pervoesent" TargetMode="External"/><Relationship Id="rId16" Type="http://schemas.openxmlformats.org/officeDocument/2006/relationships/hyperlink" Target="https://1sep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user/PervoeSentyabrya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25.png"/><Relationship Id="rId4" Type="http://schemas.openxmlformats.org/officeDocument/2006/relationships/hyperlink" Target="https://ok.ru/digital.september" TargetMode="External"/><Relationship Id="rId9" Type="http://schemas.openxmlformats.org/officeDocument/2006/relationships/image" Target="../media/image20.png"/><Relationship Id="rId14" Type="http://schemas.openxmlformats.org/officeDocument/2006/relationships/hyperlink" Target="https://video.1sept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D2C2E-1883-0A51-47CD-3B14DC12F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63638"/>
            <a:ext cx="7772400" cy="1102519"/>
          </a:xfrm>
        </p:spPr>
        <p:txBody>
          <a:bodyPr>
            <a:normAutofit/>
          </a:bodyPr>
          <a:lstStyle/>
          <a:p>
            <a:r>
              <a:rPr lang="ru-RU" sz="3200" dirty="0"/>
              <a:t>Ребенок резко реагирует на критику, что делать?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090C671-0CF7-C3FA-4C50-E2F20F9B1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Елизавета Филоненко </a:t>
            </a:r>
          </a:p>
          <a:p>
            <a:r>
              <a:rPr lang="ru-RU" dirty="0"/>
              <a:t>психолог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DBAC09-B792-A507-67E5-93F1897D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29" y="1275606"/>
            <a:ext cx="3008313" cy="871538"/>
          </a:xfrm>
        </p:spPr>
        <p:txBody>
          <a:bodyPr>
            <a:normAutofit/>
          </a:bodyPr>
          <a:lstStyle/>
          <a:p>
            <a:r>
              <a:rPr lang="ru-RU" dirty="0"/>
              <a:t>Полностью исключите оскорбления ребенка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A9B053-70C9-4949-149E-0E6808EE7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499742"/>
            <a:ext cx="3008313" cy="2094881"/>
          </a:xfrm>
        </p:spPr>
        <p:txBody>
          <a:bodyPr/>
          <a:lstStyle/>
          <a:p>
            <a:r>
              <a:rPr lang="ru-RU" dirty="0"/>
              <a:t>Используйте методы самоконтроля, чтобы УБЕРЕЧЬ ребенка от оскорблений</a:t>
            </a:r>
          </a:p>
        </p:txBody>
      </p:sp>
      <p:pic>
        <p:nvPicPr>
          <p:cNvPr id="8196" name="Picture 4" descr="Picture background">
            <a:extLst>
              <a:ext uri="{FF2B5EF4-FFF2-40B4-BE49-F238E27FC236}">
                <a16:creationId xmlns:a16="http://schemas.microsoft.com/office/drawing/2014/main" xmlns="" id="{12EFCF3F-DAEA-2B91-0649-14A4E282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0" t="1" b="-1799"/>
          <a:stretch/>
        </p:blipFill>
        <p:spPr bwMode="auto">
          <a:xfrm>
            <a:off x="4932040" y="1131590"/>
            <a:ext cx="3008312" cy="324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2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DBAC09-B792-A507-67E5-93F1897D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29" y="1275606"/>
            <a:ext cx="3008313" cy="871538"/>
          </a:xfrm>
        </p:spPr>
        <p:txBody>
          <a:bodyPr/>
          <a:lstStyle/>
          <a:p>
            <a:r>
              <a:rPr lang="ru-RU" dirty="0"/>
              <a:t>Используйте спокойное время и тон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A9B053-70C9-4949-149E-0E6808EE7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499742"/>
            <a:ext cx="3008313" cy="2094881"/>
          </a:xfrm>
        </p:spPr>
        <p:txBody>
          <a:bodyPr/>
          <a:lstStyle/>
          <a:p>
            <a:r>
              <a:rPr lang="ru-RU" dirty="0"/>
              <a:t>Критика НЕ РАВНО сброс эмоционального напряжения родителей 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xmlns="" id="{41845A62-4CC4-C388-33C6-A9520273D1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65" y="1347788"/>
            <a:ext cx="4415808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15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27307C0-1B92-B8A6-E742-3ADB233842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</a:rPr>
              <a:t>Интенсив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</a:rPr>
              <a:t>«СИЛА ВНУТРИ: РАЗВИТИЕ УВЕРЕННОСТИ И РАДОСТИ ЖИЗНИ» </a:t>
            </a:r>
          </a:p>
          <a:p>
            <a:pPr algn="ctr"/>
            <a:r>
              <a:rPr lang="ru-RU" sz="2000" i="1" dirty="0"/>
              <a:t>развитие веры в свои силы</a:t>
            </a:r>
          </a:p>
          <a:p>
            <a:pPr algn="ctr"/>
            <a:r>
              <a:rPr lang="ru-RU" sz="2000" i="1" dirty="0"/>
              <a:t> развитие восприятия радости в ежедневной жизни</a:t>
            </a:r>
          </a:p>
          <a:p>
            <a:pPr algn="ctr"/>
            <a:r>
              <a:rPr lang="ru-RU" sz="2000" i="1" dirty="0"/>
              <a:t>преодоление страха старения и упущенных возможностей</a:t>
            </a:r>
          </a:p>
          <a:p>
            <a:pPr algn="ctr"/>
            <a:r>
              <a:rPr lang="ru-RU" sz="2000" i="1" dirty="0"/>
              <a:t>преодоление страха действовать</a:t>
            </a:r>
          </a:p>
        </p:txBody>
      </p:sp>
      <p:pic>
        <p:nvPicPr>
          <p:cNvPr id="1026" name="Picture 2" descr="девушка, солнце, реалистично, живописная поза, на фоне поле, солнце облака abstract expressionism+minimalism абстрактный экспрессионизм и минимализм">
            <a:extLst>
              <a:ext uri="{FF2B5EF4-FFF2-40B4-BE49-F238E27FC236}">
                <a16:creationId xmlns:a16="http://schemas.microsoft.com/office/drawing/2014/main" xmlns="" id="{3AAEADDC-6B65-7EBC-1FD7-886E68D565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94" b="40153"/>
          <a:stretch/>
        </p:blipFill>
        <p:spPr bwMode="auto">
          <a:xfrm>
            <a:off x="5364088" y="917127"/>
            <a:ext cx="2736304" cy="160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C553AC3-CD5C-CDD4-605A-89ACEF6BDCD6}"/>
              </a:ext>
            </a:extLst>
          </p:cNvPr>
          <p:cNvSpPr/>
          <p:nvPr/>
        </p:nvSpPr>
        <p:spPr>
          <a:xfrm>
            <a:off x="4957979" y="2897387"/>
            <a:ext cx="35485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8 по 25 июля</a:t>
            </a:r>
          </a:p>
        </p:txBody>
      </p:sp>
    </p:spTree>
    <p:extLst>
      <p:ext uri="{BB962C8B-B14F-4D97-AF65-F5344CB8AC3E}">
        <p14:creationId xmlns:p14="http://schemas.microsoft.com/office/powerpoint/2010/main" val="265804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DBAC09-B792-A507-67E5-93F1897D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29" y="1275606"/>
            <a:ext cx="3008313" cy="871538"/>
          </a:xfrm>
        </p:spPr>
        <p:txBody>
          <a:bodyPr/>
          <a:lstStyle/>
          <a:p>
            <a:r>
              <a:rPr lang="ru-RU" dirty="0"/>
              <a:t>Предложите конкретные варианты решения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A9B053-70C9-4949-149E-0E6808EE7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499742"/>
            <a:ext cx="3008313" cy="2094881"/>
          </a:xfrm>
        </p:spPr>
        <p:txBody>
          <a:bodyPr/>
          <a:lstStyle/>
          <a:p>
            <a:r>
              <a:rPr lang="ru-RU" dirty="0"/>
              <a:t>Не оставляйте ребенка «подумать самому», предложите вариант исправления ситуации</a:t>
            </a:r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xmlns="" id="{723B9513-3194-B2B7-3F0B-6DECC8BAFE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47788"/>
            <a:ext cx="3557725" cy="32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3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DBAC09-B792-A507-67E5-93F1897D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29" y="1275606"/>
            <a:ext cx="3008313" cy="871538"/>
          </a:xfrm>
        </p:spPr>
        <p:txBody>
          <a:bodyPr/>
          <a:lstStyle/>
          <a:p>
            <a:r>
              <a:rPr lang="ru-RU" dirty="0"/>
              <a:t>Решите уместна ли критика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A9B053-70C9-4949-149E-0E6808EE7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499742"/>
            <a:ext cx="3008313" cy="2094881"/>
          </a:xfrm>
        </p:spPr>
        <p:txBody>
          <a:bodyPr/>
          <a:lstStyle/>
          <a:p>
            <a:r>
              <a:rPr lang="ru-RU" dirty="0"/>
              <a:t>Если у поступка есть естественное негативное последствие не опасное для здоровья ребенка критику лучше НЕ ИСПОЛЬЗОВАТЬ</a:t>
            </a:r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xmlns="" id="{7E331DF7-AB0E-A28E-BA8F-00BFADB753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43" y="1347788"/>
            <a:ext cx="4055051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10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DBAC09-B792-A507-67E5-93F1897D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29" y="1275606"/>
            <a:ext cx="3008313" cy="871538"/>
          </a:xfrm>
        </p:spPr>
        <p:txBody>
          <a:bodyPr>
            <a:normAutofit fontScale="90000"/>
          </a:bodyPr>
          <a:lstStyle/>
          <a:p>
            <a:r>
              <a:rPr lang="ru-RU" dirty="0"/>
              <a:t>Укажите на неправильное действия ребенка как можно конкретнее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A9B053-70C9-4949-149E-0E6808EE7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499742"/>
            <a:ext cx="3008313" cy="2094881"/>
          </a:xfrm>
        </p:spPr>
        <p:txBody>
          <a:bodyPr/>
          <a:lstStyle/>
          <a:p>
            <a:r>
              <a:rPr lang="ru-RU" dirty="0"/>
              <a:t>Точное указание на то, что сделано не правильно поможет ребенку сконцентрировать свое внимание</a:t>
            </a:r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xmlns="" id="{342638C6-F1DE-6744-5CF8-053FAEEF4B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24" y="1347788"/>
            <a:ext cx="3668290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12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DBAC09-B792-A507-67E5-93F1897D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29" y="1275606"/>
            <a:ext cx="3008313" cy="871538"/>
          </a:xfrm>
        </p:spPr>
        <p:txBody>
          <a:bodyPr>
            <a:normAutofit fontScale="90000"/>
          </a:bodyPr>
          <a:lstStyle/>
          <a:p>
            <a:r>
              <a:rPr lang="ru-RU" dirty="0"/>
              <a:t>Будьте готовы к тому, что ребенок не исправит своего поведения сразу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A9B053-70C9-4949-149E-0E6808EE7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499742"/>
            <a:ext cx="3008313" cy="2094881"/>
          </a:xfrm>
        </p:spPr>
        <p:txBody>
          <a:bodyPr/>
          <a:lstStyle/>
          <a:p>
            <a:r>
              <a:rPr lang="ru-RU" dirty="0"/>
              <a:t>Осознание неправильного поведения НЕ РАВНО изменению поведения. </a:t>
            </a:r>
          </a:p>
          <a:p>
            <a:r>
              <a:rPr lang="ru-RU" dirty="0"/>
              <a:t>Часто на изменение поведения требуется большой временной и психический ресурс.</a:t>
            </a:r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xmlns="" id="{43A83934-2C44-0369-61CB-4E09E09E33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63582"/>
            <a:ext cx="2809210" cy="363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791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8A55AEB-3F80-8DF7-A33B-A1185D3B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91630"/>
            <a:ext cx="8229600" cy="857250"/>
          </a:xfrm>
        </p:spPr>
        <p:txBody>
          <a:bodyPr/>
          <a:lstStyle/>
          <a:p>
            <a:r>
              <a:rPr lang="ru-RU" dirty="0"/>
              <a:t>Спасибо!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31DBA8F-1832-7EB4-D529-1D98DA8C5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i="1" dirty="0"/>
              <a:t> Больше материалов на сайте </a:t>
            </a:r>
          </a:p>
          <a:p>
            <a:pPr marL="0" indent="0" algn="ctr">
              <a:buNone/>
            </a:pPr>
            <a:r>
              <a:rPr lang="en-US" i="1" dirty="0"/>
              <a:t>https://mama-papa-help.ru/</a:t>
            </a:r>
            <a:endParaRPr lang="ru-RU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FA8A252-3DD4-42A3-F4FC-C99701B7E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9908"/>
            <a:ext cx="1745351" cy="26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70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id="6" name="Рисунок 5" descr="Group 39883(1)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</p:spPr>
        </p:pic>
        <p:pic>
          <p:nvPicPr>
            <p:cNvPr id="10" name="Рисунок 9" descr="Group 39887.png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</p:spPr>
        </p:pic>
        <p:pic>
          <p:nvPicPr>
            <p:cNvPr id="11" name="Рисунок 10" descr="Group 39886.png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</p:spPr>
        </p:pic>
        <p:pic>
          <p:nvPicPr>
            <p:cNvPr id="12" name="Рисунок 11" descr="Group 39890.png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Наши </a:t>
            </a:r>
          </a:p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социальные сети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17" name="Рисунок 16" descr="логошвц 1.png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</p:spPr>
          </p:pic>
          <p:pic>
            <p:nvPicPr>
              <p:cNvPr id="18" name="Рисунок 17" descr="Group.png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</p:spPr>
          </p:pic>
          <p:pic>
            <p:nvPicPr>
              <p:cNvPr id="19" name="Рисунок 18" descr="logo1вебинары 1.png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20" name="Рисунок 19" descr="logo 3.png">
                <a:hlinkClick r:id="rId16"/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</p:spPr>
          </p:pic>
          <p:pic>
            <p:nvPicPr>
              <p:cNvPr id="21" name="Рисунок 20" descr="logo 2.png">
                <a:hlinkClick r:id="rId18"/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BD5D851-6C38-B659-D687-FDC19E87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16" y="1131590"/>
            <a:ext cx="3062904" cy="576064"/>
          </a:xfrm>
        </p:spPr>
        <p:txBody>
          <a:bodyPr>
            <a:normAutofit/>
          </a:bodyPr>
          <a:lstStyle/>
          <a:p>
            <a:r>
              <a:rPr lang="ru-RU" dirty="0"/>
              <a:t>Какая реакция уместна? 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A0794803-29C7-56B4-CA65-FF383BC1E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016" y="1851670"/>
            <a:ext cx="3062904" cy="2742953"/>
          </a:xfrm>
        </p:spPr>
        <p:txBody>
          <a:bodyPr/>
          <a:lstStyle/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sz="1800" dirty="0"/>
              <a:t>Умеренное огорчение, грусть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Попытка исправить поведение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Прежнее поведение (несмотря а согласие с критикой)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xmlns="" id="{861E1168-424B-26CA-5712-9ED8A6819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03598"/>
            <a:ext cx="4481960" cy="319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BD5D851-6C38-B659-D687-FDC19E87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16" y="1203598"/>
            <a:ext cx="3062904" cy="576064"/>
          </a:xfrm>
        </p:spPr>
        <p:txBody>
          <a:bodyPr>
            <a:noAutofit/>
          </a:bodyPr>
          <a:lstStyle/>
          <a:p>
            <a:r>
              <a:rPr lang="ru-RU" dirty="0"/>
              <a:t>Нездоровая реакция на критику 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A0794803-29C7-56B4-CA65-FF383BC1E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016" y="1851670"/>
            <a:ext cx="3062904" cy="274295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2000" dirty="0"/>
              <a:t>Агрессия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Чрезмерное огорчение, самобичевание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Отказ действовать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Бравада и усиление нежелательного поведения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xmlns="" id="{19E37667-BD70-9C79-96AA-E7D99A116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9416"/>
            <a:ext cx="4215173" cy="27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2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8A9262-B02C-305E-19EF-DB06C8C6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87574"/>
            <a:ext cx="3008313" cy="871538"/>
          </a:xfrm>
        </p:spPr>
        <p:txBody>
          <a:bodyPr/>
          <a:lstStyle/>
          <a:p>
            <a:r>
              <a:rPr lang="ru-RU" dirty="0"/>
              <a:t>Чего ждать не стоит …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7600EFD-38F9-690D-C0B3-22DBA2AA7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067694"/>
            <a:ext cx="2746647" cy="2526929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1800" dirty="0"/>
              <a:t>Отсутствие огорчения, позитивная реакция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Немедленное и бесповоротное изменение поведения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Безоговорочное принятие критики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xmlns="" id="{4F36E1AB-8AF5-095D-9413-85C0D7598B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663991"/>
            <a:ext cx="4051300" cy="25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1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B55872-FF90-24F0-5413-B47CE02A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87574"/>
            <a:ext cx="3008313" cy="871538"/>
          </a:xfrm>
        </p:spPr>
        <p:txBody>
          <a:bodyPr/>
          <a:lstStyle/>
          <a:p>
            <a:r>
              <a:rPr lang="ru-RU" dirty="0"/>
              <a:t>Что подпитывает нездоровую реакцию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41EDD0-42BF-605E-FEE4-C67E58D8C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995686"/>
            <a:ext cx="3008313" cy="2598937"/>
          </a:xfrm>
        </p:spPr>
        <p:txBody>
          <a:bodyPr/>
          <a:lstStyle/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sz="1800" dirty="0"/>
              <a:t>Прошлый опыт ребенка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Эмоциональные особенности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Поведение родителей 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E07B1B5A-80F8-2ED0-152B-95076E9810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19754"/>
            <a:ext cx="4546600" cy="30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3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801B64-886D-B617-1EFB-B91CC652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1208099"/>
            <a:ext cx="8363272" cy="857250"/>
          </a:xfrm>
        </p:spPr>
        <p:txBody>
          <a:bodyPr>
            <a:noAutofit/>
          </a:bodyPr>
          <a:lstStyle/>
          <a:p>
            <a:r>
              <a:rPr lang="ru-RU" sz="3200" dirty="0"/>
              <a:t>Критический объем негативных обращений к ребенку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3F2FF78-36A1-2529-85C7-1C066A83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00" y="2211710"/>
            <a:ext cx="8363272" cy="238291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sz="2400" dirty="0"/>
              <a:t>«Посмотри на себя»</a:t>
            </a:r>
          </a:p>
          <a:p>
            <a:pPr>
              <a:buFontTx/>
              <a:buChar char="-"/>
            </a:pPr>
            <a:r>
              <a:rPr lang="ru-RU" sz="2400" dirty="0"/>
              <a:t>«Сколько можно говорить»</a:t>
            </a:r>
          </a:p>
          <a:p>
            <a:pPr>
              <a:buFontTx/>
              <a:buChar char="-"/>
            </a:pPr>
            <a:r>
              <a:rPr lang="ru-RU" sz="2400" dirty="0"/>
              <a:t>«Ну, Вася в своем репертуаре»</a:t>
            </a:r>
          </a:p>
          <a:p>
            <a:pPr>
              <a:buFontTx/>
              <a:buChar char="-"/>
            </a:pPr>
            <a:r>
              <a:rPr lang="ru-RU" sz="2400" dirty="0"/>
              <a:t>«Ты что, дебил?» </a:t>
            </a:r>
          </a:p>
          <a:p>
            <a:pPr>
              <a:buFontTx/>
              <a:buChar char="-"/>
            </a:pPr>
            <a:r>
              <a:rPr lang="ru-RU" sz="2400" dirty="0"/>
              <a:t>«Ты долго думал?»</a:t>
            </a:r>
          </a:p>
          <a:p>
            <a:pPr>
              <a:buFontTx/>
              <a:buChar char="-"/>
            </a:pPr>
            <a:r>
              <a:rPr lang="ru-RU" sz="2400" dirty="0"/>
              <a:t>«Все дети как дети, а ты»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63715728-787C-9BE0-727F-88175F74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9702"/>
            <a:ext cx="2880320" cy="195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53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606C1E-23BD-FC72-70A4-84BA6A010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98757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Захваливание и превознесение ребенка, эмоциональная гиперопека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39EC4B-1A4B-CA03-3503-50B4865DF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7693"/>
            <a:ext cx="8291264" cy="252692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/>
              <a:t>Оберегание от информации о возможных неудачах и неприятностях</a:t>
            </a:r>
          </a:p>
          <a:p>
            <a:pPr>
              <a:buFontTx/>
              <a:buChar char="-"/>
            </a:pPr>
            <a:r>
              <a:rPr lang="ru-RU" sz="2000" dirty="0"/>
              <a:t>Вмешательство в конфликты со сверстниками, учителями</a:t>
            </a:r>
          </a:p>
          <a:p>
            <a:pPr>
              <a:buFontTx/>
              <a:buChar char="-"/>
            </a:pPr>
            <a:r>
              <a:rPr lang="ru-RU" sz="2000" dirty="0"/>
              <a:t>Принципиальное избегание критики</a:t>
            </a:r>
          </a:p>
          <a:p>
            <a:pPr>
              <a:buFontTx/>
              <a:buChar char="-"/>
            </a:pPr>
            <a:r>
              <a:rPr lang="ru-RU" sz="2000" dirty="0"/>
              <a:t>Избегание соревновательных ситуаций</a:t>
            </a:r>
          </a:p>
          <a:p>
            <a:pPr>
              <a:buFontTx/>
              <a:buChar char="-"/>
            </a:pPr>
            <a:r>
              <a:rPr lang="ru-RU" sz="2000" dirty="0"/>
              <a:t>Внушение идеи исключительности</a:t>
            </a:r>
          </a:p>
          <a:p>
            <a:pPr>
              <a:buFontTx/>
              <a:buChar char="-"/>
            </a:pPr>
            <a:r>
              <a:rPr lang="ru-RU" sz="2000" dirty="0"/>
              <a:t>Внушение идеи о том, что не стоит обращать внимание на других</a:t>
            </a:r>
          </a:p>
          <a:p>
            <a:pPr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996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725AE5-FDC4-FA44-7319-DED44406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16" y="1275606"/>
            <a:ext cx="2746647" cy="710779"/>
          </a:xfrm>
        </p:spPr>
        <p:txBody>
          <a:bodyPr>
            <a:noAutofit/>
          </a:bodyPr>
          <a:lstStyle/>
          <a:p>
            <a:r>
              <a:rPr lang="ru-RU" dirty="0"/>
              <a:t>Страх перед негативными эмоциями ребенка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FB22557-78A8-1B56-3C3A-F33326574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139702"/>
            <a:ext cx="2674640" cy="2454921"/>
          </a:xfrm>
        </p:spPr>
        <p:txBody>
          <a:bodyPr>
            <a:normAutofit/>
          </a:bodyPr>
          <a:lstStyle/>
          <a:p>
            <a:r>
              <a:rPr lang="ru-RU" sz="2000" dirty="0"/>
              <a:t>Острая реакция родителей (тревога, вина) на огорчение ребенка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xmlns="" id="{D8912228-0F1C-EDFD-627C-0AEC427A4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17931"/>
            <a:ext cx="4392488" cy="292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22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E3F06C6E-6639-151A-DEC1-44F072D3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18" y="1059582"/>
            <a:ext cx="3008313" cy="727522"/>
          </a:xfrm>
        </p:spPr>
        <p:txBody>
          <a:bodyPr/>
          <a:lstStyle/>
          <a:p>
            <a:r>
              <a:rPr lang="ru-RU" dirty="0"/>
              <a:t>КАК КРИТИКОВАТЬ ПРАВИЛЬНО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E9A1E117-83C1-C3A8-7C12-8A6ABAFDD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067694"/>
            <a:ext cx="3008313" cy="2526929"/>
          </a:xfrm>
        </p:spPr>
        <p:txBody>
          <a:bodyPr/>
          <a:lstStyle/>
          <a:p>
            <a:endParaRPr lang="ru-RU" dirty="0"/>
          </a:p>
          <a:p>
            <a:r>
              <a:rPr lang="ru-RU" sz="2000" dirty="0"/>
              <a:t>Форма критики оказывает решающее влияние на реакцию ребенка</a:t>
            </a:r>
          </a:p>
        </p:txBody>
      </p:sp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xmlns="" id="{73BCC310-5101-BEA8-1C68-62886AAE08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43558"/>
            <a:ext cx="3957871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61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356</Words>
  <Application>Microsoft Office PowerPoint</Application>
  <PresentationFormat>Экран (16:9)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Ребенок резко реагирует на критику, что делать? </vt:lpstr>
      <vt:lpstr>Какая реакция уместна? </vt:lpstr>
      <vt:lpstr>Нездоровая реакция на критику </vt:lpstr>
      <vt:lpstr>Чего ждать не стоит …</vt:lpstr>
      <vt:lpstr>Что подпитывает нездоровую реакцию</vt:lpstr>
      <vt:lpstr>Критический объем негативных обращений к ребенку</vt:lpstr>
      <vt:lpstr>Захваливание и превознесение ребенка, эмоциональная гиперопека</vt:lpstr>
      <vt:lpstr>Страх перед негативными эмоциями ребенка</vt:lpstr>
      <vt:lpstr>КАК КРИТИКОВАТЬ ПРАВИЛЬНО</vt:lpstr>
      <vt:lpstr>Полностью исключите оскорбления ребенка </vt:lpstr>
      <vt:lpstr>Используйте спокойное время и тон </vt:lpstr>
      <vt:lpstr>Презентация PowerPoint</vt:lpstr>
      <vt:lpstr>Предложите конкретные варианты решения</vt:lpstr>
      <vt:lpstr>Решите уместна ли критика</vt:lpstr>
      <vt:lpstr>Укажите на неправильное действия ребенка как можно конкретнее</vt:lpstr>
      <vt:lpstr>Будьте готовы к тому, что ребенок не исправит своего поведения сразу</vt:lpstr>
      <vt:lpstr>Спасибо!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Дмитрос Чернаков</cp:lastModifiedBy>
  <cp:revision>15</cp:revision>
  <dcterms:created xsi:type="dcterms:W3CDTF">2023-03-27T17:12:42Z</dcterms:created>
  <dcterms:modified xsi:type="dcterms:W3CDTF">2024-06-27T14:05:00Z</dcterms:modified>
</cp:coreProperties>
</file>