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embeddedFontLst>
    <p:embeddedFont>
      <p:font typeface="Roboto Black" panose="020B0604020202020204" charset="0"/>
      <p:bold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ZTq4vWzxZZl5d6ppYqWXz+cj2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20" d="100"/>
          <a:sy n="220" d="100"/>
        </p:scale>
        <p:origin x="-414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664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dea645b9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dea645b9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ea645b9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dea645b9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dea645b9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dea645b9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dea645b9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dea645b9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dea645b9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6dea645b9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dea645b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dea645b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dea645b9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6dea645b9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dea645b9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6dea645b9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dea645b9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6dea645b9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dea645b9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dea645b9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dea645b9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dea645b9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dea645b9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6dea645b9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dea645b9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6dea645b9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dea645b9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6dea645b9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dea645b9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dea645b9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dea645b9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6dea645b9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dea645b9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6dea645b9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dea645b9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6dea645b99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dea645b9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dea645b9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dea645b9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dea645b9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dea645b9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dea645b9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dea645b9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dea645b9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dea645b9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dea645b9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dea645b9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dea645b9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" name="Google Shape;22;p6" descr="1648061945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5" descr="1648061945(1)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itul.ru/audio/8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serosolimp.edsoo.ru/anglya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nglishteachers.ru/education/event/2349" TargetMode="External"/><Relationship Id="rId4" Type="http://schemas.openxmlformats.org/officeDocument/2006/relationships/hyperlink" Target="https://titul.online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serosolimp.edsoo.ru/anglya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ru/mind-map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ndmeister.com/ru" TargetMode="External"/><Relationship Id="rId5" Type="http://schemas.openxmlformats.org/officeDocument/2006/relationships/hyperlink" Target="https://www.visme.co/ru/sozdat-intellekt-karty/" TargetMode="External"/><Relationship Id="rId4" Type="http://schemas.openxmlformats.org/officeDocument/2006/relationships/hyperlink" Target="https://www.mindmup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tul.onlin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ldberries.ru/brands/izdatelstvo-titul" TargetMode="External"/><Relationship Id="rId5" Type="http://schemas.openxmlformats.org/officeDocument/2006/relationships/hyperlink" Target="https://www.ozon.ru/seller/izdatelstvo-titul-6954/knigi-16500/" TargetMode="External"/><Relationship Id="rId4" Type="http://schemas.openxmlformats.org/officeDocument/2006/relationships/hyperlink" Target="https://www.englishteachers.ru/shop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PervoeSentyabrya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s://1sept.ru/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hyperlink" Target="https://ds.1sept.ru/" TargetMode="External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video.1sept.ru/" TargetMode="External"/><Relationship Id="rId20" Type="http://schemas.openxmlformats.org/officeDocument/2006/relationships/hyperlink" Target="https://edu.1sep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digital.september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s://vk.com/digital.september" TargetMode="External"/><Relationship Id="rId19" Type="http://schemas.openxmlformats.org/officeDocument/2006/relationships/image" Target="../media/image33.png"/><Relationship Id="rId4" Type="http://schemas.openxmlformats.org/officeDocument/2006/relationships/hyperlink" Target="https://t.me/pervoesent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urok.1sep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vserosolimp.edsoo.ru/anglyaz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 descr="16480619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"/>
            <a:ext cx="9144032" cy="514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1648061945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759"/>
              <a:t>Подготовка к ВСОШ по английскому языку: ресурсы и приемы</a:t>
            </a:r>
            <a:endParaRPr sz="3759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/>
              <a:t>А.В. Конобеев, к.пед.н., главный редактор издательства “Титул”, с.н.с. ИСРО РАО, доцент МПГУ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dea645b99_0_121"/>
          <p:cNvSpPr txBox="1">
            <a:spLocks noGrp="1"/>
          </p:cNvSpPr>
          <p:nvPr>
            <p:ph type="title"/>
          </p:nvPr>
        </p:nvSpPr>
        <p:spPr>
          <a:xfrm>
            <a:off x="457200" y="54400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Полезные форматы</a:t>
            </a:r>
            <a:endParaRPr dirty="0"/>
          </a:p>
        </p:txBody>
      </p:sp>
      <p:sp>
        <p:nvSpPr>
          <p:cNvPr id="158" name="Google Shape;158;g26dea645b99_0_1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6dea645b99_0_12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g26dea645b99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25" y="1288463"/>
            <a:ext cx="3956425" cy="32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6dea645b99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775" y="1200150"/>
            <a:ext cx="4969725" cy="33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dea645b99_0_1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6dea645b99_0_1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6dea645b99_0_1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g26dea645b99_0_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88" y="1338263"/>
            <a:ext cx="660082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dea645b99_0_143"/>
          <p:cNvSpPr txBox="1">
            <a:spLocks noGrp="1"/>
          </p:cNvSpPr>
          <p:nvPr>
            <p:ph type="title"/>
          </p:nvPr>
        </p:nvSpPr>
        <p:spPr>
          <a:xfrm>
            <a:off x="457200" y="55267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Дополненное пособие</a:t>
            </a:r>
            <a:endParaRPr/>
          </a:p>
        </p:txBody>
      </p:sp>
      <p:sp>
        <p:nvSpPr>
          <p:cNvPr id="175" name="Google Shape;175;g26dea645b99_0_1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Олимпиады для 8-11 классов: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теперь в каждом тесте по 15 заданий (+ 3 задания Use of English и задания Speaking)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dea645b99_0_1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6dea645b99_0_1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g26dea645b99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35" y="949070"/>
            <a:ext cx="5675675" cy="350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dea645b99_0_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6dea645b99_0_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26dea645b99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075" y="1191754"/>
            <a:ext cx="2394716" cy="352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6dea645b99_0_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Пособие предназначено для подготовки к заданиям частей «Аудирование» и «Чтение» и может использоваться в подготовке к муниципальному, региональному и заключительному этапам. 40 заданий объединены в тематические комплекты, что позволяет системно отрабатывать материал. Комплекты расположены по возрастанию сложности, позволяя учитывать уровень учеников и этап ВСОШ.</a:t>
            </a:r>
            <a:endParaRPr sz="1050">
              <a:solidFill>
                <a:srgbClr val="31708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Аудиоприложение можно скачать бесплатно, сосканировав QR-код с обложки или пройдя по ссылке: </a:t>
            </a:r>
            <a:r>
              <a:rPr lang="ru-RU" sz="1050" u="sng">
                <a:solidFill>
                  <a:srgbClr val="467FB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www.titul.ru/audio/81</a:t>
            </a:r>
            <a:endParaRPr sz="1050" u="sng">
              <a:solidFill>
                <a:srgbClr val="467FB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конце книги есть ключи и тексты аудиоприложения.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dea645b99_0_8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6dea645b99_0_8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6dea645b99_0_8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g26dea645b99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630" y="1063375"/>
            <a:ext cx="7386996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dea645b99_0_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6dea645b99_0_9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g26dea645b99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522" y="805023"/>
            <a:ext cx="6123528" cy="37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dea645b99_0_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6dea645b99_0_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g26dea645b99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796" y="1128800"/>
            <a:ext cx="6958155" cy="3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dea645b99_0_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6dea645b99_0_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g26dea645b99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975" y="740525"/>
            <a:ext cx="4323349" cy="3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dea645b99_0_27"/>
          <p:cNvSpPr txBox="1">
            <a:spLocks noGrp="1"/>
          </p:cNvSpPr>
          <p:nvPr>
            <p:ph type="title"/>
          </p:nvPr>
        </p:nvSpPr>
        <p:spPr>
          <a:xfrm>
            <a:off x="1852275" y="496800"/>
            <a:ext cx="66450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/>
              <a:t>Расширяем фоновые знания</a:t>
            </a:r>
            <a:endParaRPr sz="4100"/>
          </a:p>
        </p:txBody>
      </p:sp>
      <p:sp>
        <p:nvSpPr>
          <p:cNvPr id="225" name="Google Shape;225;g26dea645b99_0_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Темы текстов:</a:t>
            </a:r>
            <a:endParaRPr/>
          </a:p>
          <a:p>
            <a:pPr marL="457200" lvl="0" indent="-300037" algn="l" rtl="0">
              <a:spcBef>
                <a:spcPts val="36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History of the English Language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Elizabeth II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British and American scientists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WWI and post-war writers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A famous story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The Hundred Years’ War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The Greatest Britons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Education in the UK and the USA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 The history of the USA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British and American philosophers, writers and artists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American legal system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ru-RU"/>
              <a:t>Extracts from great works of fiction, etc.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dea645b99_0_44"/>
          <p:cNvSpPr txBox="1">
            <a:spLocks noGrp="1"/>
          </p:cNvSpPr>
          <p:nvPr>
            <p:ph type="title"/>
          </p:nvPr>
        </p:nvSpPr>
        <p:spPr>
          <a:xfrm>
            <a:off x="457200" y="46000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нового?</a:t>
            </a:r>
            <a:endParaRPr dirty="0"/>
          </a:p>
        </p:txBody>
      </p:sp>
      <p:sp>
        <p:nvSpPr>
          <p:cNvPr id="95" name="Google Shape;95;g26dea645b99_0_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959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60"/>
              <a:buChar char="•"/>
            </a:pPr>
            <a:r>
              <a:rPr lang="ru-RU" sz="2040"/>
              <a:t>Новый единый сайт ВСОШ: </a:t>
            </a:r>
            <a:r>
              <a:rPr lang="ru-RU" sz="2040" u="sng">
                <a:solidFill>
                  <a:schemeClr val="hlink"/>
                </a:solidFill>
                <a:hlinkClick r:id="rId3"/>
              </a:rPr>
              <a:t>https://vserosolimp.edsoo.ru/anglyaz</a:t>
            </a:r>
            <a:endParaRPr sz="2040"/>
          </a:p>
          <a:p>
            <a:pPr marL="457200" lvl="0" indent="-295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"/>
              <a:buChar char="•"/>
            </a:pPr>
            <a:r>
              <a:rPr lang="ru-RU" sz="2040"/>
              <a:t>Бесплатное пособие для учителей “Методические и нормативно-правовые основы подготовки к Всероссийской олимпиаде школьников по английскому языку” на </a:t>
            </a:r>
            <a:r>
              <a:rPr lang="ru-RU" sz="2040" b="1" u="sng">
                <a:solidFill>
                  <a:schemeClr val="hlink"/>
                </a:solidFill>
                <a:hlinkClick r:id="rId4"/>
              </a:rPr>
              <a:t>https://titul.online/</a:t>
            </a:r>
            <a:r>
              <a:rPr lang="ru-RU" sz="2040" b="1"/>
              <a:t> </a:t>
            </a:r>
            <a:endParaRPr sz="2040" b="1"/>
          </a:p>
          <a:p>
            <a:pPr marL="457200" lvl="0" indent="-295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"/>
              <a:buChar char="•"/>
            </a:pPr>
            <a:r>
              <a:rPr lang="ru-RU" sz="2040"/>
              <a:t>Обновленные и новые учебные пособия для подготовки с начальной школы</a:t>
            </a:r>
            <a:endParaRPr sz="2040"/>
          </a:p>
          <a:p>
            <a:pPr marL="457200" lvl="0" indent="-295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"/>
              <a:buChar char="•"/>
            </a:pPr>
            <a:r>
              <a:rPr lang="ru-RU" sz="2040"/>
              <a:t>Видео “Как построить общешкольную. систему подготовки к олимпиадам” </a:t>
            </a:r>
            <a:r>
              <a:rPr lang="ru-RU" sz="2040" u="sng">
                <a:solidFill>
                  <a:schemeClr val="hlink"/>
                </a:solidFill>
                <a:hlinkClick r:id="rId5"/>
              </a:rPr>
              <a:t>https://www.englishteachers.ru/education/event/2349</a:t>
            </a:r>
            <a:r>
              <a:rPr lang="ru-RU" sz="2040"/>
              <a:t> </a:t>
            </a:r>
            <a:endParaRPr sz="204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dea645b99_0_107"/>
          <p:cNvSpPr txBox="1">
            <a:spLocks noGrp="1"/>
          </p:cNvSpPr>
          <p:nvPr>
            <p:ph type="title"/>
          </p:nvPr>
        </p:nvSpPr>
        <p:spPr>
          <a:xfrm>
            <a:off x="457200" y="57434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Приемы работы</a:t>
            </a:r>
            <a:endParaRPr dirty="0"/>
          </a:p>
        </p:txBody>
      </p:sp>
      <p:sp>
        <p:nvSpPr>
          <p:cNvPr id="231" name="Google Shape;231;g26dea645b99_0_10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Одна из главных проблем - непредсказуемость лингвострановедческого материала. Нужен большой объем знаний, которые можно усвоить только через систематизацию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dea645b99_0_37"/>
          <p:cNvSpPr txBox="1">
            <a:spLocks noGrp="1"/>
          </p:cNvSpPr>
          <p:nvPr>
            <p:ph type="title"/>
          </p:nvPr>
        </p:nvSpPr>
        <p:spPr>
          <a:xfrm>
            <a:off x="470201" y="57000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нового?</a:t>
            </a:r>
            <a:endParaRPr dirty="0"/>
          </a:p>
        </p:txBody>
      </p:sp>
      <p:sp>
        <p:nvSpPr>
          <p:cNvPr id="243" name="Google Shape;243;g26dea645b99_0_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Новый единый сайт ВСОШ: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https://vserosolimp.edsoo.ru/anglyaz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Бесплатное пособие для учителей “Методические и нормативно-правовые основы подготовки к Всероссийской олимпиаде школьников по английскому языку” на titul.online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" descr="16480619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" descr="1648061945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757450" y="457347"/>
            <a:ext cx="6929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 dirty="0"/>
              <a:t>Прием “Место-действие-человек”</a:t>
            </a:r>
            <a:endParaRPr sz="3259" dirty="0"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"/>
          <p:cNvSpPr/>
          <p:nvPr/>
        </p:nvSpPr>
        <p:spPr>
          <a:xfrm>
            <a:off x="1638950" y="1251075"/>
            <a:ext cx="5404200" cy="349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England</a:t>
            </a:r>
            <a:r>
              <a:rPr lang="ru-RU" dirty="0"/>
              <a:t>, </a:t>
            </a:r>
            <a:r>
              <a:rPr lang="ru-RU" dirty="0" err="1"/>
              <a:t>France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Low</a:t>
            </a:r>
            <a:r>
              <a:rPr lang="ru-RU" dirty="0"/>
              <a:t> </a:t>
            </a:r>
            <a:r>
              <a:rPr lang="ru-RU" dirty="0" err="1"/>
              <a:t>Countries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Iberian</a:t>
            </a:r>
            <a:r>
              <a:rPr lang="ru-RU" dirty="0"/>
              <a:t> </a:t>
            </a:r>
            <a:r>
              <a:rPr lang="ru-RU" dirty="0" err="1"/>
              <a:t>Penunsula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1337-1453</a:t>
            </a:r>
            <a:endParaRPr dirty="0"/>
          </a:p>
        </p:txBody>
      </p:sp>
      <p:sp>
        <p:nvSpPr>
          <p:cNvPr id="253" name="Google Shape;253;p3"/>
          <p:cNvSpPr/>
          <p:nvPr/>
        </p:nvSpPr>
        <p:spPr>
          <a:xfrm>
            <a:off x="2776675" y="2163675"/>
            <a:ext cx="3359700" cy="167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Attempts by Plantagenets  to take over the throne of France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"/>
          <p:cNvSpPr/>
          <p:nvPr/>
        </p:nvSpPr>
        <p:spPr>
          <a:xfrm>
            <a:off x="3203300" y="2922175"/>
            <a:ext cx="2275500" cy="6162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Edward III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Edward the Black Prince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dea645b99_0_1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6dea645b99_0_1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g26dea645b99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82" y="1161418"/>
            <a:ext cx="8346608" cy="3420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dea645b99_0_17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6dea645b99_0_17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g26dea645b99_0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1722"/>
            <a:ext cx="9143999" cy="264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dea645b99_0_16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6dea645b99_0_16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g26dea645b99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42" y="1152750"/>
            <a:ext cx="7867834" cy="346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dea645b99_0_160"/>
          <p:cNvSpPr txBox="1">
            <a:spLocks noGrp="1"/>
          </p:cNvSpPr>
          <p:nvPr>
            <p:ph type="title"/>
          </p:nvPr>
        </p:nvSpPr>
        <p:spPr>
          <a:xfrm>
            <a:off x="457200" y="44300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/>
              <a:t>Способы визуализации</a:t>
            </a:r>
            <a:endParaRPr sz="4100"/>
          </a:p>
        </p:txBody>
      </p:sp>
      <p:sp>
        <p:nvSpPr>
          <p:cNvPr id="281" name="Google Shape;281;g26dea645b99_0_1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Mindmaps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 sz="2800"/>
              <a:t>Создание: </a:t>
            </a:r>
            <a:r>
              <a:rPr lang="ru-RU" sz="28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https://miro.com/ru/mind-map/</a:t>
            </a:r>
            <a:r>
              <a:rPr lang="ru-RU" sz="2800"/>
              <a:t> , </a:t>
            </a:r>
            <a:r>
              <a:rPr lang="ru-RU" sz="28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https://www.mindmup.com/</a:t>
            </a:r>
            <a:r>
              <a:rPr lang="ru-RU" sz="2800"/>
              <a:t> , </a:t>
            </a:r>
            <a:r>
              <a:rPr lang="ru-RU" sz="28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https://www.visme.co/ru/sozdat-intellekt-karty/</a:t>
            </a:r>
            <a:r>
              <a:rPr lang="ru-RU" sz="2800"/>
              <a:t> , </a:t>
            </a:r>
            <a:r>
              <a:rPr lang="ru-RU" sz="28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https://www.mindmeister.com/ru</a:t>
            </a:r>
            <a:r>
              <a:rPr lang="ru-RU" sz="2800"/>
              <a:t> - у всех этих сервисов есть бесплатные варианты, ограничение только по количеству карт, которые можно хранить. Также можно карту нарисовать от руки.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 sz="2800"/>
              <a:t>Использование: вспомнить и систематизировать факты и  слова по теме, использовать как опору для рассказа.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 sz="2800"/>
              <a:t>Важно: чем карта ярче, тем легче запомнить.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dea645b99_0_183"/>
          <p:cNvSpPr txBox="1">
            <a:spLocks noGrp="1"/>
          </p:cNvSpPr>
          <p:nvPr>
            <p:ph type="title"/>
          </p:nvPr>
        </p:nvSpPr>
        <p:spPr>
          <a:xfrm>
            <a:off x="448532" y="45733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Где найти книги</a:t>
            </a:r>
            <a:endParaRPr dirty="0"/>
          </a:p>
        </p:txBody>
      </p:sp>
      <p:sp>
        <p:nvSpPr>
          <p:cNvPr id="287" name="Google Shape;287;g26dea645b99_0_18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https://titul.online/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https://www.englishteachers.ru/shop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https://www.ozon.ru/seller/izdatelstvo-titul-6954/knigi-16500/</a:t>
            </a:r>
            <a:r>
              <a:rPr lang="ru-RU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u="sng">
                <a:solidFill>
                  <a:schemeClr val="hlink"/>
                </a:solidFill>
                <a:hlinkClick r:id="rId6"/>
              </a:rPr>
              <a:t>https://www.wildberries.ru/brands/izdatelstvo-titul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Книжные магазины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" descr="1648061945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4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294" name="Google Shape;294;p4" descr="Group 39883(1)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4" descr="Group 39887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" descr="Group 3988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4" descr="Group 39890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4"/>
          <p:cNvSpPr/>
          <p:nvPr/>
        </p:nvSpPr>
        <p:spPr>
          <a:xfrm>
            <a:off x="3071802" y="3500444"/>
            <a:ext cx="27042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 sz="1800" b="0" i="0" u="none" strike="noStrike" cap="none">
              <a:solidFill>
                <a:srgbClr val="CE4A1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99" name="Google Shape;299;p4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300" name="Google Shape;300;p4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301" name="Google Shape;301;p4" descr="логошвц 1.png">
                <a:hlinkClick r:id="rId12"/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4" descr="Group.png">
                <a:hlinkClick r:id="rId14"/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4" descr="logo1вебинары 1.png">
                <a:hlinkClick r:id="rId16"/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4" name="Google Shape;304;p4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305" name="Google Shape;305;p4" descr="logo 3.png">
                <a:hlinkClick r:id="rId18"/>
              </p:cNvPr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4" descr="logo 2.png">
                <a:hlinkClick r:id="rId20"/>
              </p:cNvPr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 descr="16480619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1648061945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914400" y="51412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66" u="sng">
                <a:solidFill>
                  <a:schemeClr val="hlink"/>
                </a:solidFill>
                <a:hlinkClick r:id="rId5"/>
              </a:rPr>
              <a:t>https://vserosolimp.edsoo.ru/anglyaz</a:t>
            </a:r>
            <a:r>
              <a:rPr lang="ru-RU"/>
              <a:t> 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552025" y="174900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175" y="1460776"/>
            <a:ext cx="7986926" cy="30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dea645b99_0_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6dea645b99_0_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g26dea645b99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572" y="724037"/>
            <a:ext cx="3927225" cy="381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6dea645b99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650" y="1234912"/>
            <a:ext cx="2505225" cy="33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dea645b99_0_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6dea645b99_0_5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g26dea645b99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873" y="1298523"/>
            <a:ext cx="3850925" cy="30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6dea645b99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200" y="1105081"/>
            <a:ext cx="3564800" cy="354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dea645b99_0_7"/>
          <p:cNvSpPr txBox="1">
            <a:spLocks noGrp="1"/>
          </p:cNvSpPr>
          <p:nvPr>
            <p:ph type="title"/>
          </p:nvPr>
        </p:nvSpPr>
        <p:spPr>
          <a:xfrm>
            <a:off x="457200" y="47035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Серия пособий</a:t>
            </a:r>
            <a:endParaRPr dirty="0"/>
          </a:p>
        </p:txBody>
      </p:sp>
      <p:sp>
        <p:nvSpPr>
          <p:cNvPr id="126" name="Google Shape;126;g26dea645b99_0_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6dea645b99_0_7"/>
          <p:cNvSpPr txBox="1">
            <a:spLocks noGrp="1"/>
          </p:cNvSpPr>
          <p:nvPr>
            <p:ph type="body" idx="2"/>
          </p:nvPr>
        </p:nvSpPr>
        <p:spPr>
          <a:xfrm>
            <a:off x="4648200" y="1325837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Книга содержит пять полных вариантов олимпиады по английскому языку для учащихся начальной школы. Задания позволяют проверить умения учащихся в </a:t>
            </a:r>
            <a:r>
              <a:rPr lang="ru-RU" sz="1050" dirty="0" err="1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аудировании</a:t>
            </a:r>
            <a:r>
              <a:rPr lang="ru-RU" sz="1050" dirty="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орфографии, чтении и грамматике. Тексты для чтения основаны на социокультурной информации. Пособие можно использовать в качестве банка олимпиадных заданий, а также для подготовки к олимпиадам по английскому языку на уроках и во внеурочной деятельности. Книга содержит ключи.</a:t>
            </a:r>
            <a:endParaRPr sz="1050" dirty="0">
              <a:solidFill>
                <a:srgbClr val="31708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 второе издание добавлены разделы “</a:t>
            </a:r>
            <a:r>
              <a:rPr lang="ru-RU" sz="1050" dirty="0" err="1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Writing</a:t>
            </a:r>
            <a:r>
              <a:rPr lang="ru-RU" sz="1050" dirty="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” и “</a:t>
            </a:r>
            <a:r>
              <a:rPr lang="ru-RU" sz="1050" dirty="0" err="1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Speaking</a:t>
            </a:r>
            <a:r>
              <a:rPr lang="ru-RU" sz="1050" dirty="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050" dirty="0" err="1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cards</a:t>
            </a:r>
            <a:r>
              <a:rPr lang="ru-RU" sz="1050" dirty="0">
                <a:solidFill>
                  <a:srgbClr val="3170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”.</a:t>
            </a:r>
            <a:endParaRPr sz="1050" dirty="0">
              <a:solidFill>
                <a:srgbClr val="31708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g26dea645b99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215" y="1291427"/>
            <a:ext cx="2756575" cy="336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dea645b99_0_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6dea645b99_0_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Новые задания</a:t>
            </a:r>
            <a:endParaRPr/>
          </a:p>
        </p:txBody>
      </p:sp>
      <p:pic>
        <p:nvPicPr>
          <p:cNvPr id="135" name="Google Shape;135;g26dea645b99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998" y="1213422"/>
            <a:ext cx="4531902" cy="305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6dea645b99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25" y="3372525"/>
            <a:ext cx="4388075" cy="1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6dea645b99_0_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314" y="2143050"/>
            <a:ext cx="3837612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dea645b99_0_80"/>
          <p:cNvSpPr txBox="1">
            <a:spLocks noGrp="1"/>
          </p:cNvSpPr>
          <p:nvPr>
            <p:ph type="title"/>
          </p:nvPr>
        </p:nvSpPr>
        <p:spPr>
          <a:xfrm>
            <a:off x="1378200" y="581851"/>
            <a:ext cx="7308600" cy="61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Новые задания, говорение</a:t>
            </a:r>
            <a:endParaRPr sz="4000"/>
          </a:p>
        </p:txBody>
      </p:sp>
      <p:sp>
        <p:nvSpPr>
          <p:cNvPr id="143" name="Google Shape;143;g26dea645b99_0_8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g26dea645b99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513" y="1550522"/>
            <a:ext cx="6582976" cy="30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dea645b99_0_114"/>
          <p:cNvSpPr txBox="1">
            <a:spLocks noGrp="1"/>
          </p:cNvSpPr>
          <p:nvPr>
            <p:ph type="title"/>
          </p:nvPr>
        </p:nvSpPr>
        <p:spPr>
          <a:xfrm>
            <a:off x="1952309" y="67834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Дополнено пособие</a:t>
            </a:r>
            <a:endParaRPr dirty="0"/>
          </a:p>
        </p:txBody>
      </p:sp>
      <p:sp>
        <p:nvSpPr>
          <p:cNvPr id="150" name="Google Shape;150;g26dea645b99_0_1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51" name="Google Shape;151;g26dea645b99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0" y="1063375"/>
            <a:ext cx="2534700" cy="34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6dea645b99_0_114"/>
          <p:cNvSpPr txBox="1">
            <a:spLocks noGrp="1"/>
          </p:cNvSpPr>
          <p:nvPr>
            <p:ph type="body" idx="2"/>
          </p:nvPr>
        </p:nvSpPr>
        <p:spPr>
          <a:xfrm>
            <a:off x="4656868" y="1694187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dirty="0"/>
              <a:t>Добавлены новые задания во все 5 тестов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Экран (16:9)</PresentationFormat>
  <Paragraphs>70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Roboto Black</vt:lpstr>
      <vt:lpstr>Roboto</vt:lpstr>
      <vt:lpstr>Calibri</vt:lpstr>
      <vt:lpstr>Тема Office</vt:lpstr>
      <vt:lpstr>Подготовка к ВСОШ по английскому языку: ресурсы и приемы</vt:lpstr>
      <vt:lpstr>Что нового?</vt:lpstr>
      <vt:lpstr>https://vserosolimp.edsoo.ru/anglyaz </vt:lpstr>
      <vt:lpstr>Презентация PowerPoint</vt:lpstr>
      <vt:lpstr>Презентация PowerPoint</vt:lpstr>
      <vt:lpstr>Серия пособий</vt:lpstr>
      <vt:lpstr>Презентация PowerPoint</vt:lpstr>
      <vt:lpstr>Новые задания, говорение</vt:lpstr>
      <vt:lpstr>Дополнено пособие</vt:lpstr>
      <vt:lpstr>Полезные форматы</vt:lpstr>
      <vt:lpstr>Презентация PowerPoint</vt:lpstr>
      <vt:lpstr>Дополненное пособие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Расширяем фоновые знания</vt:lpstr>
      <vt:lpstr>Приемы работы</vt:lpstr>
      <vt:lpstr>Что нового?</vt:lpstr>
      <vt:lpstr>Прием “Место-действие-человек”</vt:lpstr>
      <vt:lpstr>Презентация PowerPoint</vt:lpstr>
      <vt:lpstr>Презентация PowerPoint</vt:lpstr>
      <vt:lpstr>Презентация PowerPoint</vt:lpstr>
      <vt:lpstr>Способы визуализации</vt:lpstr>
      <vt:lpstr>Где найти книги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ВСОШ по английскому языку: ресурсы и приемы</dc:title>
  <dc:creator>cheba</dc:creator>
  <cp:lastModifiedBy>Павел Кукушкин</cp:lastModifiedBy>
  <cp:revision>1</cp:revision>
  <dcterms:created xsi:type="dcterms:W3CDTF">2023-03-27T17:12:42Z</dcterms:created>
  <dcterms:modified xsi:type="dcterms:W3CDTF">2023-08-15T12:44:31Z</dcterms:modified>
</cp:coreProperties>
</file>