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48" r:id="rId2"/>
    <p:sldId id="272" r:id="rId3"/>
    <p:sldId id="449" r:id="rId4"/>
    <p:sldId id="476" r:id="rId5"/>
    <p:sldId id="485" r:id="rId6"/>
    <p:sldId id="458" r:id="rId7"/>
    <p:sldId id="477" r:id="rId8"/>
    <p:sldId id="479" r:id="rId9"/>
    <p:sldId id="478" r:id="rId10"/>
    <p:sldId id="480" r:id="rId11"/>
    <p:sldId id="481" r:id="rId12"/>
    <p:sldId id="482" r:id="rId13"/>
    <p:sldId id="483" r:id="rId14"/>
    <p:sldId id="484" r:id="rId15"/>
    <p:sldId id="475" r:id="rId16"/>
    <p:sldId id="459" r:id="rId17"/>
    <p:sldId id="4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1"/>
    <p:restoredTop sz="93769"/>
  </p:normalViewPr>
  <p:slideViewPr>
    <p:cSldViewPr snapToGrid="0" snapToObjects="1">
      <p:cViewPr varScale="1">
        <p:scale>
          <a:sx n="109" d="100"/>
          <a:sy n="109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03.10.18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1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6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6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1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7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0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3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0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0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5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24.ru/product/pedagogika-dlya-vsekh-1827352/" TargetMode="External"/><Relationship Id="rId4" Type="http://schemas.openxmlformats.org/officeDocument/2006/relationships/hyperlink" Target="https://www.ozon.ru/context/detail/id/143470517/" TargetMode="External"/><Relationship Id="rId5" Type="http://schemas.openxmlformats.org/officeDocument/2006/relationships/hyperlink" Target="https://www.labirint.ru/books/623298/" TargetMode="Externa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3" b="3"/>
          <a:stretch/>
        </p:blipFill>
        <p:spPr>
          <a:xfrm>
            <a:off x="4519043" y="2507910"/>
            <a:ext cx="3056348" cy="305634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8191513" y="2507910"/>
            <a:ext cx="3112499" cy="311249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4829" b="3"/>
          <a:stretch/>
        </p:blipFill>
        <p:spPr>
          <a:xfrm>
            <a:off x="850686" y="2516135"/>
            <a:ext cx="3052235" cy="3052235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8" name="TextBox 7"/>
          <p:cNvSpPr txBox="1"/>
          <p:nvPr/>
        </p:nvSpPr>
        <p:spPr>
          <a:xfrm>
            <a:off x="850686" y="1113323"/>
            <a:ext cx="1043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XX 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Соловейчиковские</a:t>
            </a:r>
            <a:r>
              <a:rPr lang="ru-RU" sz="6000" b="1" dirty="0" smtClean="0">
                <a:solidFill>
                  <a:srgbClr val="FFC000"/>
                </a:solidFill>
              </a:rPr>
              <a:t> чтения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513380" y="5941418"/>
            <a:ext cx="1726846" cy="47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28.09.2018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50259" y="5941418"/>
            <a:ext cx="162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01.10.2018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85243" y="5941418"/>
            <a:ext cx="212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02.10.2018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6554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Что </a:t>
            </a:r>
            <a:r>
              <a:rPr lang="ru-RU" sz="2400" dirty="0">
                <a:solidFill>
                  <a:srgbClr val="FFC000"/>
                </a:solidFill>
              </a:rPr>
              <a:t>обычно считается «единицей» образовательного процесса? – урок. А для нас «элементарный кирпичик</a:t>
            </a:r>
            <a:r>
              <a:rPr lang="ru-RU" sz="2400" dirty="0" smtClean="0">
                <a:solidFill>
                  <a:srgbClr val="FFC000"/>
                </a:solidFill>
              </a:rPr>
              <a:t>» – </a:t>
            </a:r>
            <a:r>
              <a:rPr lang="ru-RU" sz="2400" dirty="0">
                <a:solidFill>
                  <a:srgbClr val="FFC000"/>
                </a:solidFill>
              </a:rPr>
              <a:t>это образовательная ситуация. Она завершается тогда, когда у каждого ее участника возникли своя версия, свое представление, свой вопрос.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203701" y="5670124"/>
            <a:ext cx="104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Урок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8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Научиться </a:t>
            </a:r>
            <a:r>
              <a:rPr lang="ru-RU" sz="2400" dirty="0">
                <a:solidFill>
                  <a:srgbClr val="FFC000"/>
                </a:solidFill>
              </a:rPr>
              <a:t>быть свободным можно лишь привыкая 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к </a:t>
            </a:r>
            <a:r>
              <a:rPr lang="ru-RU" sz="2400" dirty="0">
                <a:solidFill>
                  <a:srgbClr val="FFC000"/>
                </a:solidFill>
              </a:rPr>
              <a:t>свободе внутри себя. Учителю нужно неустанно пестовать в себе внутреннюю свободу и привычку брать на себя ответственность.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2203701" y="5670124"/>
            <a:ext cx="164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Учитель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1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Меня </a:t>
            </a:r>
            <a:r>
              <a:rPr lang="ru-RU" sz="2400" dirty="0">
                <a:solidFill>
                  <a:srgbClr val="FFC000"/>
                </a:solidFill>
              </a:rPr>
              <a:t>часто спрашивают: откуда вы набрали таких учителей? Да ниоткуда, они сами «сделались». Если нормальному, </a:t>
            </a:r>
            <a:r>
              <a:rPr lang="ru-RU" sz="2400" dirty="0" err="1">
                <a:solidFill>
                  <a:srgbClr val="FFC000"/>
                </a:solidFill>
              </a:rPr>
              <a:t>незатурканному</a:t>
            </a:r>
            <a:r>
              <a:rPr lang="ru-RU" sz="2400" dirty="0">
                <a:solidFill>
                  <a:srgbClr val="FFC000"/>
                </a:solidFill>
              </a:rPr>
              <a:t> учителю дать возможность свободно и творчески действовать, забыв о спущенной сверху программе, которую он обязан вдолбить в своих учеников, о соотношении двоек с пятерками, которые ему предстоит выставить в конце четверти, – такой учитель способен на чудеса</a:t>
            </a:r>
            <a:r>
              <a:rPr lang="ru-RU" sz="2400" dirty="0" smtClean="0">
                <a:solidFill>
                  <a:srgbClr val="FFC000"/>
                </a:solidFill>
              </a:rPr>
              <a:t>.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2203701" y="5670124"/>
            <a:ext cx="164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Учитель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1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8336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На </a:t>
            </a:r>
            <a:r>
              <a:rPr lang="ru-RU" sz="2400" dirty="0">
                <a:solidFill>
                  <a:srgbClr val="FFC000"/>
                </a:solidFill>
              </a:rPr>
              <a:t>вопрос о </a:t>
            </a:r>
            <a:r>
              <a:rPr lang="ru-RU" sz="2400" dirty="0" smtClean="0">
                <a:solidFill>
                  <a:srgbClr val="FFC000"/>
                </a:solidFill>
              </a:rPr>
              <a:t>страхах </a:t>
            </a:r>
            <a:r>
              <a:rPr lang="ru-RU" sz="2400" dirty="0">
                <a:solidFill>
                  <a:srgbClr val="FFC000"/>
                </a:solidFill>
              </a:rPr>
              <a:t>я отвечу коротко: есть страх перед своей совестью. Все остальные страхи отнимают свободу учителя и портят жизнь детям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endParaRPr lang="ru-RU" sz="1200" dirty="0">
              <a:solidFill>
                <a:srgbClr val="FFC000"/>
              </a:solidFill>
            </a:endParaRPr>
          </a:p>
          <a:p>
            <a:r>
              <a:rPr lang="ru-RU" sz="2400" dirty="0">
                <a:solidFill>
                  <a:srgbClr val="FFC000"/>
                </a:solidFill>
              </a:rPr>
              <a:t>Но как раз страх перед совестью многие предпочитают снять с себя вместе со свободой, вместе с ответственностью,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довериться учебникам и стандартам – так спокойнее.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2203701" y="5670124"/>
            <a:ext cx="164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Учитель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9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8751" y="4377682"/>
            <a:ext cx="2838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Заказать книгу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/>
          <a:stretch/>
        </p:blipFill>
        <p:spPr>
          <a:xfrm>
            <a:off x="1020416" y="805521"/>
            <a:ext cx="3500212" cy="5130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8751" y="5227840"/>
            <a:ext cx="459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mb@</a:t>
            </a:r>
            <a:r>
              <a:rPr lang="en-US" sz="4000" dirty="0" smtClean="0">
                <a:solidFill>
                  <a:srgbClr val="FFC000"/>
                </a:solidFill>
              </a:rPr>
              <a:t>1</a:t>
            </a:r>
            <a:r>
              <a:rPr lang="en-US" sz="3200" dirty="0" smtClean="0">
                <a:solidFill>
                  <a:srgbClr val="FFC000"/>
                </a:solidFill>
              </a:rPr>
              <a:t>september.ru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7" y="1109140"/>
            <a:ext cx="3071760" cy="46191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/>
          <a:stretch/>
        </p:blipFill>
        <p:spPr>
          <a:xfrm>
            <a:off x="8498623" y="1161643"/>
            <a:ext cx="3093922" cy="4534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/>
          <a:stretch/>
        </p:blipFill>
        <p:spPr>
          <a:xfrm>
            <a:off x="4723997" y="1161643"/>
            <a:ext cx="2824916" cy="4534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r="9254"/>
          <a:stretch/>
        </p:blipFill>
        <p:spPr>
          <a:xfrm>
            <a:off x="4723996" y="4491023"/>
            <a:ext cx="2824917" cy="1205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313" b="3"/>
          <a:stretch/>
        </p:blipFill>
        <p:spPr>
          <a:xfrm>
            <a:off x="1015360" y="2567636"/>
            <a:ext cx="897646" cy="1060194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85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 smtClean="0"/>
              <a:t>Читай-Город</a:t>
            </a:r>
          </a:p>
          <a:p>
            <a:endParaRPr lang="ru-RU" sz="902" dirty="0" smtClean="0"/>
          </a:p>
          <a:p>
            <a:endParaRPr lang="ru-RU" sz="3600" dirty="0"/>
          </a:p>
          <a:p>
            <a:pPr lvl="0"/>
            <a:r>
              <a:rPr lang="ru-RU" sz="3600" b="1" dirty="0" smtClean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Спрашивайте книгу во всех книжных магазинах страны и в том числе и в сетях книжной торговли: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62125"/>
            <a:ext cx="12191999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Симон Соловейчик</a:t>
            </a:r>
            <a:endParaRPr lang="en-US" sz="2800" dirty="0"/>
          </a:p>
          <a:p>
            <a:r>
              <a:rPr lang="ru-RU" sz="2800" dirty="0" smtClean="0"/>
              <a:t>«Педагогика для всех», М.: АСТ, 2018 </a:t>
            </a:r>
            <a:endParaRPr lang="en-US" sz="2800" dirty="0"/>
          </a:p>
          <a:p>
            <a:endParaRPr lang="ru-RU" sz="902" dirty="0"/>
          </a:p>
        </p:txBody>
      </p:sp>
      <p:sp>
        <p:nvSpPr>
          <p:cNvPr id="4" name="TextBox 3"/>
          <p:cNvSpPr txBox="1"/>
          <p:nvPr/>
        </p:nvSpPr>
        <p:spPr>
          <a:xfrm>
            <a:off x="4555735" y="3286446"/>
            <a:ext cx="74377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3"/>
              </a:rPr>
              <a:t>https</a:t>
            </a:r>
            <a:r>
              <a:rPr lang="en-US" sz="2800" b="1" dirty="0">
                <a:hlinkClick r:id="rId3"/>
              </a:rPr>
              <a:t>://book24.ru/product/pedagogika-dlya-vsekh-1827352</a:t>
            </a:r>
            <a:r>
              <a:rPr lang="en-US" sz="2800" b="1" dirty="0" smtClean="0">
                <a:hlinkClick r:id="rId3"/>
              </a:rPr>
              <a:t>/</a:t>
            </a:r>
            <a:endParaRPr lang="ru-RU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4"/>
              </a:rPr>
              <a:t>https</a:t>
            </a:r>
            <a:r>
              <a:rPr lang="en-US" sz="2800" b="1" dirty="0">
                <a:hlinkClick r:id="rId4"/>
              </a:rPr>
              <a:t>://www.ozon.ru/context/detail/id/143470517</a:t>
            </a:r>
            <a:r>
              <a:rPr lang="en-US" sz="2800" b="1" dirty="0" smtClean="0">
                <a:hlinkClick r:id="rId4"/>
              </a:rPr>
              <a:t>/</a:t>
            </a:r>
            <a:endParaRPr lang="ru-RU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hlinkClick r:id="rId5"/>
              </a:rPr>
              <a:t>https</a:t>
            </a:r>
            <a:r>
              <a:rPr lang="en-US" sz="2800" b="1" dirty="0">
                <a:hlinkClick r:id="rId5"/>
              </a:rPr>
              <a:t>://www.labirint.ru/books/623298</a:t>
            </a:r>
            <a:r>
              <a:rPr lang="en-US" sz="2800" b="1" dirty="0" smtClean="0">
                <a:hlinkClick r:id="rId5"/>
              </a:rPr>
              <a:t>/</a:t>
            </a:r>
            <a:endParaRPr lang="ru-RU" sz="2800" b="1" dirty="0" smtClean="0"/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735" y="1958787"/>
            <a:ext cx="720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Заказать книгу: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3482"/>
            <a:ext cx="3489828" cy="48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686" y="1113323"/>
            <a:ext cx="1043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XX </a:t>
            </a:r>
            <a:r>
              <a:rPr lang="ru-RU" sz="6000" b="1" dirty="0" smtClean="0">
                <a:solidFill>
                  <a:srgbClr val="FFC000"/>
                </a:solidFill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</a:rPr>
              <a:t>Соловейчиковские</a:t>
            </a:r>
            <a:r>
              <a:rPr lang="ru-RU" sz="6000" b="1" dirty="0" smtClean="0">
                <a:solidFill>
                  <a:srgbClr val="FFC000"/>
                </a:solidFill>
              </a:rPr>
              <a:t> чтения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2130" y="2609076"/>
            <a:ext cx="8803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радости </a:t>
            </a:r>
            <a:r>
              <a:rPr lang="ru-RU" sz="4000" b="1" dirty="0" smtClean="0"/>
              <a:t>Сухомлинского </a:t>
            </a:r>
            <a:r>
              <a:rPr lang="ru-RU" sz="2000" b="1" dirty="0">
                <a:solidFill>
                  <a:srgbClr val="FFC000"/>
                </a:solidFill>
              </a:rPr>
              <a:t>28 сентября </a:t>
            </a:r>
            <a:r>
              <a:rPr lang="ru-RU" sz="2000" b="1" dirty="0" smtClean="0"/>
              <a:t>в 12.00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2130" y="3794822"/>
            <a:ext cx="812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свободы </a:t>
            </a:r>
            <a:r>
              <a:rPr lang="ru-RU" sz="4000" b="1" dirty="0" smtClean="0"/>
              <a:t>Соловейчика </a:t>
            </a:r>
            <a:r>
              <a:rPr lang="ru-RU" sz="2000" b="1" dirty="0">
                <a:solidFill>
                  <a:srgbClr val="FFC000"/>
                </a:solidFill>
              </a:rPr>
              <a:t>1</a:t>
            </a:r>
            <a:r>
              <a:rPr lang="ru-RU" sz="2000" b="1" dirty="0" smtClean="0">
                <a:solidFill>
                  <a:srgbClr val="FFC000"/>
                </a:solidFill>
              </a:rPr>
              <a:t> октября </a:t>
            </a:r>
            <a:r>
              <a:rPr lang="ru-RU" sz="2000" b="1" dirty="0" smtClean="0"/>
              <a:t>в </a:t>
            </a:r>
            <a:r>
              <a:rPr lang="ru-RU" sz="2000" b="1" dirty="0"/>
              <a:t>12.00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2130" y="4980569"/>
            <a:ext cx="10070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Школа самоопределения </a:t>
            </a:r>
            <a:r>
              <a:rPr lang="ru-RU" sz="4000" b="1" dirty="0" err="1" smtClean="0"/>
              <a:t>Тубельского</a:t>
            </a:r>
            <a:r>
              <a:rPr lang="ru-RU" sz="4000" b="1" dirty="0" smtClean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2 октября </a:t>
            </a:r>
            <a:r>
              <a:rPr lang="ru-RU" sz="2000" b="1" dirty="0" smtClean="0"/>
              <a:t>в </a:t>
            </a:r>
            <a:r>
              <a:rPr lang="ru-RU" sz="2000" b="1" dirty="0"/>
              <a:t>12.00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0946" y="2631313"/>
            <a:ext cx="587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Александр Наумович ТУБЕЛЬСКИЙ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0946" y="3546087"/>
            <a:ext cx="709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Школа </a:t>
            </a:r>
            <a:r>
              <a:rPr lang="ru-RU" sz="4800" b="1" dirty="0" smtClean="0">
                <a:solidFill>
                  <a:srgbClr val="FFC000"/>
                </a:solidFill>
              </a:rPr>
              <a:t>самоопределения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90946" y="4860971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02 октября </a:t>
            </a:r>
            <a:r>
              <a:rPr lang="ru-RU" b="1" dirty="0"/>
              <a:t>в 12.00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1140023" y="1190405"/>
            <a:ext cx="3112499" cy="311249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0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rgbClr val="FFC000"/>
                </a:solidFill>
              </a:rPr>
              <a:t>Школа будущего</a:t>
            </a:r>
            <a:r>
              <a:rPr lang="ru-RU" sz="3200" b="1" dirty="0" smtClean="0">
                <a:solidFill>
                  <a:srgbClr val="FFC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C000"/>
                </a:solidFill>
              </a:rPr>
              <a:t>построенная вместе с детьми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54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818513"/>
            <a:ext cx="752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Право</a:t>
            </a:r>
            <a:endParaRPr lang="ru-RU" sz="900" b="1" dirty="0" smtClean="0">
              <a:solidFill>
                <a:srgbClr val="FFC000"/>
              </a:solidFill>
            </a:endParaRPr>
          </a:p>
          <a:p>
            <a:r>
              <a:rPr lang="ru-RU" sz="4800" b="1" dirty="0">
                <a:solidFill>
                  <a:srgbClr val="FFC000"/>
                </a:solidFill>
              </a:rPr>
              <a:t>в</a:t>
            </a:r>
            <a:r>
              <a:rPr lang="ru-RU" sz="4800" b="1" dirty="0" smtClean="0">
                <a:solidFill>
                  <a:srgbClr val="FFC000"/>
                </a:solidFill>
              </a:rPr>
              <a:t> косую линейку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53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C000"/>
                </a:solidFill>
              </a:rPr>
              <a:t>Главной современной проблемой я считаю проблему </a:t>
            </a:r>
            <a:r>
              <a:rPr lang="ru-RU" sz="2400" dirty="0" smtClean="0">
                <a:solidFill>
                  <a:srgbClr val="FFC000"/>
                </a:solidFill>
              </a:rPr>
              <a:t>защиты </a:t>
            </a:r>
            <a:r>
              <a:rPr lang="ru-RU" sz="2400" dirty="0">
                <a:solidFill>
                  <a:srgbClr val="FFC000"/>
                </a:solidFill>
              </a:rPr>
              <a:t>ребенка от образования, как бы парадоксально это </a:t>
            </a:r>
            <a:r>
              <a:rPr lang="ru-RU" sz="2400" dirty="0" smtClean="0">
                <a:solidFill>
                  <a:srgbClr val="FFC000"/>
                </a:solidFill>
              </a:rPr>
              <a:t>ни звучало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7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У</a:t>
            </a:r>
            <a:r>
              <a:rPr lang="ru-RU" sz="2400" b="1" dirty="0" smtClean="0">
                <a:solidFill>
                  <a:srgbClr val="FFC000"/>
                </a:solidFill>
              </a:rPr>
              <a:t>клад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традиционной школы формирует внешнюю ответственность – перед учителем, родителями за плохую отметку. Однако ответственности внутренней, ответственности перед собой, ответственности как внутренней установки не учат условия многих школ.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2203701" y="5670124"/>
            <a:ext cx="126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Уклад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7523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C000"/>
                </a:solidFill>
              </a:rPr>
              <a:t>Демократически </a:t>
            </a:r>
            <a:r>
              <a:rPr lang="ru-RU" sz="2400" dirty="0">
                <a:solidFill>
                  <a:srgbClr val="FFC000"/>
                </a:solidFill>
              </a:rPr>
              <a:t>воспитанный человек не тот, который делает то, что хочет, а тот, который может сам ставить себе границы. Границы хорошего и плохого, границы поведения в разных ситуациях, границы между знанием и незнанием. В этом смысле и самоопределение – это умение ставить себе пределы.</a:t>
            </a:r>
            <a:r>
              <a:rPr lang="ru-RU" sz="2400" dirty="0"/>
              <a:t>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203701" y="5877024"/>
            <a:ext cx="447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Демократизация школы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701" y="1427100"/>
            <a:ext cx="779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Александр </a:t>
            </a:r>
            <a:r>
              <a:rPr lang="ru-RU" sz="2000" b="1" dirty="0" err="1" smtClean="0"/>
              <a:t>Тубельский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Школа самоопределения</a:t>
            </a:r>
            <a:r>
              <a:rPr lang="ru-RU" sz="2800" b="1" dirty="0" smtClean="0"/>
              <a:t> </a:t>
            </a:r>
            <a:r>
              <a:rPr lang="ru-RU" sz="1400" b="1" dirty="0" smtClean="0"/>
              <a:t>02 октября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03701" y="2460704"/>
            <a:ext cx="8916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C000"/>
                </a:solidFill>
              </a:rPr>
              <a:t>В</a:t>
            </a:r>
            <a:r>
              <a:rPr lang="ru-RU" sz="2400" dirty="0" smtClean="0">
                <a:solidFill>
                  <a:srgbClr val="FFC000"/>
                </a:solidFill>
              </a:rPr>
              <a:t>ера </a:t>
            </a:r>
            <a:r>
              <a:rPr lang="ru-RU" sz="2400" dirty="0">
                <a:solidFill>
                  <a:srgbClr val="FFC000"/>
                </a:solidFill>
              </a:rPr>
              <a:t>в собственные возможности ребенка не просто одна из ценностей нашей педагогической профессии, она, мне кажется, вообще исходный принцип самоопределения педагога по отношению к </a:t>
            </a:r>
            <a:r>
              <a:rPr lang="ru-RU" sz="2400" dirty="0" smtClean="0">
                <a:solidFill>
                  <a:srgbClr val="FFC000"/>
                </a:solidFill>
              </a:rPr>
              <a:t>человеку. Это его </a:t>
            </a:r>
            <a:r>
              <a:rPr lang="ru-RU" sz="2400" dirty="0">
                <a:solidFill>
                  <a:srgbClr val="FFC000"/>
                </a:solidFill>
              </a:rPr>
              <a:t>философская антропология, от которой зависит все: выбор педагогической системы или создание своей системы, выбор программ, технологий и методов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5" r="-4" b="17122"/>
          <a:stretch/>
        </p:blipFill>
        <p:spPr>
          <a:xfrm>
            <a:off x="490116" y="670216"/>
            <a:ext cx="1601168" cy="1601168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203701" y="5877024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Вера в ребенка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831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9257</TotalTime>
  <Words>494</Words>
  <Application>Microsoft Macintosh PowerPoint</Application>
  <PresentationFormat>Широкоэкранный</PresentationFormat>
  <Paragraphs>73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Corbel</vt:lpstr>
      <vt:lpstr>Arial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119</cp:revision>
  <dcterms:created xsi:type="dcterms:W3CDTF">2017-06-21T03:52:05Z</dcterms:created>
  <dcterms:modified xsi:type="dcterms:W3CDTF">2018-10-03T05:39:02Z</dcterms:modified>
</cp:coreProperties>
</file>