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58" r:id="rId4"/>
    <p:sldId id="259" r:id="rId5"/>
    <p:sldId id="260" r:id="rId6"/>
    <p:sldId id="263" r:id="rId7"/>
    <p:sldId id="264" r:id="rId8"/>
    <p:sldId id="265" r:id="rId9"/>
    <p:sldId id="301" r:id="rId10"/>
    <p:sldId id="266" r:id="rId11"/>
    <p:sldId id="267" r:id="rId12"/>
    <p:sldId id="268" r:id="rId13"/>
    <p:sldId id="282" r:id="rId14"/>
    <p:sldId id="289" r:id="rId15"/>
    <p:sldId id="294" r:id="rId16"/>
    <p:sldId id="290" r:id="rId17"/>
    <p:sldId id="296" r:id="rId18"/>
    <p:sldId id="292" r:id="rId19"/>
    <p:sldId id="298" r:id="rId20"/>
    <p:sldId id="293" r:id="rId21"/>
    <p:sldId id="300" r:id="rId22"/>
    <p:sldId id="278" r:id="rId23"/>
    <p:sldId id="297" r:id="rId24"/>
    <p:sldId id="275" r:id="rId25"/>
    <p:sldId id="299" r:id="rId26"/>
    <p:sldId id="28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3DE"/>
    <a:srgbClr val="E7B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3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5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4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2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1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8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6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4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71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6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5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C3D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48B21-19D7-494A-8576-58D6BA2046EB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B821-FDD4-4EFF-A313-940D83E2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1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3957" y="595141"/>
            <a:ext cx="9144000" cy="825286"/>
          </a:xfrm>
        </p:spPr>
        <p:txBody>
          <a:bodyPr>
            <a:normAutofit/>
          </a:bodyPr>
          <a:lstStyle/>
          <a:p>
            <a:r>
              <a:rPr lang="ru-RU" sz="3100" b="1" i="1" dirty="0"/>
              <a:t>Функциональная грамотность в начальной школе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89" y="2807398"/>
            <a:ext cx="4794422" cy="357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35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текста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643" y="1388966"/>
            <a:ext cx="3917063" cy="4112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96" y="365125"/>
            <a:ext cx="3803679" cy="4012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915" y="1148790"/>
            <a:ext cx="4236085" cy="4352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25" y="3444831"/>
            <a:ext cx="2669153" cy="29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текста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145" y="1921877"/>
            <a:ext cx="3875101" cy="4868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27" y="513567"/>
            <a:ext cx="4746615" cy="59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1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ru-RU" dirty="0"/>
              <a:t>Типы текстов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C08087-CD16-4F83-ABD6-BD157F93B562}"/>
              </a:ext>
            </a:extLst>
          </p:cNvPr>
          <p:cNvSpPr/>
          <p:nvPr/>
        </p:nvSpPr>
        <p:spPr>
          <a:xfrm>
            <a:off x="5504155" y="852256"/>
            <a:ext cx="1509204" cy="355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описание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D92B6C5-86B9-4D65-ADFD-7DF93F042718}"/>
              </a:ext>
            </a:extLst>
          </p:cNvPr>
          <p:cNvCxnSpPr/>
          <p:nvPr/>
        </p:nvCxnSpPr>
        <p:spPr>
          <a:xfrm flipH="1">
            <a:off x="4980373" y="1207363"/>
            <a:ext cx="523782" cy="378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E14083-339A-49D1-827A-F78676F6A97C}"/>
              </a:ext>
            </a:extLst>
          </p:cNvPr>
          <p:cNvSpPr/>
          <p:nvPr/>
        </p:nvSpPr>
        <p:spPr>
          <a:xfrm>
            <a:off x="9010673" y="461639"/>
            <a:ext cx="1607020" cy="390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сообщение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EB58421-B12B-4EED-8698-C1C2F44B44D6}"/>
              </a:ext>
            </a:extLst>
          </p:cNvPr>
          <p:cNvCxnSpPr/>
          <p:nvPr/>
        </p:nvCxnSpPr>
        <p:spPr>
          <a:xfrm flipH="1">
            <a:off x="9010673" y="852256"/>
            <a:ext cx="222104" cy="668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68" y="1753644"/>
            <a:ext cx="3876505" cy="4640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833" y="1366020"/>
            <a:ext cx="4025030" cy="51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3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B7128-83AA-4D79-B66C-139CAE37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текстов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F6B211-658F-4C2B-A1AB-382D12A2F414}"/>
              </a:ext>
            </a:extLst>
          </p:cNvPr>
          <p:cNvSpPr/>
          <p:nvPr/>
        </p:nvSpPr>
        <p:spPr>
          <a:xfrm>
            <a:off x="4953740" y="669616"/>
            <a:ext cx="1780943" cy="375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повествование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BDD21C2-A525-4E35-AC05-3FFCE0F9906E}"/>
              </a:ext>
            </a:extLst>
          </p:cNvPr>
          <p:cNvCxnSpPr/>
          <p:nvPr/>
        </p:nvCxnSpPr>
        <p:spPr>
          <a:xfrm flipH="1">
            <a:off x="4802819" y="1045022"/>
            <a:ext cx="470517" cy="402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A4EC5DB-4F98-47A9-9EA4-A8A44D01F284}"/>
              </a:ext>
            </a:extLst>
          </p:cNvPr>
          <p:cNvSpPr/>
          <p:nvPr/>
        </p:nvSpPr>
        <p:spPr>
          <a:xfrm>
            <a:off x="8913181" y="594804"/>
            <a:ext cx="1846555" cy="450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комикс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B686A0F-514C-4A37-947B-0C34EE9CDE13}"/>
              </a:ext>
            </a:extLst>
          </p:cNvPr>
          <p:cNvCxnSpPr>
            <a:cxnSpLocks/>
          </p:cNvCxnSpPr>
          <p:nvPr/>
        </p:nvCxnSpPr>
        <p:spPr>
          <a:xfrm flipH="1">
            <a:off x="9437974" y="1036783"/>
            <a:ext cx="221670" cy="768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36" y="1421225"/>
            <a:ext cx="3389938" cy="3447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494" y="2065356"/>
            <a:ext cx="3652971" cy="4438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36" y="1724919"/>
            <a:ext cx="5087003" cy="38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3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43C26-0BF4-4D68-93D1-D527BA52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04" y="227665"/>
            <a:ext cx="10515600" cy="1325563"/>
          </a:xfrm>
        </p:spPr>
        <p:txBody>
          <a:bodyPr/>
          <a:lstStyle/>
          <a:p>
            <a:r>
              <a:rPr lang="ru-RU" dirty="0"/>
              <a:t>Математическая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грамотность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04" y="1611667"/>
            <a:ext cx="4412495" cy="4846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899" y="227665"/>
            <a:ext cx="4847240" cy="2431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548" y="1670107"/>
            <a:ext cx="4336876" cy="472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AD6BE-7232-4776-8BF2-EF63A88A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54" y="114604"/>
            <a:ext cx="10515600" cy="1325563"/>
          </a:xfrm>
        </p:spPr>
        <p:txBody>
          <a:bodyPr/>
          <a:lstStyle/>
          <a:p>
            <a:r>
              <a:rPr lang="ru-RU" dirty="0"/>
              <a:t>Математическая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грамотность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690688"/>
            <a:ext cx="5657850" cy="2828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873" y="538619"/>
            <a:ext cx="4501980" cy="59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C268E-08AF-4248-93F6-6C023FA3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58" y="39038"/>
            <a:ext cx="10515600" cy="1325563"/>
          </a:xfrm>
        </p:spPr>
        <p:txBody>
          <a:bodyPr/>
          <a:lstStyle/>
          <a:p>
            <a:r>
              <a:rPr lang="ru-RU" dirty="0"/>
              <a:t>Естественно-научная грамотность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85" y="1170425"/>
            <a:ext cx="3932651" cy="4169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94" y="1170425"/>
            <a:ext cx="5505450" cy="147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92" y="2837109"/>
            <a:ext cx="4548253" cy="35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C268E-08AF-4248-93F6-6C023FA3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58" y="39038"/>
            <a:ext cx="10515600" cy="1325563"/>
          </a:xfrm>
        </p:spPr>
        <p:txBody>
          <a:bodyPr/>
          <a:lstStyle/>
          <a:p>
            <a:r>
              <a:rPr lang="ru-RU" dirty="0"/>
              <a:t>Естественно-научная грамотность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" y="995330"/>
            <a:ext cx="3786655" cy="2513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428" y="2252271"/>
            <a:ext cx="4077679" cy="4290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913" y="995330"/>
            <a:ext cx="3917763" cy="41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5776F-AE79-4BD0-B6EF-70DC5AB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Креативное мышление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602" y="21789"/>
            <a:ext cx="4038519" cy="5010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8" y="1458778"/>
            <a:ext cx="5236923" cy="30405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366" y="2979055"/>
            <a:ext cx="4601749" cy="37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6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0497"/>
            <a:ext cx="4437539" cy="61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фгос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совместном приказе </a:t>
            </a:r>
            <a:r>
              <a:rPr lang="ru-RU" dirty="0" err="1"/>
              <a:t>Минпросвещения</a:t>
            </a:r>
            <a:r>
              <a:rPr lang="ru-RU" dirty="0"/>
              <a:t> и </a:t>
            </a:r>
            <a:r>
              <a:rPr lang="ru-RU" dirty="0" err="1"/>
              <a:t>Рособрнадзора</a:t>
            </a:r>
            <a:r>
              <a:rPr lang="ru-RU" dirty="0"/>
              <a:t> </a:t>
            </a:r>
            <a:r>
              <a:rPr lang="ru-RU" b="1" dirty="0"/>
              <a:t>«О внедрении новой методологии оценки качества образования»</a:t>
            </a:r>
            <a:r>
              <a:rPr lang="ru-RU" dirty="0"/>
              <a:t> от 06.05.2019 дается понятие функциональной грамотности и план работ на региональных и федеральных уровнях по ее внедрению. </a:t>
            </a:r>
          </a:p>
          <a:p>
            <a:pPr marL="0" indent="0">
              <a:buNone/>
            </a:pPr>
            <a:r>
              <a:rPr lang="ru-RU" dirty="0"/>
              <a:t>Кроме того, сегодня понятие функциональной грамотности включено в проекты новых ФГОС. </a:t>
            </a:r>
          </a:p>
        </p:txBody>
      </p:sp>
    </p:spTree>
    <p:extLst>
      <p:ext uri="{BB962C8B-B14F-4D97-AF65-F5344CB8AC3E}">
        <p14:creationId xmlns:p14="http://schemas.microsoft.com/office/powerpoint/2010/main" val="2210986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8203A-CFDE-4178-9F9A-4BDB4028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Глобальные компетенции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6" y="1451584"/>
            <a:ext cx="4008786" cy="5043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28823"/>
            <a:ext cx="57912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1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55" y="231405"/>
            <a:ext cx="6115050" cy="2562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528436"/>
            <a:ext cx="4575784" cy="6167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37" y="2394147"/>
            <a:ext cx="4155247" cy="43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2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Навыки работы с информацией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75" y="1478071"/>
            <a:ext cx="4417989" cy="509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98" y="1590804"/>
            <a:ext cx="3906978" cy="49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84737" cy="1325563"/>
          </a:xfrm>
        </p:spPr>
        <p:txBody>
          <a:bodyPr/>
          <a:lstStyle/>
          <a:p>
            <a:r>
              <a:rPr lang="ru-RU" dirty="0"/>
              <a:t>Навыки работы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информацией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60" y="1762600"/>
            <a:ext cx="3657615" cy="4857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69" y="365125"/>
            <a:ext cx="3633868" cy="3334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77" y="4191534"/>
            <a:ext cx="4365451" cy="21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46DF2-9340-4C88-8F3B-B29454FD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Этикет  и навыки бесконфликтного общения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638289" cy="5082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431" y="1525554"/>
            <a:ext cx="6030369" cy="49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0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5" y="449587"/>
            <a:ext cx="5900803" cy="2482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26" y="1690688"/>
            <a:ext cx="4737578" cy="49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5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FADF8-D969-4DF5-97F9-648EFA46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Questions?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4C97F5-4190-4948-933F-CDE1FBB3A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6FA5F-808E-4937-A947-5041E44E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72" y="2828090"/>
            <a:ext cx="5381950" cy="312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61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способность человека использовать знания</a:t>
            </a:r>
            <a:r>
              <a:rPr lang="en-US" sz="3600" dirty="0"/>
              <a:t> </a:t>
            </a:r>
            <a:r>
              <a:rPr lang="ru-RU" sz="3600" dirty="0"/>
              <a:t>и приобретённые навыки для успешного решения самого широкого спектра жизненных задач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3511550"/>
            <a:ext cx="64674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241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homePlate">
            <a:avLst/>
          </a:prstGeom>
        </p:spPr>
        <p:txBody>
          <a:bodyPr/>
          <a:lstStyle/>
          <a:p>
            <a:r>
              <a:rPr lang="ru-RU" dirty="0"/>
              <a:t>Составляющие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36095" y="1886551"/>
            <a:ext cx="9102412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507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Читательская грамотность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4539"/>
            <a:ext cx="8065168" cy="4752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способность человека понимать и использовать письменное тексты, размышлять о них и читать, чтобы достигать своих целей, расширять свои знания и возможности, участвовать в социальной жизни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Новые ожидания  от читателя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Электронные тексты</a:t>
            </a:r>
            <a:br>
              <a:rPr lang="ru-RU" dirty="0"/>
            </a:br>
            <a:r>
              <a:rPr lang="ru-RU" dirty="0"/>
              <a:t>• Множественный текст (интерпретация и обобщение информации из</a:t>
            </a:r>
            <a:br>
              <a:rPr lang="ru-RU" dirty="0"/>
            </a:br>
            <a:r>
              <a:rPr lang="ru-RU" dirty="0"/>
              <a:t>нескольких отличающихся источников)</a:t>
            </a:r>
            <a:br>
              <a:rPr lang="ru-RU" dirty="0"/>
            </a:br>
            <a:r>
              <a:rPr lang="ru-RU" dirty="0"/>
              <a:t>• Критическая оценка информации</a:t>
            </a:r>
          </a:p>
          <a:p>
            <a:pPr marL="0" indent="0">
              <a:buNone/>
            </a:pPr>
            <a:r>
              <a:rPr lang="ru-RU" dirty="0"/>
              <a:t>• Тематика текстов</a:t>
            </a:r>
          </a:p>
          <a:p>
            <a:r>
              <a:rPr lang="ru-RU" dirty="0"/>
              <a:t>Нелинейный текст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68" y="365125"/>
            <a:ext cx="30670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3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662"/>
          </a:xfrm>
        </p:spPr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958" y="1366788"/>
            <a:ext cx="6977109" cy="4810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Формат</a:t>
            </a:r>
            <a:r>
              <a:rPr lang="ru-RU" dirty="0"/>
              <a:t> (сплошные, несплошные, смешанные, составные)</a:t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Тип</a:t>
            </a:r>
            <a:r>
              <a:rPr lang="ru-RU" dirty="0"/>
              <a:t> (описание, повествование, рассуждение, сообщение)</a:t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Организация и навигация</a:t>
            </a:r>
            <a:r>
              <a:rPr lang="ru-RU" dirty="0"/>
              <a:t> (статический и динамический тексты)</a:t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Объем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Грамматическая сложность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Степень знакомства </a:t>
            </a:r>
            <a:r>
              <a:rPr lang="ru-RU" dirty="0"/>
              <a:t>читателя с предметом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0359DB-F75C-42A7-AAF0-56DD58BA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30" y="1509712"/>
            <a:ext cx="4438650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14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текста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09" y="1490598"/>
            <a:ext cx="3974965" cy="309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73" y="485448"/>
            <a:ext cx="63627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текста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84" y="1690688"/>
            <a:ext cx="3547354" cy="3299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10" y="51380"/>
            <a:ext cx="6674928" cy="4667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819" y="3624546"/>
            <a:ext cx="4768419" cy="2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текста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84" y="1690688"/>
            <a:ext cx="3547354" cy="3299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15" y="237995"/>
            <a:ext cx="3759047" cy="4611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426" y="2231681"/>
            <a:ext cx="55340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232</Words>
  <Application>Microsoft Office PowerPoint</Application>
  <PresentationFormat>Широкоэкранный</PresentationFormat>
  <Paragraphs>38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Функциональная грамотность в начальной школе</vt:lpstr>
      <vt:lpstr>фгос</vt:lpstr>
      <vt:lpstr>Определение</vt:lpstr>
      <vt:lpstr>Составляющие</vt:lpstr>
      <vt:lpstr>Читательская грамотность</vt:lpstr>
      <vt:lpstr>Текст</vt:lpstr>
      <vt:lpstr>Формат текста</vt:lpstr>
      <vt:lpstr>Формат текста</vt:lpstr>
      <vt:lpstr>Формат текста</vt:lpstr>
      <vt:lpstr>Формат текста</vt:lpstr>
      <vt:lpstr>Формат текста</vt:lpstr>
      <vt:lpstr>Типы текстов</vt:lpstr>
      <vt:lpstr>Типы текстов</vt:lpstr>
      <vt:lpstr>Математическая  грамотность</vt:lpstr>
      <vt:lpstr>Математическая  грамотность</vt:lpstr>
      <vt:lpstr>Естественно-научная грамотность</vt:lpstr>
      <vt:lpstr>Естественно-научная грамотность</vt:lpstr>
      <vt:lpstr>Креативное мышление</vt:lpstr>
      <vt:lpstr>Презентация PowerPoint</vt:lpstr>
      <vt:lpstr>Глобальные компетенции</vt:lpstr>
      <vt:lpstr>Презентация PowerPoint</vt:lpstr>
      <vt:lpstr>Навыки работы с информацией</vt:lpstr>
      <vt:lpstr>Навыки работы  с информацией</vt:lpstr>
      <vt:lpstr>Этикет  и навыки бесконфликтного общения</vt:lpstr>
      <vt:lpstr>Презентация PowerPoint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с текстом как основа формирования функциональной грамотности в начальной школе</dc:title>
  <dc:creator>Evgeniia Kostiuk</dc:creator>
  <cp:lastModifiedBy>Evgeniia Kostiuk</cp:lastModifiedBy>
  <cp:revision>23</cp:revision>
  <dcterms:created xsi:type="dcterms:W3CDTF">2022-03-11T06:55:30Z</dcterms:created>
  <dcterms:modified xsi:type="dcterms:W3CDTF">2024-05-03T11:48:45Z</dcterms:modified>
</cp:coreProperties>
</file>