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2" r:id="rId2"/>
    <p:sldId id="293" r:id="rId3"/>
    <p:sldId id="294" r:id="rId4"/>
    <p:sldId id="295" r:id="rId5"/>
    <p:sldId id="297" r:id="rId6"/>
    <p:sldId id="298" r:id="rId7"/>
    <p:sldId id="325" r:id="rId8"/>
    <p:sldId id="299" r:id="rId9"/>
    <p:sldId id="296" r:id="rId10"/>
    <p:sldId id="300" r:id="rId11"/>
    <p:sldId id="301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03" r:id="rId20"/>
    <p:sldId id="302" r:id="rId21"/>
    <p:sldId id="316" r:id="rId22"/>
    <p:sldId id="321" r:id="rId23"/>
    <p:sldId id="320" r:id="rId24"/>
    <p:sldId id="319" r:id="rId25"/>
    <p:sldId id="318" r:id="rId26"/>
    <p:sldId id="317" r:id="rId27"/>
    <p:sldId id="322" r:id="rId28"/>
    <p:sldId id="323" r:id="rId29"/>
    <p:sldId id="324" r:id="rId30"/>
    <p:sldId id="291" r:id="rId31"/>
    <p:sldId id="259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5F9D5D-60F6-4683-A19E-A4ECD7F4C79A}">
          <p14:sldIdLst/>
        </p14:section>
        <p14:section name="Раздел по умолчанию" id="{DF9D9E2E-5E7D-4CED-A219-C4DB8836E1ED}">
          <p14:sldIdLst>
            <p14:sldId id="292"/>
            <p14:sldId id="293"/>
            <p14:sldId id="294"/>
            <p14:sldId id="295"/>
            <p14:sldId id="297"/>
            <p14:sldId id="298"/>
            <p14:sldId id="325"/>
            <p14:sldId id="299"/>
            <p14:sldId id="296"/>
            <p14:sldId id="300"/>
            <p14:sldId id="301"/>
            <p14:sldId id="310"/>
            <p14:sldId id="309"/>
            <p14:sldId id="308"/>
            <p14:sldId id="307"/>
            <p14:sldId id="306"/>
            <p14:sldId id="305"/>
            <p14:sldId id="304"/>
            <p14:sldId id="303"/>
            <p14:sldId id="302"/>
            <p14:sldId id="316"/>
            <p14:sldId id="321"/>
            <p14:sldId id="320"/>
            <p14:sldId id="319"/>
            <p14:sldId id="318"/>
            <p14:sldId id="317"/>
            <p14:sldId id="322"/>
            <p14:sldId id="323"/>
            <p14:sldId id="324"/>
          </p14:sldIdLst>
        </p14:section>
        <p14:section name="Раздел без заголовка" id="{F423806B-A0E8-4371-BFA0-4B819ADA4FB8}">
          <p14:sldIdLst>
            <p14:sldId id="291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FB46-ECF1-4F3E-8A9C-C564E850F85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A9BDC-388C-4362-B5F3-3A8DE8E79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1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Добрый день, уважаемые участники Вебинара! Издательство «5 за знания» благодарит Вас за то, что Вы снова с нами у своих экранов.  Сегодня мы предлагаем поговорить на  тему «Коррекция почерка в старших классах».  Вы можете присылать свои вопросы как по ходу нашего выступления, так и по его завершении. Вы  сможете заказать наши книги на нашем сайте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5zz.shop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50% скидкой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до 24.00 текущего дня. 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4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32 Дана на закрепление всего пройденного, даны слова, их нужно обвести и написать рядом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1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ТЕТРАДЬ – 2 ступень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основу второй ступени положены буквы, начинающиеся снизу, а именно: л, м, я, для начертания которых требуется остановка руки. Остановимся более подробно на каждой странице.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3-4 начертание л, м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5-6  начертание б с буквами л, 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7  буква в и буквы л, 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 8 буква д и буквы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л,м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1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с 9 появляются полуовалы. Буква с и буквы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л,м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10 буква з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л,м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11 буква р и буквы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л,м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12 буква ф и буквы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л,м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7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13. Буква х скорописная с двумя петлями и буквы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л,м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14 ж с петлёй и буквы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99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15 буква э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л,м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16 ь, ы и буквы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6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с 17 появляется буква я, соединения с овалами, а также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в,д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18 буква б и я.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19 буква я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з,р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20 буква я и буква с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21 буква я и буквы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х,ж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22 овалы и буква 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30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23 я и присоединение других букв с нижним соединением, т. е. л, м.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.24</a:t>
            </a:r>
            <a:r>
              <a:rPr lang="ru-RU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Страница-повторение. Обвести слова и записать рядом.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9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с. 25 идёт отработка буквы е и соединений с ней.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На данной странице е и буква в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  <a:r>
              <a:rPr lang="ru-RU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 е и буква д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27 е и буквы р, з, ф.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28. Буква е и буква б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29 е буквы х, ж.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30 буква е и другие овалы (о, а, в, д)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31 е и мягкий знак.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49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32 Повторение. Слова обвести  и написать рядом.</a:t>
            </a:r>
          </a:p>
          <a:p>
            <a:endParaRPr lang="ru-RU" sz="12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Дальше работа над исправлением почерка продолжается. 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75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ТЕТРАДЬ – третья ступень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3 – буква ч и соединения с ней.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4 буква н и соединения с ней.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5-6 буква ю и другие буквы с ней.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2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мы решили предложить именно эту тему для обсуждения?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каждым годом учащиеся средней школы пишут всё хуже и хуже. Это уже ни для кого не новость…Это вызвано следующими причинами: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-неправильным обучением письму в начальных классах школы,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-отсутствием внимания на почерк у  учащихся сразу после их перехода  в 5 класс.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уже не говоря о том, что с каждым годом при переходе из класса в класс возрастает не только объём письма, но  скорость письма.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помочь исправить почерк,  для старшеклассников выпущены 3 тетради, в основу которых положены варианты скорописного начертания букв, формирующиеся на базе росчерков.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80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7 -8 новый вариант исполнения буквы к с петлёй. Почему именно такой? Прежняя буква к в скорописи превращается в п. буква к с петлёй даёт чёткое отличие её от буквы п.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21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9-10 буква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 пройденные буквы.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11 и, й и все пройденные буквы.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91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12 буква ш с чертой. Черта нужна чтобы в скорописном варианте отличить её от буквы 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34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13-14 буква г, её соединения с другими буквами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15 буква п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16 страница повторения. Обвести слова и написать рядом.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04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17-18 – буква у и другие буквы с ней.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19-20 – буква ц и другие буквы, похожие на неё.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21-22 –буква щ.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2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23 ь и ъ знаки и буквы с ними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24 слова с представленными ранее буквами. Обвести и написать рядом.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3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25-28 – новое исполнение буквы т (похожа на печатную).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74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29-31 –буквы с удвоенным исполнением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32 слова. Их нужно обвести и написать рядом.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27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Нами не раз были отмечены успехи уже после начала работы по этим тетрадям.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Конечно, было бы роскошью – уделять время от каждого урока на формирование почерка, но 3 минуты учитель при желании может найти, дав впоследствии задание на дом. Может, стоит попробовать?!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плохой почерк- это беда школы, то, возможно, общими усилиями удастся положить начало в борьбе с этой проблемой. Без направляющей роли школы работа над почерком переходит, увы, в индивидуальный формат, связанный только с индивидуальным стремлением старшеклассника   и желаниями  родителей.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не хотели оставаться в стороне от этой беды, нарастающей,  как снежный ком, по мере обучения, поэтому решили попробовать помочь учителям организовать работу над формированием почерка, взяв за основу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учебник….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выпуску подготовлены тетради в виде блокнотов для 5-6-7 классов. Но пока мы предлагаем готовые тетради только для 5 класса в двух частях.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6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чём их особенность?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основу росчерка-чистописания, расположенного в начале страницы,  положено либо словарное слово, либо тема урока. Нижние 4 строки отведены на задания по орфографии по теме урока, содержатся словарные слова, слова с безударными   гласными, парными согласными, непроизносимыми согласными.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0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Важность правильной методики работы над формированием почерка требует детального изучения каждой тетради. Остановимся более подробно на первой из них.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84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хочется, чтобы вместе мы остановили школьную беду, связанную с ухудшением почерка. Пусть наши старшеклассники не будут получать отрицательных эмоций, связанных с письмом, и их работы будут читабельны, понятны как им самим, так и окружающим людям. Успехов Вам на этом пути!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Надеемся, что  у вас уже возникли какие-то вопросы, на которые мы с удовольствием готовы вам ответить… Вопросы, а также свои пожелания вы можете отправить в ЧАТ,  на сайт издательства.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Хотели попрощаться с Вами (включена камера), надеемся на новую встречу!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ТЕТРАДЬ 1 – 1 ступень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Предлагаемый вариант начертания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овалов снизу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составляет основу росчерков во всей тетради. Конечно, рука и образ овалов в таком исполнении должен запомниться – на это нужно время и систематические упражнения. Для этого сначала овал даётся в виде «ракушки» с увеличением размера. Постепенно к овалам добавляются полуовалы с начертанием влево и вправо и буквы, содержащие их.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4-5 овал с нижним исполнением.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6-7 буквы о/а с исполнением снизу с постепенным подключением в.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8-9 на основе овала подключением  к в буквы д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Прописывание слогов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буквосоединений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 всеми пройденными буквами, содержащими овалы.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с. 10 подключаются к овалам полуовалы – буква с.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13 подключение к пройденным буквам буквы б, прописывание с ней буквосочетаний.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14-15 работа над формированием буквы ф, прописывание с ней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буквосоединений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16-17 – повторение всех букв, содержащих овалы и полуовалы.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18-19 буква з и буквы, ранее изученные.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1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исполнение буквы «р» меняем, выглядит она по-другому. Потому, чтобы её запомнить, на неё отводится 20-24 страницу.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мы предложили именно тот вариант начертания?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Старое привычное исполнение буквы р сопряжено</a:t>
            </a:r>
            <a:r>
              <a:rPr lang="ru-RU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двумя проблемами: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-буква р превращается в букву 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-нет подъёма до середины строки по линии -  буква р расползается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5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24-25 подключение полуовалов с исполнением в другую сторону – буква э.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4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26- 27 новое скорописное исполнение буквы х с двумя петлями требует тоже отработки и запоминания.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7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28-29. Введение нового варианта исполнения ж с петлёй. Чёткое исполнение именно такой буквы не позволяет ей расползаться по строке. В таком исполнении буква ж выглядит аккуратно.</a:t>
            </a:r>
          </a:p>
          <a:p>
            <a:endParaRPr lang="ru-RU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1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30 и с. 31 отведена на буквы, содержащие маленькие овалы, а именно: буквы ь знак, буква ы без петлей.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8F57F-3A86-48CE-839B-F8B44EF7FE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7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75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70.emf"/><Relationship Id="rId21" Type="http://schemas.openxmlformats.org/officeDocument/2006/relationships/image" Target="../media/image79.emf"/><Relationship Id="rId7" Type="http://schemas.openxmlformats.org/officeDocument/2006/relationships/image" Target="../media/image72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77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78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73.emf"/><Relationship Id="rId14" Type="http://schemas.openxmlformats.org/officeDocument/2006/relationships/hyperlink" Target="https://www.facebook.com/digital.septemb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559" y="33596"/>
            <a:ext cx="5915000" cy="3495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7030A0"/>
                </a:solidFill>
              </a:rPr>
              <a:t>ВСТУПЛЕНИЕ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627" y="618242"/>
            <a:ext cx="7776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i="1" dirty="0"/>
              <a:t>  </a:t>
            </a:r>
          </a:p>
        </p:txBody>
      </p:sp>
      <p:sp>
        <p:nvSpPr>
          <p:cNvPr id="3" name="AutoShape 4" descr="Летнее путешествие из 4 класса в 5. Тетрадь для учащихся начальных классов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ocuments\IMG_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6" y="593982"/>
            <a:ext cx="8064829" cy="41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4EBDDCF3-8693-4813-822F-7C7B6A15B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3558"/>
            <a:ext cx="2880320" cy="3969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FF755E-CA8B-4FCC-9B74-4C85D7D9524E}"/>
              </a:ext>
            </a:extLst>
          </p:cNvPr>
          <p:cNvSpPr txBox="1"/>
          <p:nvPr/>
        </p:nvSpPr>
        <p:spPr>
          <a:xfrm>
            <a:off x="3563888" y="1995686"/>
            <a:ext cx="4367001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после запоминания исполнения овалов снизу можно перейти ко 2 ступени. Итак..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0461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ИТОГОВАЯ СТРАНИЦА</a:t>
            </a:r>
          </a:p>
        </p:txBody>
      </p:sp>
    </p:spTree>
    <p:extLst>
      <p:ext uri="{BB962C8B-B14F-4D97-AF65-F5344CB8AC3E}">
        <p14:creationId xmlns:p14="http://schemas.microsoft.com/office/powerpoint/2010/main" val="5469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7AD4B8C8-654E-4691-84B2-8190F64BE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9" y="928344"/>
            <a:ext cx="2780015" cy="383134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F636564-AD0A-447B-B1EF-A245DD045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75" y="931630"/>
            <a:ext cx="2780014" cy="3831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653C76-76F0-48AB-B962-E532B11CC1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70" y="928344"/>
            <a:ext cx="2782196" cy="3834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3518"/>
            <a:ext cx="9144000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ТЕТРАДЬ 2 – 2 ступень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0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D741EDE-108C-4CB3-A331-49CE543B1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78" y="861344"/>
            <a:ext cx="2832685" cy="3903934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1C32E2B-1D7F-497E-A25F-CFCBC475D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9" y="933897"/>
            <a:ext cx="2724600" cy="3754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B485192-0E32-4FE3-B4D3-E00DB7632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23" y="868211"/>
            <a:ext cx="2832685" cy="3903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9701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ПОЛУОВАЛЫ и буквы </a:t>
            </a:r>
            <a:r>
              <a:rPr lang="ru-RU" sz="2000" b="1" dirty="0" err="1">
                <a:solidFill>
                  <a:srgbClr val="0070C0"/>
                </a:solidFill>
              </a:rPr>
              <a:t>л,м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6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FFF4C0F-216A-4A28-8738-573BEF4B9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0" y="771549"/>
            <a:ext cx="2892359" cy="39861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7A3F5A-48E8-4344-BE86-F99918767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50" y="767809"/>
            <a:ext cx="2859577" cy="3940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479" y="456543"/>
            <a:ext cx="86530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Буквы х, ж с петлями и буквы </a:t>
            </a:r>
            <a:r>
              <a:rPr lang="ru-RU" sz="2000" b="1" dirty="0" err="1">
                <a:solidFill>
                  <a:srgbClr val="0070C0"/>
                </a:solidFill>
              </a:rPr>
              <a:t>л,м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EA88B1-F4C8-439C-8017-F454E39C3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46" y="1059582"/>
            <a:ext cx="2291672" cy="1584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8BD70A-ADD3-4A99-8B89-B0819DE68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99" y="2829350"/>
            <a:ext cx="2460566" cy="16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3F1206-ACD0-4A58-82AD-305D21932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3" y="843558"/>
            <a:ext cx="2870638" cy="39562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39C941-0137-44F8-A4C6-62D63D22F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19" y="849632"/>
            <a:ext cx="2870639" cy="39562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3849" y="3147814"/>
            <a:ext cx="2915818" cy="1296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овалы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без петли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6123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Буква э, маленькие овалы и буквы </a:t>
            </a:r>
            <a:r>
              <a:rPr lang="ru-RU" sz="2000" b="1" dirty="0" err="1">
                <a:solidFill>
                  <a:srgbClr val="0070C0"/>
                </a:solidFill>
              </a:rPr>
              <a:t>л,м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5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BDE356-37B6-45F2-B9B5-5C9504CEA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4333"/>
            <a:ext cx="2746690" cy="37854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BFAC5A-44D9-496F-80F4-7CD3ECA07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99" y="994402"/>
            <a:ext cx="2746690" cy="3785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DBC397-016D-436C-B3D6-CA99A6FD9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76" y="999340"/>
            <a:ext cx="2746690" cy="3785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059" y="459127"/>
            <a:ext cx="81271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Буква я и овалы, полуовалы с ней</a:t>
            </a:r>
          </a:p>
        </p:txBody>
      </p:sp>
    </p:spTree>
    <p:extLst>
      <p:ext uri="{BB962C8B-B14F-4D97-AF65-F5344CB8AC3E}">
        <p14:creationId xmlns:p14="http://schemas.microsoft.com/office/powerpoint/2010/main" val="304019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911259-2451-48B4-A1BD-DB14534A2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0" y="834333"/>
            <a:ext cx="2842799" cy="391787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01D26869-778C-43B3-B98E-51645785D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68" y="834333"/>
            <a:ext cx="2842799" cy="3917873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3852658" y="2369086"/>
            <a:ext cx="1871469" cy="13072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закрепление написания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30" y="483518"/>
            <a:ext cx="72015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Буква я и буквы </a:t>
            </a:r>
            <a:r>
              <a:rPr lang="ru-RU" sz="2000" b="1" dirty="0" err="1">
                <a:solidFill>
                  <a:srgbClr val="0070C0"/>
                </a:solidFill>
              </a:rPr>
              <a:t>л,м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3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48181E6-1641-4D65-A6FD-0027FB892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33187"/>
            <a:ext cx="2864538" cy="3947834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E497F27-39FF-4AED-85DD-FB708CDCD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68" y="833187"/>
            <a:ext cx="2864539" cy="3947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2342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Буква е и соединения с ней</a:t>
            </a:r>
          </a:p>
        </p:txBody>
      </p:sp>
    </p:spTree>
    <p:extLst>
      <p:ext uri="{BB962C8B-B14F-4D97-AF65-F5344CB8AC3E}">
        <p14:creationId xmlns:p14="http://schemas.microsoft.com/office/powerpoint/2010/main" val="203190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580784-2B56-460E-9367-91A27D2E3714}"/>
              </a:ext>
            </a:extLst>
          </p:cNvPr>
          <p:cNvSpPr txBox="1"/>
          <p:nvPr/>
        </p:nvSpPr>
        <p:spPr>
          <a:xfrm>
            <a:off x="4211960" y="2702656"/>
            <a:ext cx="3672408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переходим на третью ступень, т.е. открываем третью тетрадь.</a:t>
            </a:r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70709833-7FC6-4DAC-B8CA-B381B1A23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43558"/>
            <a:ext cx="2864538" cy="3947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9487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ИТОГОВАЯ СТРАНИЦА</a:t>
            </a:r>
          </a:p>
        </p:txBody>
      </p:sp>
    </p:spTree>
    <p:extLst>
      <p:ext uri="{BB962C8B-B14F-4D97-AF65-F5344CB8AC3E}">
        <p14:creationId xmlns:p14="http://schemas.microsoft.com/office/powerpoint/2010/main" val="350261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9D8690-F85D-41A7-8317-01BB34BE4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2" y="748614"/>
            <a:ext cx="2942576" cy="40553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DC74A4-C107-4FC7-A76D-496CD1B11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37" y="748614"/>
            <a:ext cx="2942576" cy="40553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29F8E3-06ED-4D6A-A319-5BD05F9AF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13" y="748614"/>
            <a:ext cx="2942576" cy="40553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679" y="483518"/>
            <a:ext cx="8992110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ТЕТРАДЬ 3 – 3 ступень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4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BBC571-6796-437F-81CA-183D3C18699B}"/>
              </a:ext>
            </a:extLst>
          </p:cNvPr>
          <p:cNvSpPr txBox="1"/>
          <p:nvPr/>
        </p:nvSpPr>
        <p:spPr>
          <a:xfrm>
            <a:off x="683568" y="3153043"/>
            <a:ext cx="7384078" cy="1494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работе над коррекцией  почерка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учитывать следующее: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над исправлением почерка должна быть систематической;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чёткости почерка графическое начертание некоторых букв изменяется, ему необходимо следовать постоянно.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E0EFD41-C6FC-4FA8-9806-5570A0DD0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1" y="1009459"/>
            <a:ext cx="1433202" cy="20933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50851D4-94B1-4FE1-828F-405069D17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2" y="1009459"/>
            <a:ext cx="1471238" cy="21470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EAB1CB-C993-4931-84DE-FCD19485A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09460"/>
            <a:ext cx="1525746" cy="2182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098" y="502149"/>
            <a:ext cx="69328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КОРРЕКЦИЯ ПОЧЕРКА СТАРШЕКЛАССНИКОВ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234957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7777D81-CB0E-4555-8A1A-7496866BC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768157"/>
            <a:ext cx="2902348" cy="39999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D5E819F-8F3F-4B6F-A74C-B3B150973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38441"/>
            <a:ext cx="2902348" cy="399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55526"/>
            <a:ext cx="9036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НОВЫЙ вариант исполнения буквы «к»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563638"/>
            <a:ext cx="201622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51397EF-9FEA-4587-81F1-D92575CF7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7" y="1330855"/>
            <a:ext cx="29373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8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1C3BF72-A8D4-49E8-8499-7CEE0FA76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6" y="813191"/>
            <a:ext cx="2895720" cy="39908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F2ACE33-D2BA-4686-9ED8-6AEB832EE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53" y="813191"/>
            <a:ext cx="2891526" cy="39850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1285644-589F-4D72-A2BA-6E9477044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53" y="881236"/>
            <a:ext cx="2846347" cy="3922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" y="475489"/>
            <a:ext cx="90362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Буквы  и, й  соединения с ними</a:t>
            </a:r>
          </a:p>
        </p:txBody>
      </p:sp>
    </p:spTree>
    <p:extLst>
      <p:ext uri="{BB962C8B-B14F-4D97-AF65-F5344CB8AC3E}">
        <p14:creationId xmlns:p14="http://schemas.microsoft.com/office/powerpoint/2010/main" val="26682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7AB7B89-5C29-477A-97CC-A8284F37A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518"/>
            <a:ext cx="3120027" cy="42999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38967" y="6275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НОВЫЙ вариант исполнения буквы «ш»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4D84231-F72F-4B5A-97AA-A11FCDD40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21" y="1499780"/>
            <a:ext cx="4763886" cy="31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5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F465CC6-8E99-4CCC-AF5F-95E804A90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2" y="881589"/>
            <a:ext cx="2808076" cy="3870019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2B28FCB0-AF0B-446C-821D-6FC7E88A7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81589"/>
            <a:ext cx="2808076" cy="3870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92" y="476716"/>
            <a:ext cx="90791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Буквы г, п и соединения с ними </a:t>
            </a:r>
          </a:p>
        </p:txBody>
      </p:sp>
    </p:spTree>
    <p:extLst>
      <p:ext uri="{BB962C8B-B14F-4D97-AF65-F5344CB8AC3E}">
        <p14:creationId xmlns:p14="http://schemas.microsoft.com/office/powerpoint/2010/main" val="69535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A78F0D-3E0D-445D-BF9A-304ECAC09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" y="699542"/>
            <a:ext cx="2951492" cy="40676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3611E6-4AE1-4C59-B396-7AA5240A8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58" y="699542"/>
            <a:ext cx="2951492" cy="40676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1166668-6197-4283-B858-C92C09E00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53" y="699542"/>
            <a:ext cx="2951492" cy="406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66" y="499487"/>
            <a:ext cx="901317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Буквы с петлями и соединения с ними</a:t>
            </a:r>
          </a:p>
        </p:txBody>
      </p:sp>
    </p:spTree>
    <p:extLst>
      <p:ext uri="{BB962C8B-B14F-4D97-AF65-F5344CB8AC3E}">
        <p14:creationId xmlns:p14="http://schemas.microsoft.com/office/powerpoint/2010/main" val="2832335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E89EC72-3C98-451F-94B2-A5A6EC10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93156"/>
            <a:ext cx="2837697" cy="39108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9D8AA167-F7F3-4C7D-96CF-0FF30C25D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09" y="879712"/>
            <a:ext cx="2837698" cy="3910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" y="478851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Буквы </a:t>
            </a:r>
            <a:r>
              <a:rPr lang="ru-RU" sz="2000" b="1" dirty="0" err="1">
                <a:solidFill>
                  <a:srgbClr val="0070C0"/>
                </a:solidFill>
              </a:rPr>
              <a:t>ь,ъ</a:t>
            </a:r>
            <a:r>
              <a:rPr lang="ru-RU" sz="2000" b="1" dirty="0">
                <a:solidFill>
                  <a:srgbClr val="0070C0"/>
                </a:solidFill>
              </a:rPr>
              <a:t>  и соединения с ними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662145" y="3247476"/>
            <a:ext cx="2376264" cy="14401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закрепление написания</a:t>
            </a:r>
          </a:p>
        </p:txBody>
      </p:sp>
    </p:spTree>
    <p:extLst>
      <p:ext uri="{BB962C8B-B14F-4D97-AF65-F5344CB8AC3E}">
        <p14:creationId xmlns:p14="http://schemas.microsoft.com/office/powerpoint/2010/main" val="433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97B22E-D6AB-4574-89C9-7FDAFE1C8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5" y="787856"/>
            <a:ext cx="2889450" cy="39821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0D2F67-F282-4C76-A1C5-43B2CAED0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38" y="794723"/>
            <a:ext cx="2889451" cy="3982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3518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НОВЫЙ вариант исполнения буквы «т»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EF52EA-4457-4D9F-9B69-69D780BC2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46" y="2105726"/>
            <a:ext cx="2693986" cy="18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DE0FA65-FDA5-491C-8A6F-C6B34C69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" y="945089"/>
            <a:ext cx="2800015" cy="3858909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6B6391C3-6106-47AA-8791-AC9BB8E21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48" y="915566"/>
            <a:ext cx="2821437" cy="3888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B48B93-9C70-4AC2-AA5A-5163DDF39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03" y="924583"/>
            <a:ext cx="2814895" cy="3879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7422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ПОВТОРЕНИЕ пройденного</a:t>
            </a:r>
          </a:p>
        </p:txBody>
      </p:sp>
    </p:spTree>
    <p:extLst>
      <p:ext uri="{BB962C8B-B14F-4D97-AF65-F5344CB8AC3E}">
        <p14:creationId xmlns:p14="http://schemas.microsoft.com/office/powerpoint/2010/main" val="40012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C9E263A-712F-494A-873A-634409BF2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550"/>
            <a:ext cx="2927923" cy="39038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235713-E835-4234-A546-E9D75BDE9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30" y="771550"/>
            <a:ext cx="2927924" cy="39038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D9A0696-CACC-4603-B8E2-6C3AA47AC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71550"/>
            <a:ext cx="2927924" cy="39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1F2A8E8-42C3-4139-AD5C-0CF74D37C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43" y="1707654"/>
            <a:ext cx="4608512" cy="30732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9FDF9B1-4E51-4743-901F-3EA4B4257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" y="483518"/>
            <a:ext cx="4464496" cy="29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9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683568" y="483518"/>
            <a:ext cx="8208912" cy="136815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росчерков построено на поворотном элементе. Это нужно для формирования правильной формы овалов и полуовалов. На них построено большинство строчных букв.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419872" y="1707654"/>
            <a:ext cx="31683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2483275"/>
            <a:ext cx="6480720" cy="186204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поэтому исправление почерка начинается с графически сложного начертания – овалы и идёт к простому (к линиям с закруглением). К концу последней тетради начертание овалов закрепляется, что способствует выправлению почерка.</a:t>
            </a:r>
          </a:p>
        </p:txBody>
      </p:sp>
    </p:spTree>
    <p:extLst>
      <p:ext uri="{BB962C8B-B14F-4D97-AF65-F5344CB8AC3E}">
        <p14:creationId xmlns:p14="http://schemas.microsoft.com/office/powerpoint/2010/main" val="3805679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200151"/>
            <a:ext cx="4042792" cy="2307703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Все, предложенные вашему вниманию,  работы есть в наличии на сайте </a:t>
            </a:r>
            <a:r>
              <a:rPr lang="ru-RU" sz="2400" b="1" dirty="0">
                <a:solidFill>
                  <a:srgbClr val="00B050"/>
                </a:solidFill>
              </a:rPr>
              <a:t>5zz.shop</a:t>
            </a:r>
            <a:r>
              <a:rPr lang="ru-RU" sz="2400" dirty="0"/>
              <a:t>, в магазинах: </a:t>
            </a:r>
            <a:r>
              <a:rPr lang="en-US" sz="3200" b="1" dirty="0" err="1">
                <a:solidFill>
                  <a:srgbClr val="7030A0"/>
                </a:solidFill>
              </a:rPr>
              <a:t>W</a:t>
            </a:r>
            <a:r>
              <a:rPr lang="en-US" b="1" i="1" dirty="0" err="1">
                <a:solidFill>
                  <a:srgbClr val="7030A0"/>
                </a:solidFill>
              </a:rPr>
              <a:t>ildberries</a:t>
            </a:r>
            <a:r>
              <a:rPr lang="ru-RU" sz="2400" b="1" i="1" dirty="0"/>
              <a:t>, Лабиринт,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My-shop</a:t>
            </a:r>
            <a:r>
              <a:rPr lang="en-US" sz="2400" b="1" i="1" dirty="0"/>
              <a:t>, </a:t>
            </a:r>
            <a:r>
              <a:rPr lang="en-US" sz="2400" b="1" i="1" dirty="0">
                <a:solidFill>
                  <a:srgbClr val="0070C0"/>
                </a:solidFill>
              </a:rPr>
              <a:t>Ozon</a:t>
            </a:r>
            <a:r>
              <a:rPr lang="ru-RU" sz="2400" dirty="0"/>
              <a:t> и других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8200" y="1200151"/>
            <a:ext cx="4038600" cy="151561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Осуществить заказ можно и по </a:t>
            </a:r>
            <a:r>
              <a:rPr lang="ru-RU" b="1" dirty="0"/>
              <a:t>телефону</a:t>
            </a:r>
            <a:r>
              <a:rPr lang="ru-RU" dirty="0"/>
              <a:t>:</a:t>
            </a:r>
          </a:p>
          <a:p>
            <a:r>
              <a:rPr lang="en-US" sz="3500" b="1" dirty="0">
                <a:solidFill>
                  <a:srgbClr val="00B050"/>
                </a:solidFill>
              </a:rPr>
              <a:t>+7495-225-45-09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435846"/>
            <a:ext cx="53285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Желаем вам успехов на пути формирования правильного почерка! Благодарим за внимание! Всего вам доброго!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3075806"/>
            <a:ext cx="25922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http://5zz.shop/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69178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BCCFC839-BBF0-4D29-BBC6-EACFB58AC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07666"/>
            <a:ext cx="2880320" cy="3969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7C47247-E4FD-445D-A285-EE40029A1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98140"/>
            <a:ext cx="2880320" cy="39695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D0F12D-E045-4636-909C-9D6DF4CCF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71550"/>
            <a:ext cx="2880320" cy="3969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483518"/>
            <a:ext cx="8568952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ТЕТРАДЬ 1 – 1 ступень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0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8568A63-09CD-4454-B49E-2A29F0A33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70" y="843558"/>
            <a:ext cx="2891578" cy="3979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164B7C7-51B5-4189-A7D9-82F97D1F0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7" y="888646"/>
            <a:ext cx="2891579" cy="3919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680" y="475080"/>
            <a:ext cx="82959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НОВЫЙ вариант исполнения буквы «р»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0CC2C0-739A-4C2E-9F24-A1D82776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15" y="1555003"/>
            <a:ext cx="2269453" cy="19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2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B54C2E-AF40-416D-8B68-D8BBB70CE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08" y="915566"/>
            <a:ext cx="2754285" cy="3795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60C6A1-0678-4ADA-A8B3-B4C46A38B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55818"/>
            <a:ext cx="2636285" cy="3920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94944"/>
            <a:ext cx="89644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ПОЛУОВАЛЫ и овалы</a:t>
            </a:r>
          </a:p>
        </p:txBody>
      </p:sp>
    </p:spTree>
    <p:extLst>
      <p:ext uri="{BB962C8B-B14F-4D97-AF65-F5344CB8AC3E}">
        <p14:creationId xmlns:p14="http://schemas.microsoft.com/office/powerpoint/2010/main" val="66909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B995331-4A36-4F77-9DB9-7558BD8FA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63" y="881633"/>
            <a:ext cx="2825173" cy="3893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4" y="458895"/>
            <a:ext cx="914294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НОВЫЙ вариант исполнения буквы «х»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623" y="1204153"/>
            <a:ext cx="277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26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4903" y="1594431"/>
            <a:ext cx="2419488" cy="212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85ECB21-13CD-4054-92DD-705230AEF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4" y="2187571"/>
            <a:ext cx="1338249" cy="925098"/>
          </a:xfrm>
          <a:prstGeom prst="rect">
            <a:avLst/>
          </a:prstGeom>
        </p:spPr>
      </p:pic>
      <p:pic>
        <p:nvPicPr>
          <p:cNvPr id="1026" name="Picture 2" descr="C:\Users\arseny\Downloads\Block__1364 - Тренажер исправления почерка. Старшеклассники 1 ступень_Страница_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1" y="826507"/>
            <a:ext cx="2853382" cy="39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0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CDA3EB-D191-43E2-B54B-7236F2E23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94"/>
            <a:ext cx="2795824" cy="38531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52BDC8-510E-4E6F-A357-04DF5AF2C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15566"/>
            <a:ext cx="2795824" cy="3853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90" y="503306"/>
            <a:ext cx="9144790" cy="361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14586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НОВЫЙ вариант исполнения буквы «ж»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FE35B2B-7892-4174-A50E-8BBB9FFA8D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71" y="1548163"/>
            <a:ext cx="2724609" cy="25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5031A0-87AE-4E10-BC57-1045631F0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708"/>
            <a:ext cx="2929916" cy="403793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9891CB8-BDCD-4C91-AE2B-371A5C72D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8" y="768707"/>
            <a:ext cx="2929916" cy="4037935"/>
          </a:xfrm>
          <a:prstGeom prst="rect">
            <a:avLst/>
          </a:prstGeom>
        </p:spPr>
      </p:pic>
      <p:sp>
        <p:nvSpPr>
          <p:cNvPr id="2" name="Двойная стрелка влево/вправо 1"/>
          <p:cNvSpPr/>
          <p:nvPr/>
        </p:nvSpPr>
        <p:spPr>
          <a:xfrm>
            <a:off x="3191207" y="1275606"/>
            <a:ext cx="2474924" cy="193801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овалы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без петли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3518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 МАЛЕНЬКИЕ ПОЛУОВАЛЫ</a:t>
            </a:r>
          </a:p>
        </p:txBody>
      </p:sp>
    </p:spTree>
    <p:extLst>
      <p:ext uri="{BB962C8B-B14F-4D97-AF65-F5344CB8AC3E}">
        <p14:creationId xmlns:p14="http://schemas.microsoft.com/office/powerpoint/2010/main" val="3295600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1704</Words>
  <Application>Microsoft Office PowerPoint</Application>
  <PresentationFormat>Экран (16:9)</PresentationFormat>
  <Paragraphs>173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ВСТУПЛЕНИЕ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15</cp:revision>
  <dcterms:created xsi:type="dcterms:W3CDTF">2019-11-08T08:59:02Z</dcterms:created>
  <dcterms:modified xsi:type="dcterms:W3CDTF">2021-09-27T11:27:46Z</dcterms:modified>
</cp:coreProperties>
</file>