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9" r:id="rId2"/>
    <p:sldId id="330" r:id="rId3"/>
    <p:sldId id="331" r:id="rId4"/>
    <p:sldId id="342" r:id="rId5"/>
    <p:sldId id="388" r:id="rId6"/>
    <p:sldId id="374" r:id="rId7"/>
    <p:sldId id="344" r:id="rId8"/>
    <p:sldId id="345" r:id="rId9"/>
    <p:sldId id="347" r:id="rId10"/>
    <p:sldId id="260" r:id="rId11"/>
    <p:sldId id="265" r:id="rId12"/>
    <p:sldId id="266" r:id="rId13"/>
    <p:sldId id="268" r:id="rId14"/>
    <p:sldId id="269" r:id="rId15"/>
    <p:sldId id="272" r:id="rId16"/>
    <p:sldId id="274" r:id="rId17"/>
    <p:sldId id="398" r:id="rId18"/>
    <p:sldId id="292" r:id="rId19"/>
    <p:sldId id="276" r:id="rId20"/>
    <p:sldId id="375" r:id="rId21"/>
    <p:sldId id="287" r:id="rId22"/>
    <p:sldId id="294" r:id="rId23"/>
    <p:sldId id="311" r:id="rId24"/>
    <p:sldId id="259" r:id="rId25"/>
  </p:sldIdLst>
  <p:sldSz cx="9144000" cy="5143500" type="screen16x9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74"/>
  </p:normalViewPr>
  <p:slideViewPr>
    <p:cSldViewPr>
      <p:cViewPr varScale="1">
        <p:scale>
          <a:sx n="108" d="100"/>
          <a:sy n="108" d="100"/>
        </p:scale>
        <p:origin x="72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9C486D5-6C43-4E07-A3EE-E4184FBC5DCF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91F206D-4FFC-44A6-AC9C-EA23CD9001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01306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689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8F58C867-1375-FC40-963E-B32E0F0342B1}" type="slidenum">
              <a:rPr lang="ru-RU" altLang="ru-RU">
                <a:ea typeface="Arial" charset="0"/>
                <a:cs typeface="Arial" charset="0"/>
              </a:rPr>
              <a:pPr>
                <a:spcBef>
                  <a:spcPct val="0"/>
                </a:spcBef>
              </a:pPr>
              <a:t>8</a:t>
            </a:fld>
            <a:endParaRPr lang="ru-RU" altLang="ru-RU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41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52D2A-BD74-4C32-9293-853341D81A0E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D089E-89BD-451A-972C-E80BF62401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671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C2E29-4397-4E50-A099-0E62513396AE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71388E-F565-45E7-8BDC-644ECD518F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677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C47CD-A067-423C-9CEB-D3300DB08867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927F7-AF73-4AD7-BD85-B337688B21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2915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534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08.09.2021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12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328417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4201496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610212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02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5FC60-1BA0-4F29-8C4A-3D319D2B8609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7455B-4AFE-41FD-B47B-2FEAA1A4A3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9508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85893-DA4B-4ED0-8918-09DFF9148BEA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69BCA-0B2B-4B32-8EBF-7493BDD196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2060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A2CF6-BA42-46C0-808D-559DE782FA89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6F02A-D724-4FE2-88A9-77E2619D46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799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7565-EC29-4B5B-8146-D9AC37A8C6B7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017AE-6823-4264-922B-E52E258F5C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050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84E45-BA7C-466E-BC07-8465FE3646D8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BC025-C0CD-4BEC-BB27-34A17F33C8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416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0290B-4EBE-4E89-8901-4122AD76992F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21D1D-D54D-493C-9BBB-6CE506F4703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701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A47C0-40D3-4A53-98C0-89024CA41FAA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7BFD3-0B7E-48E3-AB70-F47D7D7951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15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37959-9731-45BE-B382-1561BA2BEB12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62808-4B7A-41FD-883E-5C3EAE7FCD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339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8D45BA-5D6C-4165-88FD-5FF410A4B275}" type="datetimeFigureOut">
              <a:rPr lang="ru-RU"/>
              <a:pPr>
                <a:defRPr/>
              </a:pPr>
              <a:t>08.09.2021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3CCCECB-F762-4302-883A-F575BF0D0CF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8" r:id="rId13"/>
    <p:sldLayoutId id="2147483669" r:id="rId14"/>
    <p:sldLayoutId id="2147483670" r:id="rId15"/>
    <p:sldLayoutId id="2147483672" r:id="rId16"/>
    <p:sldLayoutId id="2147483678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60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55.emf"/><Relationship Id="rId21" Type="http://schemas.openxmlformats.org/officeDocument/2006/relationships/image" Target="../media/image64.emf"/><Relationship Id="rId7" Type="http://schemas.openxmlformats.org/officeDocument/2006/relationships/image" Target="../media/image57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62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59.emf"/><Relationship Id="rId5" Type="http://schemas.openxmlformats.org/officeDocument/2006/relationships/image" Target="../media/image56.emf"/><Relationship Id="rId15" Type="http://schemas.openxmlformats.org/officeDocument/2006/relationships/image" Target="../media/image61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63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58.emf"/><Relationship Id="rId14" Type="http://schemas.openxmlformats.org/officeDocument/2006/relationships/hyperlink" Target="https://www.facebook.com/digital.september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ECFAE-3803-F34D-98C2-9492A0024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1419622"/>
            <a:ext cx="7848872" cy="792089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Английский язык с младшими школьниками. Ключи к успеху.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DA2840-BFF9-CC40-84D2-F68600D28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8520" y="2648403"/>
            <a:ext cx="8640960" cy="1003467"/>
          </a:xfrm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ru-RU" b="1" i="1" spc="37" dirty="0">
                <a:solidFill>
                  <a:srgbClr val="FF0000"/>
                </a:solidFill>
              </a:rPr>
              <a:t>Марианна</a:t>
            </a:r>
            <a:r>
              <a:rPr lang="en-US" b="1" i="1" spc="37" dirty="0">
                <a:solidFill>
                  <a:srgbClr val="FF0000"/>
                </a:solidFill>
              </a:rPr>
              <a:t>  </a:t>
            </a:r>
            <a:r>
              <a:rPr lang="ru-RU" b="1" i="1" spc="37" dirty="0">
                <a:solidFill>
                  <a:srgbClr val="FF0000"/>
                </a:solidFill>
              </a:rPr>
              <a:t>Юрьевна Кауфман автор</a:t>
            </a:r>
            <a:r>
              <a:rPr lang="en-US" b="1" i="1" spc="37" dirty="0">
                <a:solidFill>
                  <a:srgbClr val="FF0000"/>
                </a:solidFill>
              </a:rPr>
              <a:t> </a:t>
            </a:r>
            <a:r>
              <a:rPr lang="ru-RU" b="1" i="1" spc="37" dirty="0">
                <a:solidFill>
                  <a:srgbClr val="FF0000"/>
                </a:solidFill>
              </a:rPr>
              <a:t>курса «</a:t>
            </a:r>
            <a:r>
              <a:rPr lang="en-US" b="1" i="1" spc="37" dirty="0">
                <a:solidFill>
                  <a:srgbClr val="FF0000"/>
                </a:solidFill>
              </a:rPr>
              <a:t>Happy English.</a:t>
            </a:r>
            <a:r>
              <a:rPr lang="ru-RU" b="1" i="1" spc="37" dirty="0">
                <a:solidFill>
                  <a:srgbClr val="FF0000"/>
                </a:solidFill>
              </a:rPr>
              <a:t> </a:t>
            </a:r>
            <a:r>
              <a:rPr lang="en-US" b="1" i="1" spc="37" dirty="0" err="1">
                <a:solidFill>
                  <a:srgbClr val="FF0000"/>
                </a:solidFill>
              </a:rPr>
              <a:t>ru</a:t>
            </a:r>
            <a:r>
              <a:rPr lang="ru-RU" b="1" i="1" spc="37" dirty="0">
                <a:solidFill>
                  <a:srgbClr val="FF0000"/>
                </a:solidFill>
              </a:rPr>
              <a:t>» </a:t>
            </a:r>
            <a:r>
              <a:rPr lang="en-US" b="1" i="1" spc="37" dirty="0">
                <a:solidFill>
                  <a:srgbClr val="FF0000"/>
                </a:solidFill>
              </a:rPr>
              <a:t>Master of Arts  in Sociolinguistics</a:t>
            </a:r>
            <a:r>
              <a:rPr lang="ru-RU" b="1" i="1" spc="37" dirty="0">
                <a:solidFill>
                  <a:srgbClr val="FF0000"/>
                </a:solidFill>
              </a:rPr>
              <a:t> </a:t>
            </a:r>
            <a:r>
              <a:rPr lang="en-US" b="1" i="1" spc="37" dirty="0">
                <a:solidFill>
                  <a:srgbClr val="FF0000"/>
                </a:solidFill>
              </a:rPr>
              <a:t>University of Essex</a:t>
            </a:r>
            <a:endParaRPr lang="ru-RU" b="1" i="1" spc="37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12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pubs_new\Webinar\Kaufman\HEru21_12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5664"/>
            <a:ext cx="6334625" cy="43561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:\pubs_new\happy_english.ru\Webinar\2020\300920\HEru2S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64" y="157549"/>
            <a:ext cx="1289934" cy="14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28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:\pubs_new\Webinar\Kaufman\HEru21_22_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47558"/>
            <a:ext cx="6400546" cy="44008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:\pubs_new\happy_english.ru\Webinar\2020\300920\HEru2S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851" y="0"/>
            <a:ext cx="1289934" cy="148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012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pubs_new\Webinar\Kaufman\HEru21_24_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1" y="150585"/>
            <a:ext cx="6988726" cy="480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77" y="0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022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pubs_new\happy_english.ru\Webinar\2020\300920\HEru21_28_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3518"/>
            <a:ext cx="6205025" cy="42664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77" y="0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481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:\pubs_new\Webinar\Kaufman\HEru21_30_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2" y="134159"/>
            <a:ext cx="6988724" cy="4806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77" y="0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779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:\pubs_new\Webinar\Kaufman\HEru21_36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70"/>
            <a:ext cx="6664661" cy="45824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77" y="0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141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:\pubs_new\Webinar\Kaufman\HEru21_40_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87268"/>
            <a:ext cx="6512420" cy="44777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77" y="0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441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:\pubs_new\happy_english.ru\Webinar\2018\15.03\HEru2SB_p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8031" y="479350"/>
            <a:ext cx="3187855" cy="44329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771800" y="-236562"/>
            <a:ext cx="594273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1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ЗНАКОМСТВО  С  АНГЛИЙСКОЙ  ГРАММАТИКОЙ</a:t>
            </a:r>
          </a:p>
        </p:txBody>
      </p:sp>
      <p:pic>
        <p:nvPicPr>
          <p:cNvPr id="6" name="Picture 16" descr="Z:\коллаж\11.jpg"/>
          <p:cNvPicPr>
            <a:picLocks noChangeAspect="1" noChangeArrowheads="1"/>
          </p:cNvPicPr>
          <p:nvPr/>
        </p:nvPicPr>
        <p:blipFill>
          <a:blip r:embed="rId3" cstate="print"/>
          <a:srcRect l="51174"/>
          <a:stretch>
            <a:fillRect/>
          </a:stretch>
        </p:blipFill>
        <p:spPr bwMode="auto">
          <a:xfrm>
            <a:off x="213439" y="135925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32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:\pubs_new\Webinar\Kaufman\HEru21_76_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1510"/>
            <a:ext cx="6447915" cy="44340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77" y="0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7722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2">
            <a:extLst>
              <a:ext uri="{FF2B5EF4-FFF2-40B4-BE49-F238E27FC236}">
                <a16:creationId xmlns:a16="http://schemas.microsoft.com/office/drawing/2014/main" id="{5FDE3EC9-00CB-6D47-99D9-F2DF49FE5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679849"/>
            <a:ext cx="3280172" cy="446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>
            <a:extLst>
              <a:ext uri="{FF2B5EF4-FFF2-40B4-BE49-F238E27FC236}">
                <a16:creationId xmlns:a16="http://schemas.microsoft.com/office/drawing/2014/main" id="{07BBE3AA-7412-D74C-81F7-C292BF3118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434901" y="25600"/>
            <a:ext cx="8352780" cy="432197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br>
              <a:rPr lang="ru-RU" altLang="ru-RU" sz="1500" i="1" dirty="0"/>
            </a:br>
            <a:r>
              <a:rPr lang="ru-RU" altLang="ru-RU" sz="1651" b="1" dirty="0"/>
              <a:t>Система визуальных смысловых  опор</a:t>
            </a:r>
            <a:br>
              <a:rPr lang="en-US" altLang="ru-RU" sz="1651" b="1" dirty="0"/>
            </a:br>
            <a:r>
              <a:rPr lang="ru-RU" altLang="ru-RU" sz="1651" b="1" dirty="0"/>
              <a:t> (классификация  Г.В. Роговой,  Е.И. </a:t>
            </a:r>
            <a:r>
              <a:rPr lang="ru-RU" altLang="ru-RU" sz="1651" b="1" dirty="0" err="1"/>
              <a:t>Пассова</a:t>
            </a:r>
            <a:r>
              <a:rPr lang="ru-RU" altLang="ru-RU" sz="1651" b="1" dirty="0"/>
              <a:t>). </a:t>
            </a:r>
            <a:br>
              <a:rPr lang="ru-RU" altLang="ru-RU" sz="1651" dirty="0"/>
            </a:br>
            <a:endParaRPr lang="ru-RU" altLang="ru-RU" sz="1651" b="1" dirty="0"/>
          </a:p>
        </p:txBody>
      </p:sp>
      <p:pic>
        <p:nvPicPr>
          <p:cNvPr id="24579" name="Рисунок 6">
            <a:extLst>
              <a:ext uri="{FF2B5EF4-FFF2-40B4-BE49-F238E27FC236}">
                <a16:creationId xmlns:a16="http://schemas.microsoft.com/office/drawing/2014/main" id="{94245A24-FFF8-C848-8DD5-C5DEBA152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195" y="681039"/>
            <a:ext cx="3269456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A8AD8F-7620-5644-8915-5C6E26A15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785" y="573883"/>
            <a:ext cx="103584" cy="10358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x-none" altLang="x-none" sz="1351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7C6BA13-49EF-6E4E-9A8E-8F6C21B1C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"/>
            <a:ext cx="702469" cy="702469"/>
          </a:xfrm>
          <a:prstGeom prst="rect">
            <a:avLst/>
          </a:prstGeom>
          <a:solidFill>
            <a:srgbClr val="62B6CA"/>
          </a:solidFill>
          <a:ln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x-none" altLang="x-none" sz="1351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C4BB888-B123-5341-A6DB-E06B15B3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9738" y="0"/>
            <a:ext cx="445295" cy="445295"/>
          </a:xfrm>
          <a:prstGeom prst="rect">
            <a:avLst/>
          </a:prstGeom>
          <a:solidFill>
            <a:srgbClr val="7EC3D4"/>
          </a:solidFill>
          <a:ln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x-none" altLang="x-none" sz="1351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971A6C9-0B00-6C45-B840-F4E968E05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7167" y="303611"/>
            <a:ext cx="309563" cy="308372"/>
          </a:xfrm>
          <a:prstGeom prst="rect">
            <a:avLst/>
          </a:prstGeom>
          <a:solidFill>
            <a:srgbClr val="D4EBF1"/>
          </a:solidFill>
          <a:ln>
            <a:noFill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x-none" altLang="x-none" sz="1351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24584" name="Picture 10" descr="V:\pubs_new\Oblogki wse\HappyEng.ru\3 class\HEru3SB_cover1.jpg">
            <a:extLst>
              <a:ext uri="{FF2B5EF4-FFF2-40B4-BE49-F238E27FC236}">
                <a16:creationId xmlns:a16="http://schemas.microsoft.com/office/drawing/2014/main" id="{948DF09B-B11E-8E4A-89A6-3FBE5A23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"/>
            <a:ext cx="782241" cy="107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65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5" y="1355295"/>
            <a:ext cx="1102179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5" descr="000000998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31" y="3211358"/>
            <a:ext cx="934776" cy="1286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10" y="1355296"/>
            <a:ext cx="1102148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1" y="1354791"/>
            <a:ext cx="1102364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8" descr="000000981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6" y="3206075"/>
            <a:ext cx="965477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98" y="1355295"/>
            <a:ext cx="1107713" cy="15187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22" descr="000000991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00" y="3202775"/>
            <a:ext cx="888789" cy="129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24" descr="000010017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44" y="3213031"/>
            <a:ext cx="940525" cy="12930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Рисунок 25" descr="000000984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73" y="3202775"/>
            <a:ext cx="979193" cy="1303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467367" y="400211"/>
            <a:ext cx="1777703" cy="785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51" b="1" spc="28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charset="0"/>
                <a:cs typeface="Times New Roman" charset="0"/>
              </a:rPr>
              <a:t>Учебные ПОСОБИЯ</a:t>
            </a:r>
            <a:endParaRPr lang="ru-RU" sz="2251" spc="28" dirty="0">
              <a:solidFill>
                <a:schemeClr val="accent1">
                  <a:lumMod val="75000"/>
                </a:schemeClr>
              </a:solidFill>
              <a:latin typeface="+mj-lt"/>
              <a:ea typeface="Calibri" charset="0"/>
              <a:cs typeface="Times New Roman" charset="0"/>
            </a:endParaRPr>
          </a:p>
        </p:txBody>
      </p:sp>
      <p:pic>
        <p:nvPicPr>
          <p:cNvPr id="27659" name="Рисунок 23" descr="000000983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16" y="3211357"/>
            <a:ext cx="971601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21" descr="000000982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6" y="3205768"/>
            <a:ext cx="975883" cy="1286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8548" y="805464"/>
            <a:ext cx="1619221" cy="22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578341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V:\pubs_new\happy_english.ru\Webinar\2019\HEru3SB_u2_p76.jpg">
            <a:extLst>
              <a:ext uri="{FF2B5EF4-FFF2-40B4-BE49-F238E27FC236}">
                <a16:creationId xmlns:a16="http://schemas.microsoft.com/office/drawing/2014/main" id="{EBEAABA4-E919-364F-A94B-EB7B2833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35" y="283370"/>
            <a:ext cx="3532584" cy="4860131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0" descr="V:\pubs_new\Oblogki wse\HappyEng.ru\3 class\HEru3SB_cover1.jpg">
            <a:extLst>
              <a:ext uri="{FF2B5EF4-FFF2-40B4-BE49-F238E27FC236}">
                <a16:creationId xmlns:a16="http://schemas.microsoft.com/office/drawing/2014/main" id="{ACBE3CC8-B49E-FB48-B98B-2C1B31C12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411510"/>
            <a:ext cx="851297" cy="116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726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:\pubs_new\Webinar\Kaufman\HEru21_66_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5587"/>
            <a:ext cx="6363388" cy="43759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77" y="0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541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:\pubs_new\Webinar\Kaufman\HEru21_80_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1510"/>
            <a:ext cx="6560038" cy="45090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77" y="0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5511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:\pubs_new\happy_english.ru\Webinar\2020\300920\HEru2SB1_114_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89" y="173910"/>
            <a:ext cx="6971606" cy="47935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8177" y="0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690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752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90230"/>
            <a:ext cx="1872208" cy="417424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0230"/>
            <a:ext cx="1872208" cy="417424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1290230"/>
            <a:ext cx="1872208" cy="417424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2010310"/>
            <a:ext cx="1872208" cy="417424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2010310"/>
            <a:ext cx="1872208" cy="417424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784" y="3723878"/>
            <a:ext cx="504056" cy="504056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3948" y="3723878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5866" y="3723878"/>
            <a:ext cx="504056" cy="504056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2030" y="3723878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0112" y="372387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71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5723961" y="1138998"/>
            <a:ext cx="2075691" cy="1373515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1282113" y="1136246"/>
            <a:ext cx="2077451" cy="1376157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99160" y="1138249"/>
            <a:ext cx="2077451" cy="1374395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24895" y="702286"/>
            <a:ext cx="2676111" cy="438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51" b="1" dirty="0">
                <a:solidFill>
                  <a:schemeClr val="accent1">
                    <a:lumMod val="75000"/>
                  </a:schemeClr>
                </a:solidFill>
              </a:rPr>
              <a:t>УЧЕБНИКИ </a:t>
            </a:r>
          </a:p>
        </p:txBody>
      </p: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7087" y="2778987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3871" y="2778987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60960" y="2778987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3247" y="2778987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49584" y="2778987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01610" y="2778987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49132" y="2773566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237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2654245" y="1851670"/>
            <a:ext cx="3478513" cy="2304256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16" descr="Z:\коллаж\1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l="51174"/>
          <a:stretch>
            <a:fillRect/>
          </a:stretch>
        </p:blipFill>
        <p:spPr bwMode="auto">
          <a:xfrm>
            <a:off x="6300192" y="1851670"/>
            <a:ext cx="165693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379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1485900" y="-13097"/>
            <a:ext cx="6172200" cy="85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>
              <a:solidFill>
                <a:schemeClr val="tx2"/>
              </a:solidFill>
            </a:endParaRPr>
          </a:p>
        </p:txBody>
      </p:sp>
      <p:sp>
        <p:nvSpPr>
          <p:cNvPr id="29699" name="Заголовок 4"/>
          <p:cNvSpPr>
            <a:spLocks noGrp="1"/>
          </p:cNvSpPr>
          <p:nvPr>
            <p:ph type="title" idx="4294967295"/>
          </p:nvPr>
        </p:nvSpPr>
        <p:spPr>
          <a:xfrm>
            <a:off x="2555776" y="202406"/>
            <a:ext cx="5597624" cy="1217216"/>
          </a:xfrm>
          <a:prstGeom prst="rect">
            <a:avLst/>
          </a:prstGeom>
        </p:spPr>
        <p:txBody>
          <a:bodyPr/>
          <a:lstStyle/>
          <a:p>
            <a:pPr algn="r" eaLnBrk="1" hangingPunct="1"/>
            <a:r>
              <a:rPr lang="ru-RU" altLang="ru-RU" sz="2400" b="1" spc="15" dirty="0">
                <a:solidFill>
                  <a:schemeClr val="accent1">
                    <a:lumMod val="75000"/>
                  </a:schemeClr>
                </a:solidFill>
              </a:rPr>
              <a:t>ОСНОВНЫЕ ПРОБЛЕМЫ ПРИ ОБУЧЕНИИ</a:t>
            </a:r>
            <a:br>
              <a:rPr lang="en-US" altLang="ru-RU" sz="2400" b="1" spc="15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altLang="ru-RU" sz="2400" b="1" spc="15" dirty="0">
                <a:solidFill>
                  <a:schemeClr val="accent1">
                    <a:lumMod val="75000"/>
                  </a:schemeClr>
                </a:solidFill>
              </a:rPr>
              <a:t> МЛАДШИХ ШКОЛЬНИКОВ</a:t>
            </a:r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294967295"/>
          </p:nvPr>
        </p:nvSpPr>
        <p:spPr>
          <a:xfrm>
            <a:off x="1591866" y="1285875"/>
            <a:ext cx="6561535" cy="3429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hangingPunct="1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dirty="0">
                <a:solidFill>
                  <a:srgbClr val="0D0D0D"/>
                </a:solidFill>
              </a:rPr>
              <a:t>Неумение читать на английском  и  зачастую на родном языке.</a:t>
            </a:r>
            <a:endParaRPr lang="en-US" altLang="ru-RU" sz="2100" dirty="0">
              <a:solidFill>
                <a:srgbClr val="0D0D0D"/>
              </a:solidFill>
            </a:endParaRPr>
          </a:p>
          <a:p>
            <a:pPr eaLnBrk="1" hangingPunct="1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dirty="0">
                <a:solidFill>
                  <a:srgbClr val="0D0D0D"/>
                </a:solidFill>
              </a:rPr>
              <a:t>Несформированный понятийный аппарат на родном языке.</a:t>
            </a:r>
            <a:endParaRPr lang="en-US" altLang="ru-RU" sz="2100" dirty="0">
              <a:solidFill>
                <a:srgbClr val="0D0D0D"/>
              </a:solidFill>
            </a:endParaRPr>
          </a:p>
          <a:p>
            <a:pPr eaLnBrk="1" hangingPunct="1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dirty="0" err="1">
                <a:solidFill>
                  <a:srgbClr val="0D0D0D"/>
                </a:solidFill>
              </a:rPr>
              <a:t>Несформированность</a:t>
            </a:r>
            <a:r>
              <a:rPr lang="ru-RU" altLang="ru-RU" sz="2100" dirty="0">
                <a:solidFill>
                  <a:srgbClr val="0D0D0D"/>
                </a:solidFill>
              </a:rPr>
              <a:t> абстрактного мышления.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dirty="0" err="1">
                <a:solidFill>
                  <a:srgbClr val="0D0D0D"/>
                </a:solidFill>
              </a:rPr>
              <a:t>Несформированность</a:t>
            </a:r>
            <a:r>
              <a:rPr lang="ru-RU" altLang="ru-RU" sz="2100" dirty="0">
                <a:solidFill>
                  <a:srgbClr val="0D0D0D"/>
                </a:solidFill>
              </a:rPr>
              <a:t> основных УУД.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dirty="0">
                <a:solidFill>
                  <a:srgbClr val="0D0D0D"/>
                </a:solidFill>
              </a:rPr>
              <a:t>Отсутствие мотивации выполнять</a:t>
            </a:r>
            <a:r>
              <a:rPr lang="en-US" altLang="ru-RU" sz="2100" dirty="0">
                <a:solidFill>
                  <a:srgbClr val="0D0D0D"/>
                </a:solidFill>
              </a:rPr>
              <a:t> </a:t>
            </a:r>
            <a:r>
              <a:rPr lang="ru-RU" altLang="ru-RU" sz="2100" dirty="0">
                <a:solidFill>
                  <a:srgbClr val="0D0D0D"/>
                </a:solidFill>
              </a:rPr>
              <a:t>тренировочные    упражнения.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dirty="0">
                <a:solidFill>
                  <a:srgbClr val="0D0D0D"/>
                </a:solidFill>
              </a:rPr>
              <a:t>Проблемы с</a:t>
            </a:r>
            <a:r>
              <a:rPr lang="en-US" altLang="ru-RU" sz="2100" dirty="0">
                <a:solidFill>
                  <a:srgbClr val="0D0D0D"/>
                </a:solidFill>
              </a:rPr>
              <a:t> </a:t>
            </a:r>
            <a:r>
              <a:rPr lang="ru-RU" altLang="ru-RU" sz="2100" dirty="0">
                <a:solidFill>
                  <a:srgbClr val="0D0D0D"/>
                </a:solidFill>
              </a:rPr>
              <a:t>длительной концентрацией внимания.</a:t>
            </a:r>
          </a:p>
          <a:p>
            <a:pPr eaLnBrk="1" hangingPunct="1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  <a:defRPr/>
            </a:pPr>
            <a:r>
              <a:rPr lang="ru-RU" altLang="ru-RU" sz="2100" dirty="0">
                <a:solidFill>
                  <a:srgbClr val="0D0D0D"/>
                </a:solidFill>
              </a:rPr>
              <a:t>Отсутствие устойчивого результата.</a:t>
            </a:r>
          </a:p>
          <a:p>
            <a:pPr eaLnBrk="1" hangingPunct="1">
              <a:buFont typeface="Wingdings" pitchFamily="2" charset="2"/>
              <a:buChar char=""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33880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DAE149-3018-9146-BA64-154C72B4721D}"/>
              </a:ext>
            </a:extLst>
          </p:cNvPr>
          <p:cNvSpPr txBox="1"/>
          <p:nvPr/>
        </p:nvSpPr>
        <p:spPr>
          <a:xfrm>
            <a:off x="2627784" y="771550"/>
            <a:ext cx="172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DE" dirty="0"/>
              <a:t>Осознанность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1ACBF611-B7E3-ED48-A32E-69F5E0405A02}"/>
              </a:ext>
            </a:extLst>
          </p:cNvPr>
          <p:cNvCxnSpPr>
            <a:cxnSpLocks/>
          </p:cNvCxnSpPr>
          <p:nvPr/>
        </p:nvCxnSpPr>
        <p:spPr>
          <a:xfrm>
            <a:off x="4211960" y="1272120"/>
            <a:ext cx="1008111" cy="939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07EF9761-4110-EF42-9A3A-117E4D6E8766}"/>
              </a:ext>
            </a:extLst>
          </p:cNvPr>
          <p:cNvCxnSpPr>
            <a:cxnSpLocks/>
          </p:cNvCxnSpPr>
          <p:nvPr/>
        </p:nvCxnSpPr>
        <p:spPr>
          <a:xfrm flipH="1">
            <a:off x="1763688" y="1299635"/>
            <a:ext cx="1080120" cy="1034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3228424-DEC0-1A44-85C8-21D8315C35C1}"/>
              </a:ext>
            </a:extLst>
          </p:cNvPr>
          <p:cNvCxnSpPr>
            <a:cxnSpLocks/>
          </p:cNvCxnSpPr>
          <p:nvPr/>
        </p:nvCxnSpPr>
        <p:spPr>
          <a:xfrm flipH="1">
            <a:off x="3563888" y="1272120"/>
            <a:ext cx="72008" cy="1061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8688B63-ADCB-9C4E-B5B4-2DB16A681278}"/>
              </a:ext>
            </a:extLst>
          </p:cNvPr>
          <p:cNvSpPr txBox="1"/>
          <p:nvPr/>
        </p:nvSpPr>
        <p:spPr>
          <a:xfrm>
            <a:off x="467545" y="2433099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DE" dirty="0"/>
              <a:t>Доступность объяснений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F60030-F846-7D4F-A793-B80049BDA4EE}"/>
              </a:ext>
            </a:extLst>
          </p:cNvPr>
          <p:cNvSpPr txBox="1"/>
          <p:nvPr/>
        </p:nvSpPr>
        <p:spPr>
          <a:xfrm>
            <a:off x="2555777" y="2334022"/>
            <a:ext cx="1728193" cy="939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</a:t>
            </a:r>
            <a:r>
              <a:rPr lang="ru-DE" dirty="0"/>
              <a:t>пора на письменный текст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88B070-9F1C-8648-8B7B-E6CB7DF14358}"/>
              </a:ext>
            </a:extLst>
          </p:cNvPr>
          <p:cNvSpPr txBox="1"/>
          <p:nvPr/>
        </p:nvSpPr>
        <p:spPr>
          <a:xfrm>
            <a:off x="5136543" y="2488758"/>
            <a:ext cx="137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DE" dirty="0"/>
              <a:t>Мотивация</a:t>
            </a:r>
          </a:p>
        </p:txBody>
      </p:sp>
    </p:spTree>
    <p:extLst>
      <p:ext uri="{BB962C8B-B14F-4D97-AF65-F5344CB8AC3E}">
        <p14:creationId xmlns:p14="http://schemas.microsoft.com/office/powerpoint/2010/main" val="160991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p_4-5 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691679" y="467940"/>
            <a:ext cx="6449943" cy="44355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3" name="Picture 4" descr="Z:\hr\1_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0" y="4251723"/>
            <a:ext cx="917972" cy="87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Z:\hr\1_a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57" y="4413648"/>
            <a:ext cx="770334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Z:\коллаж\11.jpg"/>
          <p:cNvPicPr>
            <a:picLocks noChangeAspect="1" noChangeArrowheads="1"/>
          </p:cNvPicPr>
          <p:nvPr/>
        </p:nvPicPr>
        <p:blipFill>
          <a:blip r:embed="rId5" cstate="print"/>
          <a:srcRect l="51174"/>
          <a:stretch>
            <a:fillRect/>
          </a:stretch>
        </p:blipFill>
        <p:spPr bwMode="auto">
          <a:xfrm>
            <a:off x="534945" y="467940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5553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p_6-7 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79" y="437818"/>
            <a:ext cx="6286213" cy="43229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388" name="Picture 6" descr="Z:\hr\1_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55" y="4354117"/>
            <a:ext cx="765572" cy="69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Z:\hr\1_pen_23_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76" y="4271962"/>
            <a:ext cx="151209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Z:\коллаж\11.jpg"/>
          <p:cNvPicPr>
            <a:picLocks noChangeAspect="1" noChangeArrowheads="1"/>
          </p:cNvPicPr>
          <p:nvPr/>
        </p:nvPicPr>
        <p:blipFill>
          <a:blip r:embed="rId6" cstate="print"/>
          <a:srcRect l="51174"/>
          <a:stretch>
            <a:fillRect/>
          </a:stretch>
        </p:blipFill>
        <p:spPr bwMode="auto">
          <a:xfrm>
            <a:off x="369869" y="627534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29958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_10-11 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85103" y="1"/>
            <a:ext cx="7030995" cy="4835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459" name="Picture 4" descr="Z:\hr\1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8" y="4137422"/>
            <a:ext cx="888206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Z:\коллаж\11.jpg"/>
          <p:cNvPicPr>
            <a:picLocks noChangeAspect="1" noChangeArrowheads="1"/>
          </p:cNvPicPr>
          <p:nvPr/>
        </p:nvPicPr>
        <p:blipFill>
          <a:blip r:embed="rId4" cstate="print"/>
          <a:srcRect l="51174"/>
          <a:stretch>
            <a:fillRect/>
          </a:stretch>
        </p:blipFill>
        <p:spPr bwMode="auto">
          <a:xfrm>
            <a:off x="213439" y="135925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91387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121</Words>
  <Application>Microsoft Office PowerPoint</Application>
  <PresentationFormat>Экран (16:9)</PresentationFormat>
  <Paragraphs>22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Roboto Black</vt:lpstr>
      <vt:lpstr>Wingdings</vt:lpstr>
      <vt:lpstr>Тема Office</vt:lpstr>
      <vt:lpstr>Английский язык с младшими школьниками. Ключи к успеху.</vt:lpstr>
      <vt:lpstr>Презентация PowerPoint</vt:lpstr>
      <vt:lpstr>Презентация PowerPoint</vt:lpstr>
      <vt:lpstr>Презентация PowerPoint</vt:lpstr>
      <vt:lpstr>ОСНОВНЫЕ ПРОБЛЕМЫ ПРИ ОБУЧЕНИИ  МЛАДШИХ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Система визуальных смысловых  опор  (классификация  Г.В. Роговой,  Е.И. Пассова).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Юрий Бределев</cp:lastModifiedBy>
  <cp:revision>31</cp:revision>
  <dcterms:created xsi:type="dcterms:W3CDTF">2019-11-08T08:59:02Z</dcterms:created>
  <dcterms:modified xsi:type="dcterms:W3CDTF">2021-09-08T07:22:19Z</dcterms:modified>
</cp:coreProperties>
</file>