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94" r:id="rId2"/>
  </p:sldMasterIdLst>
  <p:notesMasterIdLst>
    <p:notesMasterId r:id="rId47"/>
  </p:notesMasterIdLst>
  <p:handoutMasterIdLst>
    <p:handoutMasterId r:id="rId48"/>
  </p:handoutMasterIdLst>
  <p:sldIdLst>
    <p:sldId id="1001" r:id="rId3"/>
    <p:sldId id="834" r:id="rId4"/>
    <p:sldId id="992" r:id="rId5"/>
    <p:sldId id="889" r:id="rId6"/>
    <p:sldId id="996" r:id="rId7"/>
    <p:sldId id="997" r:id="rId8"/>
    <p:sldId id="993" r:id="rId9"/>
    <p:sldId id="994" r:id="rId10"/>
    <p:sldId id="891" r:id="rId11"/>
    <p:sldId id="969" r:id="rId12"/>
    <p:sldId id="895" r:id="rId13"/>
    <p:sldId id="940" r:id="rId14"/>
    <p:sldId id="999" r:id="rId15"/>
    <p:sldId id="898" r:id="rId16"/>
    <p:sldId id="905" r:id="rId17"/>
    <p:sldId id="972" r:id="rId18"/>
    <p:sldId id="907" r:id="rId19"/>
    <p:sldId id="1002" r:id="rId20"/>
    <p:sldId id="957" r:id="rId21"/>
    <p:sldId id="955" r:id="rId22"/>
    <p:sldId id="918" r:id="rId23"/>
    <p:sldId id="919" r:id="rId24"/>
    <p:sldId id="968" r:id="rId25"/>
    <p:sldId id="970" r:id="rId26"/>
    <p:sldId id="1000" r:id="rId27"/>
    <p:sldId id="945" r:id="rId28"/>
    <p:sldId id="954" r:id="rId29"/>
    <p:sldId id="946" r:id="rId30"/>
    <p:sldId id="948" r:id="rId31"/>
    <p:sldId id="979" r:id="rId32"/>
    <p:sldId id="936" r:id="rId33"/>
    <p:sldId id="923" r:id="rId34"/>
    <p:sldId id="922" r:id="rId35"/>
    <p:sldId id="975" r:id="rId36"/>
    <p:sldId id="967" r:id="rId37"/>
    <p:sldId id="963" r:id="rId38"/>
    <p:sldId id="964" r:id="rId39"/>
    <p:sldId id="965" r:id="rId40"/>
    <p:sldId id="966" r:id="rId41"/>
    <p:sldId id="987" r:id="rId42"/>
    <p:sldId id="984" r:id="rId43"/>
    <p:sldId id="953" r:id="rId44"/>
    <p:sldId id="914" r:id="rId45"/>
    <p:sldId id="575" r:id="rId46"/>
  </p:sldIdLst>
  <p:sldSz cx="9144000" cy="6858000" type="screen4x3"/>
  <p:notesSz cx="6805613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63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6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9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2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1566" algn="l" defTabSz="91262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37882" algn="l" defTabSz="91262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4194" algn="l" defTabSz="91262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0505" algn="l" defTabSz="91262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21" autoAdjust="0"/>
    <p:restoredTop sz="85787" autoAdjust="0"/>
  </p:normalViewPr>
  <p:slideViewPr>
    <p:cSldViewPr>
      <p:cViewPr>
        <p:scale>
          <a:sx n="92" d="100"/>
          <a:sy n="92" d="100"/>
        </p:scale>
        <p:origin x="-57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32"/>
        <p:guide pos="214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20480-9F67-46B1-AA92-BF1641525C6D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C8F96-7C7E-4C7C-A3F8-D908A060E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355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A1CC2B-1216-4AEF-9453-0254F74E816D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F9985E-4D52-4745-A053-446CE7ED7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1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6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9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2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566" algn="l" defTabSz="9126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882" algn="l" defTabSz="9126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194" algn="l" defTabSz="9126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505" algn="l" defTabSz="9126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308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521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651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35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93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45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3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289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68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2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26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56038" y="944721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26" tIns="45563" rIns="91126" bIns="45563" anchor="b"/>
          <a:lstStyle/>
          <a:p>
            <a:pPr algn="r" eaLnBrk="1" hangingPunct="1"/>
            <a:fld id="{F9316ACD-7DD5-4EA3-A500-A251CD7102B2}" type="slidenum">
              <a:rPr lang="ru-RU" altLang="ru-RU" sz="1200">
                <a:latin typeface="Times New Roman" pitchFamily="18" charset="0"/>
              </a:rPr>
              <a:pPr algn="r" eaLnBrk="1" hangingPunct="1"/>
              <a:t>2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75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89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9634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12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671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1586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71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980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87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07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256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7524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2935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708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8531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886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77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65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5338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53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973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693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413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E94B9A-8DF1-4713-A968-7B7F788B1F15}" type="slidenum">
              <a:rPr lang="ru-RU" altLang="ru-RU" smtClean="0"/>
              <a:pPr/>
              <a:t>35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69416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FC82FB-85CC-4630-90A8-2052670813A3}" type="slidenum">
              <a:rPr lang="ru-RU" altLang="ru-RU" smtClean="0"/>
              <a:pPr/>
              <a:t>36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927137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D0FD13-B9F5-41B6-9EBE-0D12EC89CD18}" type="slidenum">
              <a:rPr lang="ru-RU" altLang="ru-RU" smtClean="0"/>
              <a:pPr/>
              <a:t>37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701629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5709E6-F3BD-47FB-9E50-C63D5CF631D2}" type="slidenum">
              <a:rPr lang="ru-RU" altLang="ru-RU" smtClean="0"/>
              <a:pPr/>
              <a:t>38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557360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5ACC18-1CFF-4E66-B7AB-4208FFF59C7C}" type="slidenum">
              <a:rPr lang="ru-RU" altLang="ru-RU" smtClean="0"/>
              <a:pPr/>
              <a:t>39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25616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180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65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365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25927D-12B3-431C-B920-DD726E6C2846}" type="slidenum">
              <a:rPr lang="ru-RU" altLang="ru-RU"/>
              <a:pPr eaLnBrk="1" hangingPunct="1"/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5613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6857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22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877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46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 smtClean="0"/>
          </a:p>
        </p:txBody>
      </p:sp>
      <p:sp>
        <p:nvSpPr>
          <p:cNvPr id="132100" name="Номер слайда 3"/>
          <p:cNvSpPr txBox="1">
            <a:spLocks noGrp="1"/>
          </p:cNvSpPr>
          <p:nvPr/>
        </p:nvSpPr>
        <p:spPr bwMode="auto">
          <a:xfrm>
            <a:off x="2868756" y="18261542"/>
            <a:ext cx="2195283" cy="96064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195" tIns="53598" rIns="107195" bIns="53598" anchor="b"/>
          <a:lstStyle/>
          <a:p>
            <a:pPr algn="r">
              <a:defRPr/>
            </a:pPr>
            <a:fld id="{7E02ECDE-2908-43C1-BD91-8744BEDD506C}" type="slidenum">
              <a:rPr lang="ru-RU" sz="1400"/>
              <a:pPr algn="r">
                <a:defRPr/>
              </a:pPr>
              <a:t>7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53016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3124" name="Номер слайда 3"/>
          <p:cNvSpPr txBox="1">
            <a:spLocks noGrp="1"/>
          </p:cNvSpPr>
          <p:nvPr/>
        </p:nvSpPr>
        <p:spPr bwMode="auto">
          <a:xfrm>
            <a:off x="2868756" y="18261542"/>
            <a:ext cx="2195283" cy="96064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195" tIns="53598" rIns="107195" bIns="53598" anchor="b"/>
          <a:lstStyle/>
          <a:p>
            <a:pPr algn="r">
              <a:defRPr/>
            </a:pPr>
            <a:fld id="{9422667D-4500-404A-97CB-A352F0066CF5}" type="slidenum">
              <a:rPr lang="ru-RU" sz="1400"/>
              <a:pPr algn="r">
                <a:defRPr/>
              </a:pPr>
              <a:t>8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669686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985E-4D52-4745-A053-446CE7ED793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59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0E3EF-8918-4914-B4A9-FA4F436CCB2F}" type="datetime1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79211-E98F-4815-8CC2-CD562EC76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86022-05E0-41D5-B484-E13C35D8135F}" type="datetime1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Начальная школа. Обучение грамоте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2D00-8980-475A-AB3B-4C6D8DC06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4" indent="0">
              <a:buNone/>
              <a:defRPr sz="2000" b="1"/>
            </a:lvl2pPr>
            <a:lvl3pPr marL="912627" indent="0">
              <a:buNone/>
              <a:defRPr sz="1800" b="1"/>
            </a:lvl3pPr>
            <a:lvl4pPr marL="1368940" indent="0">
              <a:buNone/>
              <a:defRPr sz="1600" b="1"/>
            </a:lvl4pPr>
            <a:lvl5pPr marL="1825255" indent="0">
              <a:buNone/>
              <a:defRPr sz="1600" b="1"/>
            </a:lvl5pPr>
            <a:lvl6pPr marL="2281566" indent="0">
              <a:buNone/>
              <a:defRPr sz="1600" b="1"/>
            </a:lvl6pPr>
            <a:lvl7pPr marL="2737882" indent="0">
              <a:buNone/>
              <a:defRPr sz="1600" b="1"/>
            </a:lvl7pPr>
            <a:lvl8pPr marL="3194194" indent="0">
              <a:buNone/>
              <a:defRPr sz="1600" b="1"/>
            </a:lvl8pPr>
            <a:lvl9pPr marL="36505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4" indent="0">
              <a:buNone/>
              <a:defRPr sz="2000" b="1"/>
            </a:lvl2pPr>
            <a:lvl3pPr marL="912627" indent="0">
              <a:buNone/>
              <a:defRPr sz="1800" b="1"/>
            </a:lvl3pPr>
            <a:lvl4pPr marL="1368940" indent="0">
              <a:buNone/>
              <a:defRPr sz="1600" b="1"/>
            </a:lvl4pPr>
            <a:lvl5pPr marL="1825255" indent="0">
              <a:buNone/>
              <a:defRPr sz="1600" b="1"/>
            </a:lvl5pPr>
            <a:lvl6pPr marL="2281566" indent="0">
              <a:buNone/>
              <a:defRPr sz="1600" b="1"/>
            </a:lvl6pPr>
            <a:lvl7pPr marL="2737882" indent="0">
              <a:buNone/>
              <a:defRPr sz="1600" b="1"/>
            </a:lvl7pPr>
            <a:lvl8pPr marL="3194194" indent="0">
              <a:buNone/>
              <a:defRPr sz="1600" b="1"/>
            </a:lvl8pPr>
            <a:lvl9pPr marL="36505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7780F-84BC-4D0D-9F29-DBE498277988}" type="datetime1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Начальная школа. Обучение грамоте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C7A82-ADB0-4420-B67F-53EB29D2D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553BC-0CCD-4FF8-83AC-73484AAF7DDE}" type="datetime1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Начальная школа. Обучение грамоте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76FA-2873-4D4A-92FA-A2A0F4207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46F4F-94F9-4A3B-AE7D-A8EF8C0892F4}" type="datetime1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Начальная школа. Обучение грамоте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75E8-65C3-41EF-8556-ABF5FD9BB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14" indent="0">
              <a:buNone/>
              <a:defRPr sz="1200"/>
            </a:lvl2pPr>
            <a:lvl3pPr marL="912627" indent="0">
              <a:buNone/>
              <a:defRPr sz="1000"/>
            </a:lvl3pPr>
            <a:lvl4pPr marL="1368940" indent="0">
              <a:buNone/>
              <a:defRPr sz="900"/>
            </a:lvl4pPr>
            <a:lvl5pPr marL="1825255" indent="0">
              <a:buNone/>
              <a:defRPr sz="900"/>
            </a:lvl5pPr>
            <a:lvl6pPr marL="2281566" indent="0">
              <a:buNone/>
              <a:defRPr sz="900"/>
            </a:lvl6pPr>
            <a:lvl7pPr marL="2737882" indent="0">
              <a:buNone/>
              <a:defRPr sz="900"/>
            </a:lvl7pPr>
            <a:lvl8pPr marL="3194194" indent="0">
              <a:buNone/>
              <a:defRPr sz="900"/>
            </a:lvl8pPr>
            <a:lvl9pPr marL="36505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D4A1C-8F87-4F46-A692-DFCF703A9C99}" type="datetime1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Начальная школа. Обучение грамоте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0BD8-4F33-4F61-9855-C1FEE1928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314" indent="0">
              <a:buNone/>
              <a:defRPr sz="2800"/>
            </a:lvl2pPr>
            <a:lvl3pPr marL="912627" indent="0">
              <a:buNone/>
              <a:defRPr sz="2400"/>
            </a:lvl3pPr>
            <a:lvl4pPr marL="1368940" indent="0">
              <a:buNone/>
              <a:defRPr sz="2000"/>
            </a:lvl4pPr>
            <a:lvl5pPr marL="1825255" indent="0">
              <a:buNone/>
              <a:defRPr sz="2000"/>
            </a:lvl5pPr>
            <a:lvl6pPr marL="2281566" indent="0">
              <a:buNone/>
              <a:defRPr sz="2000"/>
            </a:lvl6pPr>
            <a:lvl7pPr marL="2737882" indent="0">
              <a:buNone/>
              <a:defRPr sz="2000"/>
            </a:lvl7pPr>
            <a:lvl8pPr marL="3194194" indent="0">
              <a:buNone/>
              <a:defRPr sz="2000"/>
            </a:lvl8pPr>
            <a:lvl9pPr marL="3650505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14" indent="0">
              <a:buNone/>
              <a:defRPr sz="1200"/>
            </a:lvl2pPr>
            <a:lvl3pPr marL="912627" indent="0">
              <a:buNone/>
              <a:defRPr sz="1000"/>
            </a:lvl3pPr>
            <a:lvl4pPr marL="1368940" indent="0">
              <a:buNone/>
              <a:defRPr sz="900"/>
            </a:lvl4pPr>
            <a:lvl5pPr marL="1825255" indent="0">
              <a:buNone/>
              <a:defRPr sz="900"/>
            </a:lvl5pPr>
            <a:lvl6pPr marL="2281566" indent="0">
              <a:buNone/>
              <a:defRPr sz="900"/>
            </a:lvl6pPr>
            <a:lvl7pPr marL="2737882" indent="0">
              <a:buNone/>
              <a:defRPr sz="900"/>
            </a:lvl7pPr>
            <a:lvl8pPr marL="3194194" indent="0">
              <a:buNone/>
              <a:defRPr sz="900"/>
            </a:lvl8pPr>
            <a:lvl9pPr marL="36505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D6E64-3145-4DBF-8B5F-8DC49418C4F5}" type="datetime1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Начальная школа. Обучение грамоте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04B24-2B56-43A1-AAF5-CAE08C2F0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EB43-733B-4008-ADE3-E76D0686B272}" type="datetime1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Начальная школа. Обучение грамоте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5CA89-9FA5-4441-B629-C0E353623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7B82F-783B-46AE-BBA1-1F53D0C1BF64}" type="datetime1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Начальная школа. Обучение грамоте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F9CC9-A61B-41D3-9150-FC7CFA505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work\Презентации\Дизайн\logo_prosv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40" y="61913"/>
            <a:ext cx="11874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8"/>
          <p:cNvGrpSpPr>
            <a:grpSpLocks/>
          </p:cNvGrpSpPr>
          <p:nvPr userDrawn="1"/>
        </p:nvGrpSpPr>
        <p:grpSpPr bwMode="auto">
          <a:xfrm>
            <a:off x="3" y="765180"/>
            <a:ext cx="468313" cy="6092825"/>
            <a:chOff x="0" y="764704"/>
            <a:chExt cx="467544" cy="6093296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467544" y="764704"/>
              <a:ext cx="0" cy="609329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764704"/>
              <a:ext cx="46754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6" descr="sun1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19150"/>
            <a:ext cx="431800" cy="431800"/>
          </a:xfrm>
          <a:prstGeom prst="rect">
            <a:avLst/>
          </a:prstGeom>
          <a:ln>
            <a:noFill/>
          </a:ln>
          <a:effectLst>
            <a:outerShdw blurRad="50800" dist="25400" dir="2700000" algn="tl" rotWithShape="0">
              <a:srgbClr val="333333">
                <a:alpha val="25000"/>
              </a:srgbClr>
            </a:outerShdw>
          </a:effectLst>
        </p:spPr>
      </p:pic>
      <p:sp>
        <p:nvSpPr>
          <p:cNvPr id="7" name="Прямоугольник 6"/>
          <p:cNvSpPr/>
          <p:nvPr userDrawn="1"/>
        </p:nvSpPr>
        <p:spPr>
          <a:xfrm rot="16200000">
            <a:off x="-2628301" y="3760368"/>
            <a:ext cx="5678892" cy="369154"/>
          </a:xfrm>
          <a:prstGeom prst="rect">
            <a:avLst/>
          </a:prstGeom>
        </p:spPr>
        <p:txBody>
          <a:bodyPr wrap="none" lIns="91264" tIns="45632" rIns="91264" bIns="456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Начальная школа. </a:t>
            </a:r>
            <a:r>
              <a:rPr lang="ru-RU" b="1" spc="3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Обучение грамоте</a:t>
            </a:r>
            <a:endParaRPr lang="ru-RU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11188" y="63087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596313" y="6438911"/>
            <a:ext cx="476250" cy="365125"/>
          </a:xfrm>
        </p:spPr>
        <p:txBody>
          <a:bodyPr/>
          <a:lstStyle>
            <a:lvl1pPr algn="ctr">
              <a:defRPr sz="2000"/>
            </a:lvl1pPr>
          </a:lstStyle>
          <a:p>
            <a:pPr>
              <a:defRPr/>
            </a:pPr>
            <a:fld id="{696C6C8A-2030-4D97-A623-687D41FD98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Ш. УМК &quot; Школа России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505" y="6309371"/>
            <a:ext cx="2133600" cy="365125"/>
          </a:xfrm>
        </p:spPr>
        <p:txBody>
          <a:bodyPr/>
          <a:lstStyle/>
          <a:p>
            <a:fld id="{73CCC060-E93E-4139-834C-1079A8AC99CF}" type="datetime1">
              <a:rPr lang="ru-RU" smtClean="0"/>
              <a:pPr/>
              <a:t>04.10.2019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5966" y="6439261"/>
            <a:ext cx="476545" cy="365125"/>
          </a:xfrm>
        </p:spPr>
        <p:txBody>
          <a:bodyPr/>
          <a:lstStyle>
            <a:lvl1pPr algn="ctr">
              <a:defRPr sz="2000"/>
            </a:lvl1pPr>
          </a:lstStyle>
          <a:p>
            <a:fld id="{2F665D0F-2EA9-440E-8E13-0E917B7D4D0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D:\work\Презентации\Дизайн\shr2.g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773705"/>
            <a:ext cx="467544" cy="461856"/>
          </a:xfrm>
          <a:prstGeom prst="rect">
            <a:avLst/>
          </a:prstGeom>
          <a:noFill/>
        </p:spPr>
      </p:pic>
      <p:pic>
        <p:nvPicPr>
          <p:cNvPr id="8" name="Picture 2" descr="D:\work\Презентации\Дизайн\logo_prosv2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61317"/>
            <a:ext cx="1187624" cy="487364"/>
          </a:xfrm>
          <a:prstGeom prst="rect">
            <a:avLst/>
          </a:prstGeom>
          <a:noFill/>
        </p:spPr>
      </p:pic>
      <p:grpSp>
        <p:nvGrpSpPr>
          <p:cNvPr id="2" name="Группа 8"/>
          <p:cNvGrpSpPr/>
          <p:nvPr userDrawn="1"/>
        </p:nvGrpSpPr>
        <p:grpSpPr>
          <a:xfrm>
            <a:off x="1" y="764706"/>
            <a:ext cx="467544" cy="6093296"/>
            <a:chOff x="0" y="764704"/>
            <a:chExt cx="467544" cy="6093296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467544" y="764704"/>
              <a:ext cx="0" cy="60932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764704"/>
              <a:ext cx="46754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 userDrawn="1"/>
        </p:nvSpPr>
        <p:spPr>
          <a:xfrm rot="16200000">
            <a:off x="-2726090" y="3784889"/>
            <a:ext cx="5874523" cy="369154"/>
          </a:xfrm>
          <a:prstGeom prst="rect">
            <a:avLst/>
          </a:prstGeom>
          <a:noFill/>
        </p:spPr>
        <p:txBody>
          <a:bodyPr wrap="none" lIns="91264" tIns="45632" rIns="91264" bIns="45632" rtlCol="0">
            <a:spAutoFit/>
          </a:bodyPr>
          <a:lstStyle/>
          <a:p>
            <a:r>
              <a:rPr lang="ru-RU" spc="250" dirty="0" smtClean="0">
                <a:solidFill>
                  <a:schemeClr val="tx2">
                    <a:lumMod val="75000"/>
                  </a:schemeClr>
                </a:solidFill>
              </a:rPr>
              <a:t>Начальная школа. </a:t>
            </a:r>
            <a:r>
              <a:rPr lang="ru-RU" b="1" spc="250" dirty="0" smtClean="0">
                <a:solidFill>
                  <a:schemeClr val="tx2">
                    <a:lumMod val="75000"/>
                  </a:schemeClr>
                </a:solidFill>
              </a:rPr>
              <a:t>УМК «Школа России»</a:t>
            </a:r>
            <a:endParaRPr lang="ru-RU" b="1" spc="2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Перспекти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persp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work\Презентации\Дизайн\logo_prosv2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326" y="6129349"/>
            <a:ext cx="14922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/>
          <p:nvPr userDrawn="1"/>
        </p:nvSpPr>
        <p:spPr>
          <a:xfrm>
            <a:off x="235" y="5"/>
            <a:ext cx="3052532" cy="369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264" tIns="45632" rIns="91264" bIns="45632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600" dirty="0">
                <a:latin typeface="+mn-lt"/>
                <a:cs typeface="+mn-cs"/>
              </a:rPr>
              <a:t>Начальная школа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15898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1574" y="4779150"/>
            <a:ext cx="7785864" cy="1302550"/>
          </a:xfrm>
        </p:spPr>
        <p:txBody>
          <a:bodyPr>
            <a:normAutofit/>
          </a:bodyPr>
          <a:lstStyle>
            <a:lvl1pPr marL="0" indent="0" algn="r"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6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AFC51-B0C9-4CF8-B553-95A346814F06}" type="datetime1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19A6-18AB-4DCD-9A42-214E348FC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>
            <a:fillRect/>
          </a:stretch>
        </p:blipFill>
        <p:spPr bwMode="auto">
          <a:xfrm>
            <a:off x="1" y="6129300"/>
            <a:ext cx="9144000" cy="7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75" y="60325"/>
            <a:ext cx="19446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1"/>
          <p:cNvSpPr txBox="1">
            <a:spLocks/>
          </p:cNvSpPr>
          <p:nvPr userDrawn="1"/>
        </p:nvSpPr>
        <p:spPr>
          <a:xfrm>
            <a:off x="233363" y="828676"/>
            <a:ext cx="2017712" cy="287338"/>
          </a:xfrm>
          <a:prstGeom prst="rect">
            <a:avLst/>
          </a:prstGeom>
        </p:spPr>
        <p:txBody>
          <a:bodyPr lIns="91248" tIns="45624" rIns="91248" bIns="45624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Начальное образование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0" name="Рисунок 2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37" y="252413"/>
            <a:ext cx="4794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2"/>
          <p:cNvGrpSpPr/>
          <p:nvPr userDrawn="1"/>
        </p:nvGrpSpPr>
        <p:grpSpPr>
          <a:xfrm>
            <a:off x="8037385" y="85685"/>
            <a:ext cx="985838" cy="508000"/>
            <a:chOff x="8037385" y="85685"/>
            <a:chExt cx="985838" cy="508000"/>
          </a:xfrm>
        </p:grpSpPr>
        <p:pic>
          <p:nvPicPr>
            <p:cNvPr id="9" name="Рисунок 64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410" y="85685"/>
              <a:ext cx="34290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30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385" y="538123"/>
              <a:ext cx="985838" cy="55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>
            <a:fillRect/>
          </a:stretch>
        </p:blipFill>
        <p:spPr bwMode="auto">
          <a:xfrm>
            <a:off x="-6773" y="6063217"/>
            <a:ext cx="9144001" cy="79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47" y="54714"/>
            <a:ext cx="1662915" cy="6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199565" y="751601"/>
            <a:ext cx="1725359" cy="260613"/>
          </a:xfrm>
          <a:prstGeom prst="rect">
            <a:avLst/>
          </a:prstGeom>
        </p:spPr>
        <p:txBody>
          <a:bodyPr lIns="79951" tIns="39976" rIns="79951" bIns="39976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Начальное образование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0" name="Рисунок 2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16" y="228951"/>
            <a:ext cx="409960" cy="22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3"/>
          <p:cNvGrpSpPr/>
          <p:nvPr userDrawn="1"/>
        </p:nvGrpSpPr>
        <p:grpSpPr>
          <a:xfrm>
            <a:off x="8197850" y="194965"/>
            <a:ext cx="946165" cy="490988"/>
            <a:chOff x="9586913" y="71438"/>
            <a:chExt cx="1106487" cy="541337"/>
          </a:xfrm>
        </p:grpSpPr>
        <p:pic>
          <p:nvPicPr>
            <p:cNvPr id="15" name="Рисунок 47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6913" y="161925"/>
              <a:ext cx="1106487" cy="45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48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6775" y="71438"/>
              <a:ext cx="34290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>
            <a:fillRect/>
          </a:stretch>
        </p:blipFill>
        <p:spPr bwMode="auto">
          <a:xfrm>
            <a:off x="0" y="6129338"/>
            <a:ext cx="91440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73" y="60325"/>
            <a:ext cx="19446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33363" y="828676"/>
            <a:ext cx="2017712" cy="287338"/>
          </a:xfrm>
          <a:prstGeom prst="rect">
            <a:avLst/>
          </a:prstGeom>
        </p:spPr>
        <p:txBody>
          <a:bodyPr lIns="91264" tIns="45632" rIns="91264" bIns="45632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Начальное образование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" name="Рисунок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35" y="252413"/>
            <a:ext cx="4794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30"/>
          <p:cNvGrpSpPr>
            <a:grpSpLocks/>
          </p:cNvGrpSpPr>
          <p:nvPr/>
        </p:nvGrpSpPr>
        <p:grpSpPr bwMode="auto">
          <a:xfrm>
            <a:off x="7966075" y="98425"/>
            <a:ext cx="1106488" cy="534988"/>
            <a:chOff x="9586913" y="190004"/>
            <a:chExt cx="1106487" cy="535310"/>
          </a:xfrm>
        </p:grpSpPr>
        <p:pic>
          <p:nvPicPr>
            <p:cNvPr id="7" name="Рисунок 48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6775" y="190004"/>
              <a:ext cx="34290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46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6913" y="252239"/>
              <a:ext cx="1106487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>
            <a:fillRect/>
          </a:stretch>
        </p:blipFill>
        <p:spPr bwMode="auto">
          <a:xfrm>
            <a:off x="-6769" y="6063221"/>
            <a:ext cx="9144001" cy="79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1" y="54714"/>
            <a:ext cx="1662915" cy="6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199569" y="751601"/>
            <a:ext cx="1725359" cy="260613"/>
          </a:xfrm>
          <a:prstGeom prst="rect">
            <a:avLst/>
          </a:prstGeom>
        </p:spPr>
        <p:txBody>
          <a:bodyPr lIns="79895" tIns="39948" rIns="79895" bIns="39948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Начальное образование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0" name="Рисунок 2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16" y="228955"/>
            <a:ext cx="409960" cy="22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6"/>
          <p:cNvGrpSpPr/>
          <p:nvPr userDrawn="1"/>
        </p:nvGrpSpPr>
        <p:grpSpPr>
          <a:xfrm>
            <a:off x="8197854" y="200431"/>
            <a:ext cx="946165" cy="485522"/>
            <a:chOff x="9586913" y="190004"/>
            <a:chExt cx="1106487" cy="535310"/>
          </a:xfrm>
        </p:grpSpPr>
        <p:pic>
          <p:nvPicPr>
            <p:cNvPr id="18" name="Рисунок 48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6775" y="190004"/>
              <a:ext cx="34290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Рисунок 46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6913" y="252239"/>
              <a:ext cx="1106487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_Н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 userDrawn="1"/>
        </p:nvGrpSpPr>
        <p:grpSpPr bwMode="auto">
          <a:xfrm>
            <a:off x="3" y="1020763"/>
            <a:ext cx="468313" cy="5837237"/>
            <a:chOff x="0" y="764704"/>
            <a:chExt cx="467544" cy="6093296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467544" y="764704"/>
              <a:ext cx="0" cy="60932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764704"/>
              <a:ext cx="46754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 userDrawn="1"/>
        </p:nvSpPr>
        <p:spPr>
          <a:xfrm rot="16200000">
            <a:off x="-1415359" y="4051648"/>
            <a:ext cx="3253004" cy="369203"/>
          </a:xfrm>
          <a:prstGeom prst="rect">
            <a:avLst/>
          </a:prstGeom>
          <a:noFill/>
        </p:spPr>
        <p:txBody>
          <a:bodyPr wrap="none" lIns="91312" tIns="45656" rIns="91312" bIns="45656">
            <a:spAutoFit/>
          </a:bodyPr>
          <a:lstStyle/>
          <a:p>
            <a:pPr>
              <a:defRPr/>
            </a:pPr>
            <a:r>
              <a:rPr lang="ru-RU" spc="600" dirty="0">
                <a:solidFill>
                  <a:schemeClr val="tx2">
                    <a:lumMod val="75000"/>
                  </a:schemeClr>
                </a:solidFill>
              </a:rPr>
              <a:t>Начальная школа</a:t>
            </a:r>
            <a:endParaRPr lang="ru-RU" b="1" spc="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4" descr="fgos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3952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9FB44-8CC9-4337-B755-81BE6FDB0E2F}" type="datetime1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7F4B2-2BC2-4E35-AFC9-3C13368119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419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8" y="0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4489" tIns="44489" rIns="44489" bIns="44489" anchor="ctr"/>
          <a:lstStyle/>
          <a:p>
            <a:pPr defTabSz="885595" eaLnBrk="1" hangingPunct="1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>
              <a:solidFill>
                <a:srgbClr val="FFFFFF"/>
              </a:solidFill>
              <a:latin typeface="+mn-lt"/>
              <a:cs typeface="+mn-cs"/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8" y="33125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88974" tIns="44489" rIns="88974" bIns="44489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79971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5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66370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>
            <a:fillRect/>
          </a:stretch>
        </p:blipFill>
        <p:spPr bwMode="auto">
          <a:xfrm>
            <a:off x="-6780" y="6106406"/>
            <a:ext cx="9144001" cy="75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hape 453"/>
          <p:cNvSpPr/>
          <p:nvPr userDrawn="1"/>
        </p:nvSpPr>
        <p:spPr>
          <a:xfrm>
            <a:off x="7" y="0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1948" tIns="41948" rIns="41948" bIns="41948" anchor="ctr"/>
          <a:lstStyle/>
          <a:p>
            <a:pPr defTabSz="835039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000" dirty="0">
              <a:solidFill>
                <a:srgbClr val="FFFFFF"/>
              </a:solidFill>
              <a:latin typeface="+mn-lt"/>
              <a:cs typeface="+mn-cs"/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8" y="33124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83899" tIns="41948" rIns="83899" bIns="41948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35447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24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88409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Часть 1. Теоретическ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505" y="6309362"/>
            <a:ext cx="2133600" cy="365125"/>
          </a:xfrm>
        </p:spPr>
        <p:txBody>
          <a:bodyPr/>
          <a:lstStyle>
            <a:lvl1pPr defTabSz="914077">
              <a:defRPr/>
            </a:lvl1pPr>
          </a:lstStyle>
          <a:p>
            <a:pPr>
              <a:defRPr/>
            </a:pPr>
            <a:fld id="{23B0A553-3842-4337-AB94-BC1F43A310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5957" y="6439252"/>
            <a:ext cx="476545" cy="365125"/>
          </a:xfrm>
        </p:spPr>
        <p:txBody>
          <a:bodyPr/>
          <a:lstStyle>
            <a:lvl1pPr algn="ctr" defTabSz="914077">
              <a:defRPr sz="2000"/>
            </a:lvl1pPr>
          </a:lstStyle>
          <a:p>
            <a:pPr>
              <a:defRPr/>
            </a:pPr>
            <a:fld id="{2F665D0F-2EA9-440E-8E13-0E917B7D4D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 rot="16200000">
            <a:off x="-2416194" y="3219205"/>
            <a:ext cx="5254716" cy="52318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marL="0" marR="0" lvl="0" indent="0" algn="ctr" defTabSz="91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25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Часть 1. </a:t>
            </a:r>
            <a:r>
              <a:rPr kumimoji="0" lang="ru-RU" sz="2800" b="1" i="0" u="none" strike="noStrike" kern="1200" cap="none" spc="25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Теоретическая</a:t>
            </a:r>
            <a:endParaRPr kumimoji="0" lang="ru-RU" sz="2800" b="1" i="0" u="none" strike="noStrike" kern="1200" cap="none" spc="2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472774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063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Часть 2. Практическ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505" y="6309362"/>
            <a:ext cx="2133600" cy="365125"/>
          </a:xfrm>
        </p:spPr>
        <p:txBody>
          <a:bodyPr/>
          <a:lstStyle>
            <a:lvl1pPr defTabSz="914077">
              <a:defRPr/>
            </a:lvl1pPr>
          </a:lstStyle>
          <a:p>
            <a:pPr>
              <a:defRPr/>
            </a:pPr>
            <a:fld id="{23B0A553-3842-4337-AB94-BC1F43A310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95957" y="6439252"/>
            <a:ext cx="476545" cy="365125"/>
          </a:xfrm>
        </p:spPr>
        <p:txBody>
          <a:bodyPr/>
          <a:lstStyle>
            <a:lvl1pPr algn="ctr" defTabSz="914077">
              <a:defRPr sz="2000"/>
            </a:lvl1pPr>
          </a:lstStyle>
          <a:p>
            <a:pPr>
              <a:defRPr/>
            </a:pPr>
            <a:fld id="{2F665D0F-2EA9-440E-8E13-0E917B7D4D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 rot="16200000">
            <a:off x="-2416194" y="3249983"/>
            <a:ext cx="5254716" cy="461633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marL="0" marR="0" lvl="0" indent="0" algn="ctr" defTabSz="91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60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Часть 2. </a:t>
            </a:r>
            <a:r>
              <a:rPr kumimoji="0" lang="ru-RU" sz="24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Практическая</a:t>
            </a:r>
            <a:endParaRPr kumimoji="0" lang="ru-RU" sz="2400" b="1" i="0" u="none" strike="noStrike" kern="1200" cap="none" spc="60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472774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454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8AB07-852C-40A8-9B5B-2ED5F1DCA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53820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Школа Росс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work\Презентации\Дизайн\logo_prosv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326" y="6129349"/>
            <a:ext cx="14922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girl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/>
          <p:nvPr userDrawn="1"/>
        </p:nvSpPr>
        <p:spPr>
          <a:xfrm>
            <a:off x="6091473" y="5"/>
            <a:ext cx="3052532" cy="369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264" tIns="45632" rIns="91264" bIns="45632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600" dirty="0">
                <a:latin typeface="+mn-lt"/>
                <a:cs typeface="+mn-cs"/>
              </a:rPr>
              <a:t>Начальная школа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15898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1574" y="4779150"/>
            <a:ext cx="7785864" cy="1302550"/>
          </a:xfrm>
        </p:spPr>
        <p:txBody>
          <a:bodyPr>
            <a:normAutofit/>
          </a:bodyPr>
          <a:lstStyle>
            <a:lvl1pPr marL="0" indent="0" algn="r"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6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87401-6EF2-45B4-9D3A-707BD68F25C9}" type="datetime1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6C90B-BB63-4AAF-A8EE-72AA8F221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3"/>
          <p:cNvSpPr/>
          <p:nvPr userDrawn="1"/>
        </p:nvSpPr>
        <p:spPr>
          <a:xfrm>
            <a:off x="0" y="0"/>
            <a:ext cx="9137650" cy="981075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1992" tIns="41992" rIns="41992" bIns="41992" anchor="ctr"/>
          <a:lstStyle/>
          <a:p>
            <a:pPr defTabSz="835925" eaLnBrk="1" hangingPunct="1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980">
              <a:solidFill>
                <a:srgbClr val="FFFFFF"/>
              </a:solidFill>
              <a:latin typeface="+mn-lt"/>
              <a:cs typeface="+mn-cs"/>
              <a:sym typeface="Calibri"/>
            </a:endParaRPr>
          </a:p>
        </p:txBody>
      </p:sp>
      <p:sp>
        <p:nvSpPr>
          <p:cNvPr id="3" name="Shape 455"/>
          <p:cNvSpPr txBox="1">
            <a:spLocks/>
          </p:cNvSpPr>
          <p:nvPr userDrawn="1"/>
        </p:nvSpPr>
        <p:spPr bwMode="auto">
          <a:xfrm>
            <a:off x="168275" y="33338"/>
            <a:ext cx="8807450" cy="914400"/>
          </a:xfrm>
          <a:prstGeom prst="rect">
            <a:avLst/>
          </a:prstGeom>
          <a:noFill/>
          <a:ln>
            <a:noFill/>
          </a:ln>
          <a:extLst/>
        </p:spPr>
        <p:txBody>
          <a:bodyPr lIns="83987" tIns="41994" rIns="83987" bIns="41994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36225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338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4" name="image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023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04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Линия"/>
          <p:cNvSpPr/>
          <p:nvPr/>
        </p:nvSpPr>
        <p:spPr>
          <a:xfrm>
            <a:off x="4443256" y="880581"/>
            <a:ext cx="15947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3200"/>
            </a:pPr>
            <a:endParaRPr sz="1200"/>
          </a:p>
        </p:txBody>
      </p:sp>
      <p:sp>
        <p:nvSpPr>
          <p:cNvPr id="21" name="Линия"/>
          <p:cNvSpPr/>
          <p:nvPr/>
        </p:nvSpPr>
        <p:spPr>
          <a:xfrm flipH="1">
            <a:off x="4541270" y="880581"/>
            <a:ext cx="15947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3200"/>
            </a:pPr>
            <a:endParaRPr sz="1200"/>
          </a:p>
        </p:txBody>
      </p:sp>
      <p:sp>
        <p:nvSpPr>
          <p:cNvPr id="22" name="Линия"/>
          <p:cNvSpPr/>
          <p:nvPr/>
        </p:nvSpPr>
        <p:spPr>
          <a:xfrm flipH="1">
            <a:off x="4507783" y="880581"/>
            <a:ext cx="15947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3200"/>
            </a:pPr>
            <a:endParaRPr sz="1200"/>
          </a:p>
        </p:txBody>
      </p:sp>
      <p:sp>
        <p:nvSpPr>
          <p:cNvPr id="23" name="Линия"/>
          <p:cNvSpPr/>
          <p:nvPr/>
        </p:nvSpPr>
        <p:spPr>
          <a:xfrm>
            <a:off x="4332229" y="1279923"/>
            <a:ext cx="479542" cy="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sz="3200"/>
            </a:pPr>
            <a:endParaRPr sz="1200"/>
          </a:p>
        </p:txBody>
      </p:sp>
      <p:sp>
        <p:nvSpPr>
          <p:cNvPr id="24" name="Прямоугольник"/>
          <p:cNvSpPr/>
          <p:nvPr/>
        </p:nvSpPr>
        <p:spPr>
          <a:xfrm>
            <a:off x="-1042" y="-5953"/>
            <a:ext cx="9146084" cy="317469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 sz="1200"/>
          </a:p>
        </p:txBody>
      </p:sp>
      <p:sp>
        <p:nvSpPr>
          <p:cNvPr id="25" name="Прямоугольник"/>
          <p:cNvSpPr/>
          <p:nvPr/>
        </p:nvSpPr>
        <p:spPr>
          <a:xfrm>
            <a:off x="-1042" y="6546820"/>
            <a:ext cx="9146084" cy="317469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pic>
        <p:nvPicPr>
          <p:cNvPr id="26" name="pasted-image.tiff" descr="pasted-image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0058" y="476085"/>
            <a:ext cx="392809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75931" y="6500813"/>
            <a:ext cx="185442" cy="255588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308074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661435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739D-84BF-4F1E-B07F-4913BA778963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D0CF-5872-4F11-B7DB-14710B208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226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739D-84BF-4F1E-B07F-4913BA778963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D0CF-5872-4F11-B7DB-14710B208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26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739D-84BF-4F1E-B07F-4913BA778963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D0CF-5872-4F11-B7DB-14710B208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43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739D-84BF-4F1E-B07F-4913BA778963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D0CF-5872-4F11-B7DB-14710B208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932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739D-84BF-4F1E-B07F-4913BA778963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D0CF-5872-4F11-B7DB-14710B208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33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739D-84BF-4F1E-B07F-4913BA778963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D0CF-5872-4F11-B7DB-14710B208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93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739D-84BF-4F1E-B07F-4913BA778963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D0CF-5872-4F11-B7DB-14710B208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72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739D-84BF-4F1E-B07F-4913BA778963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D0CF-5872-4F11-B7DB-14710B208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44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Ш. Обучение грамоте. Перспекти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work\Презентации\Дизайн\logo_prosv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40" y="61913"/>
            <a:ext cx="11874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 userDrawn="1"/>
        </p:nvGrpSpPr>
        <p:grpSpPr bwMode="auto">
          <a:xfrm>
            <a:off x="3" y="765180"/>
            <a:ext cx="468313" cy="6092825"/>
            <a:chOff x="0" y="764704"/>
            <a:chExt cx="467544" cy="6093296"/>
          </a:xfrm>
        </p:grpSpPr>
        <p:cxnSp>
          <p:nvCxnSpPr>
            <p:cNvPr id="6" name="Прямая соединительная линия 9"/>
            <p:cNvCxnSpPr/>
            <p:nvPr/>
          </p:nvCxnSpPr>
          <p:spPr>
            <a:xfrm>
              <a:off x="467544" y="764704"/>
              <a:ext cx="0" cy="609329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10"/>
            <p:cNvCxnSpPr/>
            <p:nvPr/>
          </p:nvCxnSpPr>
          <p:spPr>
            <a:xfrm>
              <a:off x="0" y="764704"/>
              <a:ext cx="46754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6" descr="sun1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19150"/>
            <a:ext cx="431800" cy="431800"/>
          </a:xfrm>
          <a:prstGeom prst="rect">
            <a:avLst/>
          </a:prstGeom>
          <a:ln>
            <a:noFill/>
          </a:ln>
          <a:effectLst>
            <a:outerShdw blurRad="50800" dist="25400" dir="2700000" algn="tl" rotWithShape="0">
              <a:srgbClr val="333333">
                <a:alpha val="25000"/>
              </a:srgbClr>
            </a:outerShdw>
          </a:effectLst>
        </p:spPr>
      </p:pic>
      <p:sp>
        <p:nvSpPr>
          <p:cNvPr id="9" name="TextBox 11"/>
          <p:cNvSpPr txBox="1"/>
          <p:nvPr userDrawn="1"/>
        </p:nvSpPr>
        <p:spPr>
          <a:xfrm rot="16200000">
            <a:off x="-2394519" y="3895305"/>
            <a:ext cx="5211328" cy="369154"/>
          </a:xfrm>
          <a:prstGeom prst="rect">
            <a:avLst/>
          </a:prstGeom>
          <a:noFill/>
        </p:spPr>
        <p:txBody>
          <a:bodyPr wrap="none" lIns="91264" tIns="45632" rIns="91264" bIns="4563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Начальная школа. </a:t>
            </a:r>
            <a:r>
              <a:rPr lang="ru-RU" b="1" spc="3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Обучение грамоте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40" y="-171450"/>
            <a:ext cx="699516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15" y="1600200"/>
            <a:ext cx="8075295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11188" y="63087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8FD2B-841D-4B73-9EFF-9A7CCECEA8D4}" type="datetime1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596313" y="6438911"/>
            <a:ext cx="476250" cy="365125"/>
          </a:xfrm>
        </p:spPr>
        <p:txBody>
          <a:bodyPr/>
          <a:lstStyle>
            <a:lvl1pPr algn="ctr">
              <a:defRPr sz="2000"/>
            </a:lvl1pPr>
          </a:lstStyle>
          <a:p>
            <a:pPr>
              <a:defRPr/>
            </a:pPr>
            <a:fld id="{8447232F-4AC6-4BBF-9870-86992BEFB2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739D-84BF-4F1E-B07F-4913BA778963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D0CF-5872-4F11-B7DB-14710B208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343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739D-84BF-4F1E-B07F-4913BA778963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D0CF-5872-4F11-B7DB-14710B208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02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739D-84BF-4F1E-B07F-4913BA778963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D0CF-5872-4F11-B7DB-14710B208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86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Ш.  УМК &quot;Перспектива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work\Презентации\Дизайн\logo_prosv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40" y="61913"/>
            <a:ext cx="11874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 userDrawn="1"/>
        </p:nvGrpSpPr>
        <p:grpSpPr bwMode="auto">
          <a:xfrm>
            <a:off x="3" y="765180"/>
            <a:ext cx="468313" cy="6092825"/>
            <a:chOff x="0" y="764704"/>
            <a:chExt cx="467544" cy="6093296"/>
          </a:xfrm>
        </p:grpSpPr>
        <p:cxnSp>
          <p:nvCxnSpPr>
            <p:cNvPr id="6" name="Прямая соединительная линия 9"/>
            <p:cNvCxnSpPr/>
            <p:nvPr/>
          </p:nvCxnSpPr>
          <p:spPr>
            <a:xfrm>
              <a:off x="467544" y="764704"/>
              <a:ext cx="0" cy="609329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10"/>
            <p:cNvCxnSpPr/>
            <p:nvPr/>
          </p:nvCxnSpPr>
          <p:spPr>
            <a:xfrm>
              <a:off x="0" y="764704"/>
              <a:ext cx="46754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6" descr="sun1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19150"/>
            <a:ext cx="431800" cy="431800"/>
          </a:xfrm>
          <a:prstGeom prst="rect">
            <a:avLst/>
          </a:prstGeom>
          <a:ln>
            <a:noFill/>
          </a:ln>
          <a:effectLst>
            <a:outerShdw blurRad="50800" dist="25400" dir="2700000" algn="tl" rotWithShape="0">
              <a:srgbClr val="333333">
                <a:alpha val="25000"/>
              </a:srgbClr>
            </a:outerShdw>
          </a:effectLst>
        </p:spPr>
      </p:pic>
      <p:sp>
        <p:nvSpPr>
          <p:cNvPr id="9" name="TextBox 13"/>
          <p:cNvSpPr txBox="1"/>
          <p:nvPr userDrawn="1"/>
        </p:nvSpPr>
        <p:spPr>
          <a:xfrm rot="16200000">
            <a:off x="-2513461" y="3785767"/>
            <a:ext cx="5449213" cy="369154"/>
          </a:xfrm>
          <a:prstGeom prst="rect">
            <a:avLst/>
          </a:prstGeom>
          <a:noFill/>
        </p:spPr>
        <p:txBody>
          <a:bodyPr wrap="none" lIns="91264" tIns="45632" rIns="91264" bIns="456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Начальная школа. </a:t>
            </a:r>
            <a:r>
              <a:rPr lang="ru-RU" b="1" spc="3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УМК</a:t>
            </a:r>
            <a:r>
              <a:rPr lang="ru-RU" spc="3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b="1" spc="3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«Перспектива»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40" y="-171450"/>
            <a:ext cx="699516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15" y="1600200"/>
            <a:ext cx="8075295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11188" y="63087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4ADBB-72D5-41E4-B1F5-3ED3304251BD}" type="datetime1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596313" y="6438911"/>
            <a:ext cx="476250" cy="365125"/>
          </a:xfrm>
        </p:spPr>
        <p:txBody>
          <a:bodyPr/>
          <a:lstStyle>
            <a:lvl1pPr algn="ctr">
              <a:defRPr sz="1800"/>
            </a:lvl1pPr>
          </a:lstStyle>
          <a:p>
            <a:pPr>
              <a:defRPr/>
            </a:pPr>
            <a:fld id="{7F995756-C74F-4885-9ECC-D54DC9ECED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Ш. Русский язык. Ш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work\Презентации\Дизайн\shr2.g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" y="773116"/>
            <a:ext cx="468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work\Презентации\Дизайн\logo_prosv2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40" y="61913"/>
            <a:ext cx="11874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8"/>
          <p:cNvGrpSpPr>
            <a:grpSpLocks/>
          </p:cNvGrpSpPr>
          <p:nvPr userDrawn="1"/>
        </p:nvGrpSpPr>
        <p:grpSpPr bwMode="auto">
          <a:xfrm>
            <a:off x="3" y="765180"/>
            <a:ext cx="468313" cy="6092825"/>
            <a:chOff x="0" y="764704"/>
            <a:chExt cx="467544" cy="6093296"/>
          </a:xfrm>
        </p:grpSpPr>
        <p:cxnSp>
          <p:nvCxnSpPr>
            <p:cNvPr id="7" name="Прямая соединительная линия 9"/>
            <p:cNvCxnSpPr/>
            <p:nvPr/>
          </p:nvCxnSpPr>
          <p:spPr>
            <a:xfrm>
              <a:off x="467544" y="764704"/>
              <a:ext cx="0" cy="60932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10"/>
            <p:cNvCxnSpPr/>
            <p:nvPr/>
          </p:nvCxnSpPr>
          <p:spPr>
            <a:xfrm>
              <a:off x="0" y="764704"/>
              <a:ext cx="46754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12"/>
          <p:cNvSpPr txBox="1"/>
          <p:nvPr userDrawn="1"/>
        </p:nvSpPr>
        <p:spPr>
          <a:xfrm rot="16200000">
            <a:off x="-2052148" y="4215187"/>
            <a:ext cx="4526589" cy="369154"/>
          </a:xfrm>
          <a:prstGeom prst="rect">
            <a:avLst/>
          </a:prstGeom>
          <a:noFill/>
        </p:spPr>
        <p:txBody>
          <a:bodyPr wrap="none" lIns="91264" tIns="45632" rIns="91264" bIns="456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Начальная школа. </a:t>
            </a:r>
            <a:r>
              <a:rPr lang="ru-RU" b="1" spc="3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Русский язык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40" y="-171450"/>
            <a:ext cx="699516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15" y="1600200"/>
            <a:ext cx="8075295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11188" y="63087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C995E-5A53-4AED-9F47-A14A95954D6A}" type="datetime1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596313" y="6438911"/>
            <a:ext cx="476250" cy="365125"/>
          </a:xfrm>
        </p:spPr>
        <p:txBody>
          <a:bodyPr/>
          <a:lstStyle>
            <a:lvl1pPr algn="ctr">
              <a:defRPr sz="2000"/>
            </a:lvl1pPr>
          </a:lstStyle>
          <a:p>
            <a:pPr>
              <a:defRPr/>
            </a:pPr>
            <a:fld id="{6CE6CE97-6BF0-4678-85BB-C4C5B18207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Ш. УМК &quot; Школа России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work\Презентации\Дизайн\shr2.g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" y="773116"/>
            <a:ext cx="468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work\Презентации\Дизайн\logo_prosv2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40" y="61913"/>
            <a:ext cx="11874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8"/>
          <p:cNvGrpSpPr>
            <a:grpSpLocks/>
          </p:cNvGrpSpPr>
          <p:nvPr userDrawn="1"/>
        </p:nvGrpSpPr>
        <p:grpSpPr bwMode="auto">
          <a:xfrm>
            <a:off x="3" y="765180"/>
            <a:ext cx="468313" cy="6092825"/>
            <a:chOff x="0" y="764704"/>
            <a:chExt cx="467544" cy="6093296"/>
          </a:xfrm>
        </p:grpSpPr>
        <p:cxnSp>
          <p:nvCxnSpPr>
            <p:cNvPr id="7" name="Прямая соединительная линия 9"/>
            <p:cNvCxnSpPr/>
            <p:nvPr/>
          </p:nvCxnSpPr>
          <p:spPr>
            <a:xfrm>
              <a:off x="467544" y="764704"/>
              <a:ext cx="0" cy="60932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10"/>
            <p:cNvCxnSpPr/>
            <p:nvPr/>
          </p:nvCxnSpPr>
          <p:spPr>
            <a:xfrm>
              <a:off x="0" y="764704"/>
              <a:ext cx="46754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11"/>
          <p:cNvSpPr txBox="1"/>
          <p:nvPr userDrawn="1"/>
        </p:nvSpPr>
        <p:spPr>
          <a:xfrm rot="16200000">
            <a:off x="-2483966" y="3784974"/>
            <a:ext cx="5390223" cy="369154"/>
          </a:xfrm>
          <a:prstGeom prst="rect">
            <a:avLst/>
          </a:prstGeom>
          <a:noFill/>
        </p:spPr>
        <p:txBody>
          <a:bodyPr wrap="none" lIns="91264" tIns="45632" rIns="91264" bIns="456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25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Начальная школа. </a:t>
            </a:r>
            <a:r>
              <a:rPr lang="ru-RU" b="1" spc="25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УМК «Школа России»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40" y="-171450"/>
            <a:ext cx="699516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15" y="1600200"/>
            <a:ext cx="8075295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11188" y="63087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75739-A7F3-4869-B27B-C00214C94C36}" type="datetime1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596313" y="6438911"/>
            <a:ext cx="476250" cy="365125"/>
          </a:xfrm>
        </p:spPr>
        <p:txBody>
          <a:bodyPr/>
          <a:lstStyle>
            <a:lvl1pPr algn="ctr">
              <a:defRPr sz="2000"/>
            </a:lvl1pPr>
          </a:lstStyle>
          <a:p>
            <a:pPr>
              <a:defRPr/>
            </a:pPr>
            <a:fld id="{E240F390-ABAE-41CD-90E2-69E52F834C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Ш. Математика. Ш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work\Презентации\Дизайн\shr2.g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" y="773116"/>
            <a:ext cx="468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work\Презентации\Дизайн\logo_prosv2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40" y="61913"/>
            <a:ext cx="11874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8"/>
          <p:cNvGrpSpPr>
            <a:grpSpLocks/>
          </p:cNvGrpSpPr>
          <p:nvPr userDrawn="1"/>
        </p:nvGrpSpPr>
        <p:grpSpPr bwMode="auto">
          <a:xfrm>
            <a:off x="3" y="765180"/>
            <a:ext cx="468313" cy="6092825"/>
            <a:chOff x="0" y="764704"/>
            <a:chExt cx="467544" cy="6093296"/>
          </a:xfrm>
        </p:grpSpPr>
        <p:cxnSp>
          <p:nvCxnSpPr>
            <p:cNvPr id="7" name="Прямая соединительная линия 9"/>
            <p:cNvCxnSpPr/>
            <p:nvPr/>
          </p:nvCxnSpPr>
          <p:spPr>
            <a:xfrm>
              <a:off x="467544" y="764704"/>
              <a:ext cx="0" cy="60932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10"/>
            <p:cNvCxnSpPr/>
            <p:nvPr/>
          </p:nvCxnSpPr>
          <p:spPr>
            <a:xfrm>
              <a:off x="0" y="764704"/>
              <a:ext cx="46754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12"/>
          <p:cNvSpPr txBox="1"/>
          <p:nvPr userDrawn="1"/>
        </p:nvSpPr>
        <p:spPr>
          <a:xfrm rot="16200000">
            <a:off x="-1958597" y="4238999"/>
            <a:ext cx="4339487" cy="369154"/>
          </a:xfrm>
          <a:prstGeom prst="rect">
            <a:avLst/>
          </a:prstGeom>
          <a:noFill/>
        </p:spPr>
        <p:txBody>
          <a:bodyPr wrap="none" lIns="91264" tIns="45632" rIns="91264" bIns="456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3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Начальная школа. </a:t>
            </a:r>
            <a:r>
              <a:rPr lang="ru-RU" b="1" spc="3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Математика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40" y="-171450"/>
            <a:ext cx="699516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15" y="1600200"/>
            <a:ext cx="8075295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11188" y="63087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083E3-5969-4C10-BB7C-C4B4B81E7CB4}" type="datetime1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596313" y="6438911"/>
            <a:ext cx="476250" cy="365125"/>
          </a:xfrm>
        </p:spPr>
        <p:txBody>
          <a:bodyPr/>
          <a:lstStyle>
            <a:lvl1pPr algn="ctr">
              <a:defRPr sz="2000"/>
            </a:lvl1pPr>
          </a:lstStyle>
          <a:p>
            <a:pPr>
              <a:defRPr/>
            </a:pPr>
            <a:fld id="{9D45E5DC-600D-4BA4-AFB7-11B556D130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8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05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BC5A6-5521-4D44-8718-33A928B4F33B}" type="datetime1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Начальная школа. Обучение грамоте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1BBB-25DE-4F08-8A31-A92869486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4" tIns="45632" rIns="91264" bIns="456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61"/>
            <a:ext cx="2133600" cy="365125"/>
          </a:xfrm>
          <a:prstGeom prst="rect">
            <a:avLst/>
          </a:prstGeom>
        </p:spPr>
        <p:txBody>
          <a:bodyPr vert="horz" lIns="91264" tIns="45632" rIns="91264" bIns="4563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4C2AEC-CD81-439D-AB7E-05C4569C9DA8}" type="datetime1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61"/>
            <a:ext cx="2895600" cy="365125"/>
          </a:xfrm>
          <a:prstGeom prst="rect">
            <a:avLst/>
          </a:prstGeom>
        </p:spPr>
        <p:txBody>
          <a:bodyPr vert="horz" lIns="91264" tIns="45632" rIns="91264" bIns="4563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Начальная школа. Обучение грамоте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264" tIns="45632" rIns="91264" bIns="4563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9D1A6C-D0AE-494D-BC6B-FAFAA7B73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66" r:id="rId9"/>
    <p:sldLayoutId id="2147483665" r:id="rId10"/>
    <p:sldLayoutId id="2147483664" r:id="rId11"/>
    <p:sldLayoutId id="2147483663" r:id="rId12"/>
    <p:sldLayoutId id="2147483662" r:id="rId13"/>
    <p:sldLayoutId id="2147483661" r:id="rId14"/>
    <p:sldLayoutId id="2147483660" r:id="rId15"/>
    <p:sldLayoutId id="2147483659" r:id="rId16"/>
    <p:sldLayoutId id="2147483658" r:id="rId17"/>
    <p:sldLayoutId id="2147483675" r:id="rId18"/>
    <p:sldLayoutId id="2147483676" r:id="rId19"/>
    <p:sldLayoutId id="2147483678" r:id="rId20"/>
    <p:sldLayoutId id="2147483679" r:id="rId21"/>
    <p:sldLayoutId id="2147483680" r:id="rId22"/>
    <p:sldLayoutId id="2147483682" r:id="rId23"/>
    <p:sldLayoutId id="2147483683" r:id="rId24"/>
    <p:sldLayoutId id="2147483686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31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62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89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2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234" indent="-34223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509" indent="-2852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784" indent="-22815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97" indent="-22815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412" indent="-22815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723" indent="-228156" algn="l" defTabSz="9126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037" indent="-228156" algn="l" defTabSz="9126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352" indent="-228156" algn="l" defTabSz="9126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664" indent="-228156" algn="l" defTabSz="9126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6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14" algn="l" defTabSz="9126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7" algn="l" defTabSz="9126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0" algn="l" defTabSz="9126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55" algn="l" defTabSz="9126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66" algn="l" defTabSz="9126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82" algn="l" defTabSz="9126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94" algn="l" defTabSz="9126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505" algn="l" defTabSz="9126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5739D-84BF-4F1E-B07F-4913BA778963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1D0CF-5872-4F11-B7DB-14710B208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47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.xml"/><Relationship Id="rId7" Type="http://schemas.openxmlformats.org/officeDocument/2006/relationships/image" Target="../media/image23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0.jpeg"/><Relationship Id="rId11" Type="http://schemas.openxmlformats.org/officeDocument/2006/relationships/image" Target="../media/image75.pn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-russia.ru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xmlns="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857251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4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pic>
        <p:nvPicPr>
          <p:cNvPr id="6" name="Рисунок 5" descr="000356.jpg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63DCCC5-C5C7-4939-A893-4A4DB73304DC}"/>
              </a:ext>
            </a:extLst>
          </p:cNvPr>
          <p:cNvSpPr/>
          <p:nvPr/>
        </p:nvSpPr>
        <p:spPr>
          <a:xfrm rot="10800000">
            <a:off x="0" y="-155722"/>
            <a:ext cx="9144000" cy="7013721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510" y="548680"/>
            <a:ext cx="8982490" cy="3260701"/>
          </a:xfr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ru-RU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Проектирование </a:t>
            </a:r>
            <a:r>
              <a:rPr lang="ru-RU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универсальных учебных действий. </a:t>
            </a:r>
            <a:r>
              <a:rPr lang="ru-RU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Проектные </a:t>
            </a:r>
            <a:r>
              <a:rPr lang="ru-RU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задачи как способ формирования </a:t>
            </a:r>
            <a:r>
              <a:rPr lang="en-US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универсальных учебных действий </a:t>
            </a:r>
            <a:br>
              <a:rPr lang="ru-RU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младших школьников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9359" y="5157316"/>
            <a:ext cx="5210799" cy="1421928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ru-RU" alt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Тюрина Наталья Петровна,</a:t>
            </a:r>
            <a:br>
              <a:rPr lang="ru-RU" alt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ведущий методист </a:t>
            </a:r>
          </a:p>
          <a:p>
            <a:pPr algn="l" eaLnBrk="0" hangingPunct="0"/>
            <a:r>
              <a:rPr lang="ru-RU" alt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редакции русского языка и литературного чтения</a:t>
            </a:r>
          </a:p>
          <a:p>
            <a:pPr algn="l" eaLnBrk="0" hangingPunct="0"/>
            <a:r>
              <a:rPr lang="ru-RU" alt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Центра начального образования </a:t>
            </a:r>
          </a:p>
          <a:p>
            <a:pPr algn="l" eaLnBrk="0" hangingPunct="0"/>
            <a:r>
              <a:rPr lang="ru-RU" alt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издательства «Просвещение</a:t>
            </a:r>
            <a:r>
              <a:rPr lang="ru-RU" altLang="ru-RU" sz="1600" dirty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7574683" y="1082999"/>
            <a:ext cx="1125698" cy="38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 dirty="0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C5B8FA12-8F11-450D-B1D4-14C77A453207}"/>
              </a:ext>
            </a:extLst>
          </p:cNvPr>
          <p:cNvGrpSpPr/>
          <p:nvPr/>
        </p:nvGrpSpPr>
        <p:grpSpPr>
          <a:xfrm>
            <a:off x="7110700" y="5059135"/>
            <a:ext cx="1598399" cy="552686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2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033845"/>
            <a:ext cx="74321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ПРОЕКТНАЯ ДЕЯТЕЛЬНОСТЬ – ОСНОВА </a:t>
            </a:r>
          </a:p>
          <a:p>
            <a:pPr algn="ctr"/>
            <a:r>
              <a:rPr lang="ru-RU" sz="2800" dirty="0" smtClean="0"/>
              <a:t>ДЛЯ ФОРМИРОВАНИЯ</a:t>
            </a:r>
          </a:p>
          <a:p>
            <a:pPr algn="ctr"/>
            <a:r>
              <a:rPr lang="ru-RU" sz="2800" dirty="0" smtClean="0"/>
              <a:t>УНИВЕРСАЛЬНЫХ УЧЕБНЫХ ДЕЙСТВИЙ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840326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530" y="1988840"/>
            <a:ext cx="8847475" cy="308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57200" lvl="0" indent="-342900">
              <a:lnSpc>
                <a:spcPts val="4920"/>
              </a:lnSpc>
              <a:spcAft>
                <a:spcPts val="0"/>
              </a:spcAft>
              <a:buClr>
                <a:srgbClr val="000000"/>
              </a:buClr>
              <a:buSzPts val="3600"/>
              <a:buFont typeface="+mj-lt"/>
              <a:buAutoNum type="alphaUcPeriod"/>
              <a:tabLst>
                <a:tab pos="1136015" algn="l"/>
              </a:tabLs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Что-то слышал(а) или читал (а). </a:t>
            </a:r>
          </a:p>
          <a:p>
            <a:pPr marR="457200">
              <a:lnSpc>
                <a:spcPts val="4920"/>
              </a:lnSpc>
              <a:spcAft>
                <a:spcPts val="0"/>
              </a:spcAft>
              <a:tabLst>
                <a:tab pos="1136015" algn="l"/>
              </a:tabLst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Знаю суть технологии.</a:t>
            </a:r>
          </a:p>
          <a:p>
            <a:pPr lvl="0">
              <a:lnSpc>
                <a:spcPts val="4920"/>
              </a:lnSpc>
              <a:spcAft>
                <a:spcPts val="0"/>
              </a:spcAft>
              <a:buClr>
                <a:srgbClr val="000000"/>
              </a:buClr>
              <a:buSzPts val="3600"/>
              <a:tabLst>
                <a:tab pos="1227455" algn="l"/>
              </a:tabLs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    Применяю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практике.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    Составляю проектные задачи самостоятельно и применяю.</a:t>
            </a:r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161510" y="-81390"/>
            <a:ext cx="88659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627" fontAlgn="auto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Я ЗНАЮ О ПРОЕКТНЫХ ЗАДАЧАХ?</a:t>
            </a:r>
            <a:endParaRPr lang="ru-RU" altLang="ru-RU" sz="22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3369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90" y="820121"/>
            <a:ext cx="4606920" cy="571563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2095" y="819888"/>
            <a:ext cx="4427990" cy="571445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45005" y="233645"/>
            <a:ext cx="9144000" cy="531812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31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262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894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525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ОСОБЕННОСТИ ПРОЕКТНОЙ ЗАДАЧИ.</a:t>
            </a:r>
          </a:p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УРОК «ФРАЗЕОЛОГИЗМЫ» (Русский язык, 4 </a:t>
            </a:r>
            <a:r>
              <a:rPr lang="ru-RU" sz="24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</a:t>
            </a:r>
            <a:r>
              <a:rPr lang="ru-RU" sz="2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.)</a:t>
            </a:r>
            <a:endParaRPr lang="ru-RU" sz="24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076945" y="6416412"/>
            <a:ext cx="6390710" cy="46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8" tIns="45704" rIns="91408" bIns="45704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«Русский язык», В.П. </a:t>
            </a:r>
            <a:r>
              <a:rPr lang="ru-RU" sz="2000" dirty="0" err="1" smtClean="0">
                <a:solidFill>
                  <a:schemeClr val="bg1"/>
                </a:solidFill>
                <a:cs typeface="Times New Roman" pitchFamily="18" charset="0"/>
              </a:rPr>
              <a:t>Канакина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cs typeface="Times New Roman" pitchFamily="18" charset="0"/>
              </a:rPr>
              <a:t>кл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. </a:t>
            </a:r>
            <a:r>
              <a:rPr lang="ru-RU" sz="2000" dirty="0">
                <a:solidFill>
                  <a:schemeClr val="bg1"/>
                </a:solidFill>
                <a:cs typeface="Times New Roman" pitchFamily="18" charset="0"/>
              </a:rPr>
              <a:t>1 ч.</a:t>
            </a:r>
          </a:p>
        </p:txBody>
      </p:sp>
    </p:spTree>
    <p:extLst>
      <p:ext uri="{BB962C8B-B14F-4D97-AF65-F5344CB8AC3E}">
        <p14:creationId xmlns:p14="http://schemas.microsoft.com/office/powerpoint/2010/main" val="231588359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575" y="1133745"/>
            <a:ext cx="7605845" cy="498412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076945" y="6416412"/>
            <a:ext cx="6390710" cy="46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8" tIns="45704" rIns="91408" bIns="45704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«Русский язык», В.П. </a:t>
            </a:r>
            <a:r>
              <a:rPr lang="ru-RU" sz="2000" dirty="0" err="1" smtClean="0">
                <a:solidFill>
                  <a:schemeClr val="bg1"/>
                </a:solidFill>
                <a:cs typeface="Times New Roman" pitchFamily="18" charset="0"/>
              </a:rPr>
              <a:t>Канакина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cs typeface="Times New Roman" pitchFamily="18" charset="0"/>
              </a:rPr>
              <a:t>кл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. </a:t>
            </a:r>
            <a:r>
              <a:rPr lang="ru-RU" sz="2000" dirty="0">
                <a:solidFill>
                  <a:schemeClr val="bg1"/>
                </a:solidFill>
                <a:cs typeface="Times New Roman" pitchFamily="18" charset="0"/>
              </a:rPr>
              <a:t>1 ч.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45005" y="233645"/>
            <a:ext cx="9144000" cy="531812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31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262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894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525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ОСОБЕННОСТИ ПРОЕКТНОЙ ЗАДАЧИ.</a:t>
            </a:r>
          </a:p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УРОК «ФРАЗЕОЛОГИЗМЫ» (Русский язык, 4 </a:t>
            </a:r>
            <a:r>
              <a:rPr lang="ru-RU" sz="24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</a:t>
            </a:r>
            <a:r>
              <a:rPr lang="ru-RU" sz="2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.)</a:t>
            </a:r>
            <a:endParaRPr lang="ru-RU" sz="24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1467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Pages. Елена. Фразеологизмы и их происхождение. Фото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08820"/>
            <a:ext cx="3735415" cy="21126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06615" y="4014065"/>
            <a:ext cx="7245805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Раньше носом помимо части лица называли бирку, которую носили при </a:t>
            </a:r>
            <a:r>
              <a:rPr lang="ru-RU" dirty="0" smtClean="0"/>
              <a:t>себе и </a:t>
            </a:r>
            <a:r>
              <a:rPr lang="ru-RU" dirty="0"/>
              <a:t>на которой ставили зарубки для учёта работы, долгов и т.п. </a:t>
            </a:r>
            <a:endParaRPr lang="ru-RU" dirty="0" smtClean="0"/>
          </a:p>
          <a:p>
            <a:r>
              <a:rPr lang="ru-RU" dirty="0" smtClean="0"/>
              <a:t>Благодаря этому возникло </a:t>
            </a:r>
            <a:r>
              <a:rPr lang="ru-RU" dirty="0"/>
              <a:t>выражение "зарубить на носу". 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53975" y="1088740"/>
            <a:ext cx="8640960" cy="490554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31326" y="2393171"/>
            <a:ext cx="351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«Зарубить на носу»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(очень хорошо что-то запомнить)</a:t>
            </a:r>
          </a:p>
          <a:p>
            <a:pPr algn="ctr"/>
            <a:endParaRPr lang="ru-RU" sz="2400" i="1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0" y="-171400"/>
            <a:ext cx="9144000" cy="531812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31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262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894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525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ОСОБЕННОСТИ ПРОЕКТНОЙ ЗАДАЧИ:</a:t>
            </a:r>
            <a:endParaRPr lang="ru-RU" sz="240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30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31540" y="548680"/>
            <a:ext cx="5715635" cy="229525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" name="TextBox 3"/>
          <p:cNvSpPr txBox="1"/>
          <p:nvPr/>
        </p:nvSpPr>
        <p:spPr>
          <a:xfrm>
            <a:off x="836585" y="1054199"/>
            <a:ext cx="60065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400" dirty="0" smtClean="0"/>
              <a:t>_____________________________      (</a:t>
            </a:r>
            <a:r>
              <a:rPr lang="ru-RU" sz="1400" dirty="0"/>
              <a:t>заниматься пустяками, </a:t>
            </a:r>
            <a:endParaRPr lang="ru-RU" sz="1400" dirty="0" smtClean="0"/>
          </a:p>
          <a:p>
            <a:pPr latinLnBrk="1"/>
            <a:r>
              <a:rPr lang="ru-RU" sz="1400" dirty="0" smtClean="0"/>
              <a:t>даром</a:t>
            </a:r>
            <a:r>
              <a:rPr lang="ru-RU" sz="1400" dirty="0"/>
              <a:t>, попусту тратить время). От названия старинной игры, </a:t>
            </a:r>
            <a:endParaRPr lang="ru-RU" sz="1400" dirty="0" smtClean="0"/>
          </a:p>
          <a:p>
            <a:pPr latinLnBrk="1"/>
            <a:r>
              <a:rPr lang="ru-RU" sz="1400" dirty="0" smtClean="0"/>
              <a:t>заключавшейся </a:t>
            </a:r>
            <a:r>
              <a:rPr lang="ru-RU" sz="1400" dirty="0"/>
              <a:t>в том, что из беспорядочно разбросанных </a:t>
            </a:r>
            <a:endParaRPr lang="ru-RU" sz="1400" dirty="0" smtClean="0"/>
          </a:p>
          <a:p>
            <a:pPr latinLnBrk="1"/>
            <a:r>
              <a:rPr lang="ru-RU" sz="1400" dirty="0" smtClean="0"/>
              <a:t>_______________ </a:t>
            </a:r>
            <a:r>
              <a:rPr lang="ru-RU" sz="1400" dirty="0"/>
              <a:t>нужно было вытащить маленьким крючком </a:t>
            </a:r>
            <a:endParaRPr lang="ru-RU" sz="1400" dirty="0" smtClean="0"/>
          </a:p>
          <a:p>
            <a:pPr latinLnBrk="1"/>
            <a:r>
              <a:rPr lang="ru-RU" sz="1400" dirty="0" smtClean="0"/>
              <a:t>одну </a:t>
            </a:r>
            <a:r>
              <a:rPr lang="ru-RU" sz="1400" dirty="0"/>
              <a:t>за другой </a:t>
            </a:r>
            <a:r>
              <a:rPr lang="ru-RU" sz="1400" dirty="0" smtClean="0"/>
              <a:t>_______________, </a:t>
            </a:r>
            <a:r>
              <a:rPr lang="ru-RU" sz="1400" dirty="0"/>
              <a:t>но так, чтобы не задеть </a:t>
            </a:r>
            <a:endParaRPr lang="ru-RU" sz="1400" dirty="0" smtClean="0"/>
          </a:p>
          <a:p>
            <a:pPr latinLnBrk="1"/>
            <a:r>
              <a:rPr lang="ru-RU" sz="1400" dirty="0" smtClean="0"/>
              <a:t>остальные.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45004" y="-171400"/>
            <a:ext cx="9144000" cy="531812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31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262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894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525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МАТЕРИАЛЫ ПРОЕКТНОЙ ЗАДАЧИ:</a:t>
            </a:r>
            <a:endParaRPr lang="ru-RU" sz="200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191235" y="2382393"/>
            <a:ext cx="6255694" cy="297033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" name="TextBox 6"/>
          <p:cNvSpPr txBox="1"/>
          <p:nvPr/>
        </p:nvSpPr>
        <p:spPr>
          <a:xfrm>
            <a:off x="2636785" y="2933945"/>
            <a:ext cx="5630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400" dirty="0" smtClean="0"/>
              <a:t>___________________________________________________________ </a:t>
            </a:r>
          </a:p>
          <a:p>
            <a:pPr latinLnBrk="1"/>
            <a:endParaRPr lang="ru-RU" sz="1400" dirty="0"/>
          </a:p>
          <a:p>
            <a:pPr latinLnBrk="1"/>
            <a:r>
              <a:rPr lang="ru-RU" sz="1400" dirty="0" smtClean="0"/>
              <a:t>Разглашать </a:t>
            </a:r>
            <a:r>
              <a:rPr lang="ru-RU" sz="1400" dirty="0"/>
              <a:t>ссоры, дрязги, происходящие между </a:t>
            </a:r>
            <a:r>
              <a:rPr lang="ru-RU" sz="1400" dirty="0" smtClean="0"/>
              <a:t>близкими людьми.    </a:t>
            </a:r>
            <a:r>
              <a:rPr lang="ru-RU" sz="1400" dirty="0"/>
              <a:t>Выражение возникло в среде крестьян, по поверьям которых нельзя </a:t>
            </a:r>
            <a:r>
              <a:rPr lang="ru-RU" sz="1400" dirty="0" smtClean="0"/>
              <a:t>было </a:t>
            </a:r>
            <a:r>
              <a:rPr lang="ru-RU" sz="1400" dirty="0"/>
              <a:t>выносить </a:t>
            </a:r>
            <a:r>
              <a:rPr lang="ru-RU" sz="1400" dirty="0" smtClean="0"/>
              <a:t>__________________, </a:t>
            </a:r>
            <a:r>
              <a:rPr lang="ru-RU" sz="1400" dirty="0"/>
              <a:t>так как он мог послужить злым людям для порчи. </a:t>
            </a:r>
            <a:r>
              <a:rPr lang="ru-RU" sz="1400" dirty="0" smtClean="0"/>
              <a:t>____________ </a:t>
            </a:r>
            <a:r>
              <a:rPr lang="ru-RU" sz="1400" dirty="0"/>
              <a:t>нужно было собирать и сжигать </a:t>
            </a:r>
            <a:r>
              <a:rPr lang="ru-RU" sz="1400" dirty="0" smtClean="0"/>
              <a:t>в    </a:t>
            </a:r>
            <a:r>
              <a:rPr lang="ru-RU" sz="1400" dirty="0"/>
              <a:t>печке.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2056811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61" y="3374295"/>
            <a:ext cx="2736654" cy="221970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663" y="1237863"/>
            <a:ext cx="2741843" cy="198022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146" name="Picture 2" descr="http://igrushka.kz/vip112/bir_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3619" y="1237862"/>
            <a:ext cx="2723866" cy="435137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61" y="1237864"/>
            <a:ext cx="2736654" cy="198022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45004" y="-171400"/>
            <a:ext cx="9144000" cy="531812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31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262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894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525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МАТЕРИАЛЫ ПРОЕКТНОЙ ЗАДАЧИ:</a:t>
            </a:r>
            <a:endParaRPr lang="ru-RU" sz="200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92525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41531" y="1403775"/>
            <a:ext cx="8370930" cy="85509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39687" y="2573905"/>
            <a:ext cx="8370930" cy="85509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21975" y="3744035"/>
            <a:ext cx="8370930" cy="85509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48775" y="4914165"/>
            <a:ext cx="8370930" cy="85509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62035" y="1547859"/>
            <a:ext cx="7290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«Выносить сор из избы»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48775" y="2709064"/>
            <a:ext cx="8344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«Работать спустя рукава/ засучив рукава»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88835" y="3856878"/>
            <a:ext cx="7290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«Писать как курица лапой»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75435" y="5049324"/>
            <a:ext cx="7290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«Играть в бирюльки»</a:t>
            </a:r>
            <a:endParaRPr lang="ru-RU" sz="3200" dirty="0"/>
          </a:p>
        </p:txBody>
      </p:sp>
      <p:sp>
        <p:nvSpPr>
          <p:cNvPr id="14" name="Rectangle 1"/>
          <p:cNvSpPr txBox="1">
            <a:spLocks noChangeArrowheads="1"/>
          </p:cNvSpPr>
          <p:nvPr/>
        </p:nvSpPr>
        <p:spPr>
          <a:xfrm>
            <a:off x="45004" y="-171400"/>
            <a:ext cx="9144000" cy="531812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31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262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894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525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МАТЕРИАЛЫ ПРОЕКТНОЙ ЗАДАЧИ:</a:t>
            </a:r>
            <a:endParaRPr lang="ru-RU" sz="200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4059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Pages. Елена. Фразеологизмы и их происхождение. Фото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08820"/>
            <a:ext cx="3735415" cy="21126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06615" y="4014065"/>
            <a:ext cx="7245805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Раньше носом помимо части лица называли бирку, которую носили при </a:t>
            </a:r>
            <a:r>
              <a:rPr lang="ru-RU" dirty="0" smtClean="0"/>
              <a:t>себе и </a:t>
            </a:r>
            <a:r>
              <a:rPr lang="ru-RU" dirty="0"/>
              <a:t>на которой ставили зарубки для учёта работы, долгов и т.п. </a:t>
            </a:r>
            <a:endParaRPr lang="ru-RU" dirty="0" smtClean="0"/>
          </a:p>
          <a:p>
            <a:r>
              <a:rPr lang="ru-RU" dirty="0" smtClean="0"/>
              <a:t>Благодаря этому возникло </a:t>
            </a:r>
            <a:r>
              <a:rPr lang="ru-RU" dirty="0"/>
              <a:t>выражение "зарубить на носу". 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53975" y="1088740"/>
            <a:ext cx="8640960" cy="490554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31326" y="2393171"/>
            <a:ext cx="351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«Зарубить на носу»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(очень хорошо что-то запомнить)</a:t>
            </a:r>
          </a:p>
          <a:p>
            <a:pPr algn="ctr"/>
            <a:endParaRPr lang="ru-RU" sz="2400" i="1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0" y="-171400"/>
            <a:ext cx="9144000" cy="531812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31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262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894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525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ОСОБЕННОСТИ ПРОЕКТНОЙ ЗАДАЧИ:</a:t>
            </a:r>
            <a:endParaRPr lang="ru-RU" sz="240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1903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259" y="-81390"/>
            <a:ext cx="898249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ДЕЙСТВУЙТЕ ПО ПЛАНУ: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marL="228600" indent="-228600">
              <a:buAutoNum type="arabicPeriod"/>
            </a:pPr>
            <a:r>
              <a:rPr lang="ru-RU" sz="2800" dirty="0"/>
              <a:t>Сначала внимательно прочитайте полученные материалы: фрагменты словарных статей, рассмотрите иллюстрации.</a:t>
            </a:r>
          </a:p>
          <a:p>
            <a:pPr marL="228600" indent="-228600">
              <a:buAutoNum type="arabicPeriod"/>
            </a:pPr>
            <a:r>
              <a:rPr lang="ru-RU" sz="2800" dirty="0"/>
              <a:t>Вырежьте фрагменты. Вместе с </a:t>
            </a:r>
            <a:r>
              <a:rPr lang="ru-RU" sz="2800" dirty="0" smtClean="0"/>
              <a:t>партнёром или партнерами восстановите (устно) тексты, </a:t>
            </a:r>
            <a:r>
              <a:rPr lang="ru-RU" sz="2800" dirty="0"/>
              <a:t>подберите к ним рисунки и </a:t>
            </a:r>
            <a:r>
              <a:rPr lang="ru-RU" sz="2800" dirty="0" smtClean="0"/>
              <a:t>заголовки</a:t>
            </a:r>
            <a:r>
              <a:rPr lang="ru-RU" sz="2800" dirty="0"/>
              <a:t>. Для удобства работы пронумеруйте карандашом части одной статьи, например, 1а, 1б и т.д</a:t>
            </a:r>
            <a:r>
              <a:rPr lang="ru-RU" sz="2800" dirty="0" smtClean="0"/>
              <a:t>.</a:t>
            </a:r>
          </a:p>
          <a:p>
            <a:pPr marL="228600" indent="-228600">
              <a:buFontTx/>
              <a:buAutoNum type="arabicPeriod"/>
            </a:pPr>
            <a:r>
              <a:rPr lang="ru-RU" sz="2800" dirty="0"/>
              <a:t>Допишите недостающие строки в </a:t>
            </a:r>
            <a:r>
              <a:rPr lang="ru-RU" sz="2800" dirty="0" smtClean="0"/>
              <a:t>тексте статьи.</a:t>
            </a:r>
            <a:endParaRPr lang="ru-RU" sz="2800" dirty="0"/>
          </a:p>
          <a:p>
            <a:pPr marL="228600" indent="-228600">
              <a:buAutoNum type="arabicPeriod"/>
            </a:pPr>
            <a:r>
              <a:rPr lang="ru-RU" sz="2800" dirty="0"/>
              <a:t>Наклейте фрагменты на </a:t>
            </a:r>
            <a:r>
              <a:rPr lang="ru-RU" sz="2800" dirty="0" smtClean="0"/>
              <a:t>основу (смотри Приложение).</a:t>
            </a:r>
            <a:endParaRPr lang="ru-RU" sz="2800" dirty="0"/>
          </a:p>
          <a:p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77582280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Grp="1" noChangeArrowheads="1"/>
          </p:cNvSpPr>
          <p:nvPr>
            <p:ph type="sldNum" sz="quarter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57B751-FB39-49AF-A28A-876D10B60A1D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3314" name="Rectangle 21"/>
          <p:cNvSpPr>
            <a:spLocks noGrp="1" noChangeArrowheads="1"/>
          </p:cNvSpPr>
          <p:nvPr>
            <p:ph type="body" idx="4294967295"/>
          </p:nvPr>
        </p:nvSpPr>
        <p:spPr>
          <a:xfrm>
            <a:off x="728663" y="1198563"/>
            <a:ext cx="8415337" cy="551656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ts val="1200"/>
              </a:spcBef>
              <a:buFontTx/>
              <a:buAutoNum type="arabicPeriod"/>
            </a:pPr>
            <a:endParaRPr lang="ru-RU" altLang="ru-RU" sz="30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Tx/>
              <a:buAutoNum type="arabicPeriod"/>
            </a:pPr>
            <a:r>
              <a:rPr lang="ru-RU" altLang="ru-RU" sz="3000" dirty="0" smtClean="0">
                <a:solidFill>
                  <a:srgbClr val="000000"/>
                </a:solidFill>
                <a:latin typeface="Arial" pitchFamily="34" charset="0"/>
              </a:rPr>
              <a:t>Актуальность обсуждаемых вопросов.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Tx/>
              <a:buAutoNum type="arabicPeriod"/>
            </a:pPr>
            <a:r>
              <a:rPr lang="ru-RU" altLang="ru-RU" sz="3000" dirty="0" smtClean="0">
                <a:solidFill>
                  <a:srgbClr val="000000"/>
                </a:solidFill>
                <a:latin typeface="Arial" pitchFamily="34" charset="0"/>
              </a:rPr>
              <a:t>Особенности проектной задачи.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Tx/>
              <a:buAutoNum type="arabicPeriod"/>
            </a:pPr>
            <a:r>
              <a:rPr lang="ru-RU" altLang="ru-RU" sz="3000" dirty="0" smtClean="0">
                <a:solidFill>
                  <a:srgbClr val="000000"/>
                </a:solidFill>
                <a:latin typeface="Arial" pitchFamily="34" charset="0"/>
              </a:rPr>
              <a:t>Структура, алгоритм решения проектной задачи.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Tx/>
              <a:buAutoNum type="arabicPeriod"/>
            </a:pPr>
            <a:r>
              <a:rPr lang="ru-RU" altLang="ru-RU" sz="3000" dirty="0" smtClean="0">
                <a:solidFill>
                  <a:srgbClr val="000000"/>
                </a:solidFill>
                <a:latin typeface="Arial" pitchFamily="34" charset="0"/>
              </a:rPr>
              <a:t>Этапы создания проектной задачи.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Tx/>
              <a:buAutoNum type="arabicPeriod"/>
            </a:pPr>
            <a:r>
              <a:rPr lang="ru-RU" altLang="ru-RU" sz="3000" dirty="0" smtClean="0">
                <a:solidFill>
                  <a:srgbClr val="000000"/>
                </a:solidFill>
                <a:latin typeface="Arial" pitchFamily="34" charset="0"/>
              </a:rPr>
              <a:t>Педагогические эффекты.</a:t>
            </a: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2148504" y="11308"/>
            <a:ext cx="4982005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200" dirty="0">
                <a:solidFill>
                  <a:schemeClr val="bg1"/>
                </a:solidFill>
              </a:rPr>
              <a:t>КРУГ ОБСУЖДАЕМЫХ ВОПРОСОВ: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586" y="209844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2000" dirty="0" smtClean="0"/>
              <a:t>Над восстановлением словарных статей работали:</a:t>
            </a:r>
          </a:p>
          <a:p>
            <a:pPr latinLnBrk="1"/>
            <a:r>
              <a:rPr lang="ru-RU" sz="2000" dirty="0" smtClean="0"/>
              <a:t>____________________________________________________</a:t>
            </a:r>
          </a:p>
          <a:p>
            <a:pPr latinLnBrk="1"/>
            <a:endParaRPr lang="ru-RU" sz="2000" dirty="0"/>
          </a:p>
          <a:p>
            <a:pPr latinLnBrk="1"/>
            <a:r>
              <a:rPr lang="ru-RU" sz="2000" dirty="0" smtClean="0"/>
              <a:t>____________________________________________________</a:t>
            </a:r>
          </a:p>
          <a:p>
            <a:pPr latinLnBrk="1"/>
            <a:endParaRPr lang="ru-RU" sz="2000" dirty="0"/>
          </a:p>
          <a:p>
            <a:pPr latinLnBrk="1"/>
            <a:r>
              <a:rPr lang="ru-RU" sz="2000" dirty="0" smtClean="0"/>
              <a:t>Мы (с интересом, с трудом) собирали словарные статьи. </a:t>
            </a:r>
          </a:p>
          <a:p>
            <a:pPr latinLnBrk="1"/>
            <a:r>
              <a:rPr lang="ru-RU" sz="2000" dirty="0" smtClean="0"/>
              <a:t>Мы  старались работать (спустя рукава, засучив рукава). </a:t>
            </a:r>
          </a:p>
          <a:p>
            <a:pPr latinLnBrk="1"/>
            <a:r>
              <a:rPr lang="ru-RU" sz="2000" dirty="0" smtClean="0"/>
              <a:t>Мы   (не выносили сор из избы, звонили во все колокола).</a:t>
            </a:r>
            <a:endParaRPr lang="ru-RU" sz="2000" dirty="0"/>
          </a:p>
          <a:p>
            <a:r>
              <a:rPr lang="ru-RU" sz="2000" dirty="0" smtClean="0"/>
              <a:t>Мы были как (два сапога пара, кто во что горазд).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581890" y="1403775"/>
            <a:ext cx="236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ПОДВЕДЁМ ИТОГИ</a:t>
            </a:r>
            <a:endParaRPr lang="ru-RU" b="1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206515" y="1268760"/>
            <a:ext cx="8820980" cy="4995555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45004" y="-171400"/>
            <a:ext cx="9144000" cy="531812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31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262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894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525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МАТЕРИАЛЫ ПРОЕКТНОЙ ЗАДАЧИ:</a:t>
            </a:r>
            <a:endParaRPr lang="ru-RU" sz="200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3405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0" y="-171400"/>
            <a:ext cx="9144000" cy="531812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31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262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894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525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ОСОБЕННОСТИ ПРОЕКТНОЙ ЗАДАЧИ:</a:t>
            </a:r>
            <a:endParaRPr lang="ru-RU" sz="240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012" y="1062309"/>
            <a:ext cx="9068508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buFont typeface="Wingdings" panose="05000000000000000000" pitchFamily="2" charset="2"/>
              <a:buChar char="ü"/>
            </a:pPr>
            <a:r>
              <a:rPr lang="ru-RU" sz="2600" dirty="0"/>
              <a:t>п</a:t>
            </a:r>
            <a:r>
              <a:rPr lang="ru-RU" sz="2600" dirty="0" smtClean="0"/>
              <a:t>роблемная (модельная</a:t>
            </a:r>
            <a:r>
              <a:rPr lang="en-US" sz="2600" dirty="0" smtClean="0"/>
              <a:t>) </a:t>
            </a:r>
            <a:r>
              <a:rPr lang="ru-RU" sz="2600" dirty="0" smtClean="0"/>
              <a:t>ситуация;</a:t>
            </a:r>
          </a:p>
          <a:p>
            <a:pPr latinLnBrk="1"/>
            <a:endParaRPr lang="ru-RU" sz="1400" dirty="0" smtClean="0"/>
          </a:p>
          <a:p>
            <a:pPr marL="285750" indent="-285750" latinLnBrk="1">
              <a:buFont typeface="Wingdings" panose="05000000000000000000" pitchFamily="2" charset="2"/>
              <a:buChar char="ü"/>
            </a:pPr>
            <a:r>
              <a:rPr lang="ru-RU" sz="2600" dirty="0"/>
              <a:t>д</a:t>
            </a:r>
            <a:r>
              <a:rPr lang="ru-RU" sz="2600" dirty="0" smtClean="0"/>
              <a:t>ля решения задачи все необходимые материалы        предоставляются;</a:t>
            </a:r>
          </a:p>
          <a:p>
            <a:pPr latinLnBrk="1"/>
            <a:endParaRPr lang="ru-RU" sz="1100" dirty="0" smtClean="0"/>
          </a:p>
          <a:p>
            <a:pPr marL="285750" indent="-285750" latinLnBrk="1">
              <a:buFont typeface="Wingdings" panose="05000000000000000000" pitchFamily="2" charset="2"/>
              <a:buChar char="ü"/>
            </a:pPr>
            <a:r>
              <a:rPr lang="ru-RU" sz="2600" dirty="0"/>
              <a:t>п</a:t>
            </a:r>
            <a:r>
              <a:rPr lang="ru-RU" sz="2600" dirty="0" smtClean="0"/>
              <a:t>редоставлены надежные «опоры»: четкие и понятные инструкции, справочный материал;</a:t>
            </a:r>
          </a:p>
          <a:p>
            <a:pPr latinLnBrk="1"/>
            <a:endParaRPr lang="ru-RU" sz="2600" dirty="0" smtClean="0"/>
          </a:p>
          <a:p>
            <a:pPr marL="342900" indent="-342900" latinLnBrk="1">
              <a:buFont typeface="Wingdings" panose="05000000000000000000" pitchFamily="2" charset="2"/>
              <a:buChar char="ü"/>
            </a:pPr>
            <a:r>
              <a:rPr lang="ru-RU" sz="2600" dirty="0"/>
              <a:t>р</a:t>
            </a:r>
            <a:r>
              <a:rPr lang="ru-RU" sz="2600" dirty="0" smtClean="0"/>
              <a:t>абота в группе;</a:t>
            </a:r>
          </a:p>
          <a:p>
            <a:pPr latinLnBrk="1"/>
            <a:endParaRPr lang="ru-RU" sz="2600" dirty="0" smtClean="0"/>
          </a:p>
          <a:p>
            <a:pPr marL="342900" indent="-342900" latinLnBrk="1">
              <a:buFont typeface="Wingdings" panose="05000000000000000000" pitchFamily="2" charset="2"/>
              <a:buChar char="ü"/>
            </a:pPr>
            <a:r>
              <a:rPr lang="ru-RU" sz="2600" dirty="0"/>
              <a:t>к</a:t>
            </a:r>
            <a:r>
              <a:rPr lang="ru-RU" sz="2600" dirty="0" smtClean="0"/>
              <a:t>раткосрочность (1 – 2 урока);</a:t>
            </a:r>
          </a:p>
          <a:p>
            <a:pPr latinLnBrk="1"/>
            <a:endParaRPr lang="ru-RU" sz="2600" dirty="0" smtClean="0"/>
          </a:p>
          <a:p>
            <a:pPr marL="342900" indent="-342900" latinLnBrk="1">
              <a:buFont typeface="Wingdings" panose="05000000000000000000" pitchFamily="2" charset="2"/>
              <a:buChar char="ü"/>
            </a:pPr>
            <a:r>
              <a:rPr lang="ru-RU" sz="2600" dirty="0"/>
              <a:t>р</a:t>
            </a:r>
            <a:r>
              <a:rPr lang="ru-RU" sz="2600" dirty="0" smtClean="0"/>
              <a:t>езультат решения задачи – новый продукт,                  созданный конкретной группой учащихся</a:t>
            </a:r>
            <a:endParaRPr lang="ru-RU" sz="2600" dirty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77960715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1830" y="863715"/>
            <a:ext cx="66607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81000" indent="647700">
              <a:spcAft>
                <a:spcPts val="137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«Под проектной задачей в начальной школе понимается такая задача, в которой через определенный набор заданий целенаправленно стимулируется система детских действий, направленных на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получение ещё никогда не существовавшего в практике ребенка результата</a:t>
            </a:r>
            <a:endParaRPr lang="ru-RU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3" name="Picture 13" descr="P:\Планы и отчеты ЦИПР\ОТДЕЛ РЕКЛАМЫ\Каталоги_11\НА ВЕРСТКУ\АРХИВ\!!!СТАНДАРТЫ\Standart_new_09.06\Начал шк\41-0116-01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510" y="98629"/>
            <a:ext cx="1800200" cy="27903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pic>
        <p:nvPicPr>
          <p:cNvPr id="4" name="Рисунок 3" descr="C:\Users\ntyurina\AppData\Local\Temp\FineReader10\media\image6.jpe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16" y="2972516"/>
            <a:ext cx="2958446" cy="2120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0" y="-126395"/>
            <a:ext cx="9144000" cy="531812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31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262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894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525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06700">
              <a:lnSpc>
                <a:spcPts val="3300"/>
              </a:lnSpc>
              <a:spcAft>
                <a:spcPts val="99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А.Б. ВОРОНЦОВ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0521" y="5274205"/>
            <a:ext cx="928504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(«продукта»), и в ходе решения которой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происходит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качественное изменение группы детей».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65725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 bwMode="auto">
          <a:xfrm>
            <a:off x="296525" y="1043735"/>
            <a:ext cx="8798265" cy="549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  <a:normAutofit/>
          </a:bodyPr>
          <a:lstStyle>
            <a:lvl1pPr marL="342657" indent="-34265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426" indent="-2855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193" indent="-2284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071" indent="-2284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948" indent="-2284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826" indent="-228439" algn="l" defTabSz="9137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702" indent="-228439" algn="l" defTabSz="9137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580" indent="-228439" algn="l" defTabSz="9137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458" indent="-228439" algn="l" defTabSz="9137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Выберите организатора обсуждения.</a:t>
            </a:r>
            <a:endParaRPr lang="ru-RU" dirty="0"/>
          </a:p>
          <a:p>
            <a:pPr lvl="0"/>
            <a:r>
              <a:rPr lang="ru-RU" dirty="0" smtClean="0"/>
              <a:t>Каждый может высказать свою идею решения.</a:t>
            </a:r>
            <a:endParaRPr lang="ru-RU" dirty="0"/>
          </a:p>
          <a:p>
            <a:pPr lvl="0"/>
            <a:r>
              <a:rPr lang="ru-RU" dirty="0" smtClean="0"/>
              <a:t>Любая идея обсуждается в группе.</a:t>
            </a:r>
            <a:endParaRPr lang="ru-RU" dirty="0"/>
          </a:p>
          <a:p>
            <a:r>
              <a:rPr lang="ru-RU" dirty="0" smtClean="0"/>
              <a:t>Один говорит, а остальные слушают.</a:t>
            </a:r>
            <a:endParaRPr lang="ru-RU" dirty="0"/>
          </a:p>
          <a:p>
            <a:pPr lvl="0"/>
            <a:r>
              <a:rPr lang="ru-RU" dirty="0" smtClean="0"/>
              <a:t>В группе согласуется общее решение.</a:t>
            </a:r>
            <a:endParaRPr lang="ru-RU" dirty="0"/>
          </a:p>
          <a:p>
            <a:pPr lvl="0"/>
            <a:r>
              <a:rPr lang="ru-RU" dirty="0" smtClean="0"/>
              <a:t>Представитель группы защищает согласованное решение перед классом.</a:t>
            </a:r>
            <a:endParaRPr lang="ru-RU" dirty="0"/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48263" y="-81390"/>
            <a:ext cx="9094788" cy="156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28" tIns="45664" rIns="91328" bIns="45664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ПРАВИЛА РАБОТЫ В ГРУППЕ: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19288" y="2420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3000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 txBox="1">
            <a:spLocks noChangeArrowheads="1"/>
          </p:cNvSpPr>
          <p:nvPr/>
        </p:nvSpPr>
        <p:spPr bwMode="auto">
          <a:xfrm>
            <a:off x="139007" y="3969060"/>
            <a:ext cx="9027494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marL="342234" indent="-34223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509" indent="-285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784" indent="-22815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97" indent="-22815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412" indent="-22815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9723" indent="-228156" algn="l" defTabSz="912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037" indent="-228156" algn="l" defTabSz="912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352" indent="-228156" algn="l" defTabSz="912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664" indent="-228156" algn="l" defTabSz="912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ru-RU" altLang="ru-RU" sz="3600" dirty="0" smtClean="0">
                <a:solidFill>
                  <a:srgbClr val="000000"/>
                </a:solidFill>
                <a:latin typeface="Arial" pitchFamily="34" charset="0"/>
              </a:rPr>
              <a:t>«То, что дети могут сделать вместе сегодня, завтра каждый из них сможет сделать самостоятельно»</a:t>
            </a:r>
          </a:p>
          <a:p>
            <a:pPr marL="0" indent="0" algn="r">
              <a:lnSpc>
                <a:spcPct val="90000"/>
              </a:lnSpc>
              <a:spcBef>
                <a:spcPts val="1200"/>
              </a:spcBef>
              <a:buNone/>
            </a:pPr>
            <a:r>
              <a:rPr lang="ru-RU" altLang="ru-RU" sz="3600" dirty="0" smtClean="0">
                <a:solidFill>
                  <a:srgbClr val="000000"/>
                </a:solidFill>
                <a:latin typeface="Arial" pitchFamily="34" charset="0"/>
              </a:rPr>
              <a:t>Л.С. Выготский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554" y="278650"/>
            <a:ext cx="2745305" cy="35587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46896822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0" y="-171400"/>
            <a:ext cx="9144000" cy="531812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31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262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894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525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ПРОЕКТНОЙ ЗАДАЧИ:</a:t>
            </a:r>
            <a:endParaRPr lang="ru-RU" sz="240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6497" y="2780007"/>
            <a:ext cx="2409280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8963" y="2756661"/>
            <a:ext cx="2332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Проблемная ситуация (актуальная). Постановка задачи (тема +цель)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35525" y="4242543"/>
            <a:ext cx="1845205" cy="8724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24920" y="2913099"/>
            <a:ext cx="1845205" cy="8724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81891" y="1583655"/>
            <a:ext cx="1845205" cy="8724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08690" y="2846727"/>
            <a:ext cx="2295255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501784" y="3422332"/>
            <a:ext cx="211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Итоговое задание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41931" y="1762235"/>
            <a:ext cx="117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41931" y="3145659"/>
            <a:ext cx="117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41931" y="4584737"/>
            <a:ext cx="117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642811" y="2241388"/>
            <a:ext cx="947056" cy="72355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6" idx="1"/>
          </p:cNvCxnSpPr>
          <p:nvPr/>
        </p:nvCxnSpPr>
        <p:spPr>
          <a:xfrm flipV="1">
            <a:off x="2665777" y="3349339"/>
            <a:ext cx="959143" cy="2687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672455" y="3808724"/>
            <a:ext cx="963070" cy="64434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419121" y="1979779"/>
            <a:ext cx="1134230" cy="86694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3"/>
          </p:cNvCxnSpPr>
          <p:nvPr/>
        </p:nvCxnSpPr>
        <p:spPr>
          <a:xfrm flipV="1">
            <a:off x="5480730" y="4160996"/>
            <a:ext cx="981592" cy="51778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6" idx="3"/>
          </p:cNvCxnSpPr>
          <p:nvPr/>
        </p:nvCxnSpPr>
        <p:spPr>
          <a:xfrm>
            <a:off x="5470125" y="3349339"/>
            <a:ext cx="959143" cy="9115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605795" y="1780691"/>
            <a:ext cx="976096" cy="107685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648653" y="3943631"/>
            <a:ext cx="992150" cy="887863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5464776" y="3180087"/>
            <a:ext cx="943915" cy="1120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5427098" y="2313139"/>
            <a:ext cx="1032596" cy="60735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5433638" y="3832391"/>
            <a:ext cx="976293" cy="71941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279699" y="1223755"/>
            <a:ext cx="24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СИСТЕМА ЗАДАНИЙ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 flipH="1">
            <a:off x="263175" y="5507324"/>
            <a:ext cx="240928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МОТИВАЦИОННЫЙ      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 flipH="1">
            <a:off x="3620354" y="5499230"/>
            <a:ext cx="4995535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dirty="0"/>
              <a:t>ДЕЯТЕЛЬНОСТНЫЙ       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5022050" y="6080848"/>
            <a:ext cx="405045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ru-RU" dirty="0"/>
              <a:t>      РЕФЛЕКСИВНО-ОЦЕНОЧНЫЙ</a:t>
            </a:r>
          </a:p>
        </p:txBody>
      </p:sp>
      <p:cxnSp>
        <p:nvCxnSpPr>
          <p:cNvPr id="39" name="Прямая со стрелкой 38"/>
          <p:cNvCxnSpPr>
            <a:stCxn id="33" idx="1"/>
            <a:endCxn id="35" idx="3"/>
          </p:cNvCxnSpPr>
          <p:nvPr/>
        </p:nvCxnSpPr>
        <p:spPr>
          <a:xfrm flipV="1">
            <a:off x="2672455" y="5683896"/>
            <a:ext cx="947899" cy="809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5" idx="2"/>
          </p:cNvCxnSpPr>
          <p:nvPr/>
        </p:nvCxnSpPr>
        <p:spPr>
          <a:xfrm flipH="1">
            <a:off x="6102171" y="5868562"/>
            <a:ext cx="15950" cy="21861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2635659" y="3566808"/>
            <a:ext cx="1006385" cy="5132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79401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40" y="595344"/>
            <a:ext cx="3606060" cy="44104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6765" y="1133745"/>
            <a:ext cx="3150350" cy="54906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" name="Рисунок 1" descr="image5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750" y="1133744"/>
            <a:ext cx="4070755" cy="55009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-26495" y="-92263"/>
            <a:ext cx="9144000" cy="531812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31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262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894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525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ВСТРОЕННОСТЬ ПРОЕКТНЫХ ЗАДАЧ</a:t>
            </a:r>
            <a:endParaRPr lang="ru-RU" sz="240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5840" y="5317423"/>
            <a:ext cx="6224874" cy="101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8" tIns="45704" rIns="91408" bIns="45704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«Русский язык», </a:t>
            </a:r>
          </a:p>
          <a:p>
            <a:r>
              <a:rPr lang="ru-RU" sz="2000" dirty="0" smtClean="0">
                <a:cs typeface="Times New Roman" pitchFamily="18" charset="0"/>
              </a:rPr>
              <a:t>В.П. </a:t>
            </a:r>
            <a:r>
              <a:rPr lang="ru-RU" sz="2000" dirty="0" err="1" smtClean="0">
                <a:cs typeface="Times New Roman" pitchFamily="18" charset="0"/>
              </a:rPr>
              <a:t>Канакина</a:t>
            </a:r>
            <a:r>
              <a:rPr lang="ru-RU" sz="2000" dirty="0" smtClean="0">
                <a:cs typeface="Times New Roman" pitchFamily="18" charset="0"/>
              </a:rPr>
              <a:t>, </a:t>
            </a:r>
          </a:p>
          <a:p>
            <a:r>
              <a:rPr lang="ru-RU" sz="2000" dirty="0">
                <a:cs typeface="Times New Roman" pitchFamily="18" charset="0"/>
              </a:rPr>
              <a:t>2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кл</a:t>
            </a:r>
            <a:r>
              <a:rPr lang="ru-RU" sz="2000" dirty="0" smtClean="0">
                <a:cs typeface="Times New Roman" pitchFamily="18" charset="0"/>
              </a:rPr>
              <a:t>. </a:t>
            </a:r>
            <a:r>
              <a:rPr lang="ru-RU" sz="2000" dirty="0">
                <a:cs typeface="Times New Roman" pitchFamily="18" charset="0"/>
              </a:rPr>
              <a:t>1 ч.</a:t>
            </a:r>
          </a:p>
        </p:txBody>
      </p:sp>
    </p:spTree>
    <p:extLst>
      <p:ext uri="{BB962C8B-B14F-4D97-AF65-F5344CB8AC3E}">
        <p14:creationId xmlns:p14="http://schemas.microsoft.com/office/powerpoint/2010/main" val="144778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-92838" y="-126395"/>
            <a:ext cx="9144000" cy="531812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31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262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894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525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ОСОБЕННОСТИ ПРЕДСТАВЛЕНИЯ РЕЗУЛЬТАТА</a:t>
            </a:r>
            <a:endParaRPr lang="ru-RU" sz="240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 descr="C:\Users\ntyurina\AppData\Local\Temp\FineReader10\media\image26.jpe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510" y="1043735"/>
            <a:ext cx="5400600" cy="40054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C:\Users\ntyurina\AppData\Local\Temp\FineReader10\media\image26.jpe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9974" y="2753925"/>
            <a:ext cx="4174030" cy="40054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02510933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ntyurina\AppData\Local\Temp\FineReader10\media\image24.jpe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99203"/>
            <a:ext cx="4038600" cy="49229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-116505" y="-126395"/>
            <a:ext cx="9144000" cy="531812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31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262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894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525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ОСОБОЕ ВНИМАНИЕ РЕФЛЕКСИВНОМУ ЭТАПУ</a:t>
            </a:r>
            <a:endParaRPr lang="ru-RU" sz="240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 descr="C:\Users\ntyurina\AppData\Local\Temp\FineReader10\media\image7.jpe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656" y="2978950"/>
            <a:ext cx="6039839" cy="38790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74540162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15349"/>
              </p:ext>
            </p:extLst>
          </p:nvPr>
        </p:nvGraphicFramePr>
        <p:xfrm>
          <a:off x="181909" y="1043735"/>
          <a:ext cx="8730969" cy="5265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0409">
                  <a:extLst>
                    <a:ext uri="{9D8B030D-6E8A-4147-A177-3AD203B41FA5}">
                      <a16:colId xmlns:a16="http://schemas.microsoft.com/office/drawing/2014/main" xmlns="" val="3884724347"/>
                    </a:ext>
                  </a:extLst>
                </a:gridCol>
                <a:gridCol w="5034896">
                  <a:extLst>
                    <a:ext uri="{9D8B030D-6E8A-4147-A177-3AD203B41FA5}">
                      <a16:colId xmlns:a16="http://schemas.microsoft.com/office/drawing/2014/main" xmlns="" val="3316970144"/>
                    </a:ext>
                  </a:extLst>
                </a:gridCol>
                <a:gridCol w="1555664">
                  <a:extLst>
                    <a:ext uri="{9D8B030D-6E8A-4147-A177-3AD203B41FA5}">
                      <a16:colId xmlns:a16="http://schemas.microsoft.com/office/drawing/2014/main" xmlns="" val="1636893778"/>
                    </a:ext>
                  </a:extLst>
                </a:gridCol>
              </a:tblGrid>
              <a:tr h="505037">
                <a:tc gridSpan="3">
                  <a:txBody>
                    <a:bodyPr/>
                    <a:lstStyle/>
                    <a:p>
                      <a:pPr marL="1651000" algn="l">
                        <a:spcAft>
                          <a:spcPts val="0"/>
                        </a:spcAft>
                      </a:pPr>
                      <a:r>
                        <a:rPr lang="ru-RU" sz="2400" u="none" strike="noStrike" spc="0" dirty="0" smtClean="0">
                          <a:effectLst/>
                        </a:rPr>
                        <a:t>                       НАША </a:t>
                      </a:r>
                      <a:r>
                        <a:rPr lang="ru-RU" sz="2400" u="none" strike="noStrike" spc="0" dirty="0">
                          <a:effectLst/>
                        </a:rPr>
                        <a:t>ГРУППА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5569335"/>
                  </a:ext>
                </a:extLst>
              </a:tr>
              <a:tr h="656165">
                <a:tc>
                  <a:txBody>
                    <a:bodyPr/>
                    <a:lstStyle/>
                    <a:p>
                      <a:pPr marL="114300">
                        <a:spcAft>
                          <a:spcPts val="0"/>
                        </a:spcAft>
                      </a:pPr>
                      <a:r>
                        <a:rPr lang="ru-RU" sz="2400" u="none" strike="noStrike" spc="0">
                          <a:effectLst/>
                        </a:rPr>
                        <a:t>Наши имена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2400" u="none" strike="noStrike" spc="0" dirty="0" smtClean="0">
                        <a:effectLst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spc="0" dirty="0" smtClean="0">
                          <a:solidFill>
                            <a:schemeClr val="bg1"/>
                          </a:solidFill>
                          <a:effectLst/>
                        </a:rPr>
                        <a:t>Выполненные </a:t>
                      </a:r>
                      <a:r>
                        <a:rPr lang="ru-RU" sz="2400" u="none" strike="noStrike" spc="0" dirty="0">
                          <a:solidFill>
                            <a:schemeClr val="bg1"/>
                          </a:solidFill>
                          <a:effectLst/>
                        </a:rPr>
                        <a:t>действия, поручения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350" marR="635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Оценка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3661455328"/>
                  </a:ext>
                </a:extLst>
              </a:tr>
              <a:tr h="752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2400" u="none" strike="noStrike" spc="0" dirty="0">
                          <a:effectLst/>
                        </a:rPr>
                        <a:t>руководство </a:t>
                      </a:r>
                      <a:r>
                        <a:rPr lang="ru-RU" sz="2400" u="none" strike="noStrike" spc="0" dirty="0" smtClean="0">
                          <a:effectLst/>
                        </a:rPr>
                        <a:t>работой </a:t>
                      </a:r>
                      <a:r>
                        <a:rPr lang="ru-RU" sz="2400" u="none" strike="noStrike" spc="0" dirty="0">
                          <a:effectLst/>
                        </a:rPr>
                        <a:t>группы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446018329"/>
                  </a:ext>
                </a:extLst>
              </a:tr>
              <a:tr h="757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2400" u="none" strike="noStrike" spc="0" dirty="0">
                          <a:effectLst/>
                        </a:rPr>
                        <a:t>выполнение </a:t>
                      </a:r>
                      <a:r>
                        <a:rPr lang="ru-RU" sz="2400" u="none" strike="noStrike" spc="0" dirty="0" smtClean="0">
                          <a:effectLst/>
                        </a:rPr>
                        <a:t>решения (расчётов)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2786954567"/>
                  </a:ext>
                </a:extLst>
              </a:tr>
              <a:tr h="1051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2400" u="none" strike="noStrike" spc="0" dirty="0" smtClean="0">
                        <a:effectLst/>
                      </a:endParaRPr>
                    </a:p>
                    <a:p>
                      <a:pPr marL="7620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2400" u="none" strike="noStrike" spc="0" dirty="0" smtClean="0">
                        <a:effectLst/>
                      </a:endParaRPr>
                    </a:p>
                    <a:p>
                      <a:pPr marL="7620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spc="0" dirty="0" smtClean="0">
                          <a:effectLst/>
                        </a:rPr>
                        <a:t>красивое </a:t>
                      </a:r>
                      <a:r>
                        <a:rPr lang="ru-RU" sz="2400" u="none" strike="noStrike" spc="0" dirty="0">
                          <a:effectLst/>
                        </a:rPr>
                        <a:t>и аккуратное оформление </a:t>
                      </a:r>
                      <a:endParaRPr lang="ru-RU" sz="2400" u="none" strike="noStrike" spc="0" dirty="0" smtClean="0">
                        <a:effectLst/>
                      </a:endParaRPr>
                    </a:p>
                    <a:p>
                      <a:pPr marL="7620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2400" u="none" strike="noStrike" spc="0" dirty="0" smtClean="0">
                        <a:effectLst/>
                      </a:endParaRPr>
                    </a:p>
                    <a:p>
                      <a:pPr marL="7620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spc="0" dirty="0" smtClean="0">
                          <a:effectLst/>
                        </a:rPr>
                        <a:t>записей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660934325"/>
                  </a:ext>
                </a:extLst>
              </a:tr>
              <a:tr h="757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2400" u="none" strike="noStrike" spc="0">
                          <a:effectLst/>
                        </a:rPr>
                        <a:t>придумывание идей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2941930230"/>
                  </a:ext>
                </a:extLst>
              </a:tr>
              <a:tr h="785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2400" u="none" strike="noStrike" spc="0" dirty="0">
                          <a:effectLst/>
                        </a:rPr>
                        <a:t>выступление с </a:t>
                      </a:r>
                      <a:r>
                        <a:rPr lang="ru-RU" sz="2400" u="none" strike="noStrike" spc="0" dirty="0" smtClean="0">
                          <a:effectLst/>
                        </a:rPr>
                        <a:t>отчётом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2336255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-36385"/>
            <a:ext cx="9094788" cy="156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28" tIns="45664" rIns="91328" bIns="45664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ПОДВЕДЕНИЕ ИТОГОВ. ОЦЕНКА. РЕФЛЕКСИЯ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4514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 txBox="1">
            <a:spLocks noChangeArrowheads="1"/>
          </p:cNvSpPr>
          <p:nvPr/>
        </p:nvSpPr>
        <p:spPr bwMode="auto">
          <a:xfrm>
            <a:off x="161510" y="3924055"/>
            <a:ext cx="889248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marL="342234" indent="-34223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509" indent="-285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784" indent="-22815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97" indent="-22815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412" indent="-22815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9723" indent="-228156" algn="l" defTabSz="912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037" indent="-228156" algn="l" defTabSz="912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352" indent="-228156" algn="l" defTabSz="912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664" indent="-228156" algn="l" defTabSz="9126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ru-RU" altLang="ru-RU" sz="3600" dirty="0" smtClean="0">
                <a:solidFill>
                  <a:srgbClr val="000000"/>
                </a:solidFill>
                <a:latin typeface="Arial" pitchFamily="34" charset="0"/>
              </a:rPr>
              <a:t>«Неграмотным человеком завтрашнего дня будет не тот, кто не умеет читать, а тот, кто не научился учиться»</a:t>
            </a:r>
          </a:p>
          <a:p>
            <a:pPr marL="0" indent="0" algn="r">
              <a:lnSpc>
                <a:spcPct val="90000"/>
              </a:lnSpc>
              <a:spcBef>
                <a:spcPts val="1200"/>
              </a:spcBef>
              <a:buNone/>
            </a:pPr>
            <a:r>
              <a:rPr lang="ru-RU" altLang="ru-RU" sz="3600" dirty="0" err="1" smtClean="0">
                <a:solidFill>
                  <a:srgbClr val="000000"/>
                </a:solidFill>
                <a:latin typeface="Arial" pitchFamily="34" charset="0"/>
              </a:rPr>
              <a:t>Элвин</a:t>
            </a:r>
            <a:r>
              <a:rPr lang="ru-RU" altLang="ru-RU" sz="3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ru-RU" sz="3600" dirty="0" err="1" smtClean="0">
                <a:solidFill>
                  <a:srgbClr val="000000"/>
                </a:solidFill>
                <a:latin typeface="Arial" pitchFamily="34" charset="0"/>
              </a:rPr>
              <a:t>Тоффлер</a:t>
            </a:r>
            <a:endParaRPr lang="ru-RU" altLang="ru-RU" sz="36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54" y="90010"/>
            <a:ext cx="4884596" cy="35190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20494571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ntyurina\AppData\Local\Temp\FineReader10\media\image5.jpe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515" y="656147"/>
            <a:ext cx="3420380" cy="22952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-108161" y="-71764"/>
            <a:ext cx="9451050" cy="13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28" tIns="45664" rIns="91328" bIns="45664">
            <a:sp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ПОДВЕДЕНИЕ ИТОГОВ. ОЦЕНКА. РЕФЛЕКСИЯ: КОЛЕСО КОМАНДЫ </a:t>
            </a:r>
          </a:p>
          <a:p>
            <a:pPr algn="ctr"/>
            <a:endParaRPr lang="ru-RU" sz="2100" dirty="0">
              <a:solidFill>
                <a:schemeClr val="bg1"/>
              </a:solidFill>
            </a:endParaRPr>
          </a:p>
          <a:p>
            <a:pPr algn="ctr"/>
            <a:r>
              <a:rPr lang="ru-RU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3446875" y="1088740"/>
            <a:ext cx="5580620" cy="567063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6" idx="2"/>
            <a:endCxn id="6" idx="6"/>
          </p:cNvCxnSpPr>
          <p:nvPr/>
        </p:nvCxnSpPr>
        <p:spPr>
          <a:xfrm>
            <a:off x="3446875" y="3924055"/>
            <a:ext cx="55806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1"/>
            <a:endCxn id="6" idx="5"/>
          </p:cNvCxnSpPr>
          <p:nvPr/>
        </p:nvCxnSpPr>
        <p:spPr>
          <a:xfrm>
            <a:off x="4264138" y="1919185"/>
            <a:ext cx="3946094" cy="40097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6" idx="7"/>
            <a:endCxn id="6" idx="3"/>
          </p:cNvCxnSpPr>
          <p:nvPr/>
        </p:nvCxnSpPr>
        <p:spPr>
          <a:xfrm flipH="1">
            <a:off x="4264138" y="1919185"/>
            <a:ext cx="3946094" cy="40097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87394" y="1713182"/>
            <a:ext cx="279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Мы доверяли друг другу и верили в успех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507215" y="3223172"/>
            <a:ext cx="279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Мы понимали, что результат - общий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842030" y="5264244"/>
            <a:ext cx="2790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Группа отвечает за каждого, я отвечаю за всех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435003" y="4052400"/>
            <a:ext cx="279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Каждый знает, за что отвечает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187572" y="4106543"/>
            <a:ext cx="279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Каждый умеет </a:t>
            </a:r>
          </a:p>
          <a:p>
            <a:pPr algn="ctr"/>
            <a:r>
              <a:rPr lang="ru-RU" dirty="0" smtClean="0"/>
              <a:t>работать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249057" y="3223166"/>
            <a:ext cx="279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Мы - лучшие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8" y="3135940"/>
            <a:ext cx="3100375" cy="3125581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5562110" y="3304618"/>
            <a:ext cx="1215135" cy="11594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Общая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857365" y="392405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407315" y="3834045"/>
            <a:ext cx="7173" cy="218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902370" y="3801630"/>
            <a:ext cx="7173" cy="218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441014" y="3801630"/>
            <a:ext cx="7173" cy="218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924867" y="3801630"/>
            <a:ext cx="7173" cy="218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26428" y="3834044"/>
            <a:ext cx="7173" cy="218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34757" y="3834043"/>
            <a:ext cx="7173" cy="218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6987926" y="4653783"/>
            <a:ext cx="157252" cy="185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7335862" y="5065747"/>
            <a:ext cx="157252" cy="185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7705870" y="5450608"/>
            <a:ext cx="157252" cy="185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4538738" y="2181427"/>
            <a:ext cx="157252" cy="185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4887394" y="2536728"/>
            <a:ext cx="157252" cy="185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5247075" y="2883512"/>
            <a:ext cx="157252" cy="185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7692879" y="2193933"/>
            <a:ext cx="239679" cy="207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7373274" y="2554012"/>
            <a:ext cx="239679" cy="207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 flipV="1">
            <a:off x="6987926" y="2929186"/>
            <a:ext cx="239679" cy="207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5322431" y="4653783"/>
            <a:ext cx="239679" cy="207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4932040" y="5035608"/>
            <a:ext cx="239679" cy="207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4552390" y="5411674"/>
            <a:ext cx="239679" cy="207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14705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45" y="1133745"/>
            <a:ext cx="841593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/>
              <a:t>п</a:t>
            </a:r>
            <a:r>
              <a:rPr lang="ru-RU" sz="2600" dirty="0" smtClean="0"/>
              <a:t>редметная </a:t>
            </a:r>
            <a:r>
              <a:rPr lang="ru-RU" sz="2600" dirty="0"/>
              <a:t>(встраивается в тематическое планирование рабочей программы по выбранному </a:t>
            </a:r>
            <a:r>
              <a:rPr lang="ru-RU" sz="2600" dirty="0" smtClean="0"/>
              <a:t>предмету); </a:t>
            </a:r>
          </a:p>
          <a:p>
            <a:endParaRPr lang="ru-RU" sz="26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 err="1" smtClean="0"/>
              <a:t>межпредметная</a:t>
            </a:r>
            <a:r>
              <a:rPr lang="ru-RU" sz="2600" dirty="0" smtClean="0"/>
              <a:t> </a:t>
            </a:r>
            <a:r>
              <a:rPr lang="ru-RU" sz="2600" dirty="0"/>
              <a:t>задача (находит точки </a:t>
            </a:r>
            <a:r>
              <a:rPr lang="ru-RU" sz="2600" dirty="0" smtClean="0"/>
              <a:t>    пересечения </a:t>
            </a:r>
            <a:r>
              <a:rPr lang="ru-RU" sz="2600" dirty="0"/>
              <a:t>областей знаний в нескольких предметах, для проведения выделяются отдельные часы учебного плана данного класса</a:t>
            </a:r>
            <a:r>
              <a:rPr lang="ru-RU" sz="2600" dirty="0" smtClean="0"/>
              <a:t>);</a:t>
            </a:r>
          </a:p>
          <a:p>
            <a:endParaRPr lang="ru-RU" sz="26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/>
              <a:t>о</a:t>
            </a:r>
            <a:r>
              <a:rPr lang="ru-RU" sz="2600" dirty="0" smtClean="0"/>
              <a:t>дновозрастная </a:t>
            </a:r>
            <a:r>
              <a:rPr lang="ru-RU" sz="2600" dirty="0"/>
              <a:t>или </a:t>
            </a:r>
            <a:r>
              <a:rPr lang="ru-RU" sz="2600" dirty="0" err="1" smtClean="0"/>
              <a:t>межвозрастная</a:t>
            </a:r>
            <a:r>
              <a:rPr lang="ru-RU" sz="2600" dirty="0"/>
              <a:t>;</a:t>
            </a:r>
            <a:endParaRPr lang="ru-RU" sz="2600" dirty="0" smtClean="0"/>
          </a:p>
          <a:p>
            <a:endParaRPr lang="ru-RU" sz="26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/>
              <a:t>с</a:t>
            </a:r>
            <a:r>
              <a:rPr lang="ru-RU" sz="2600" dirty="0" smtClean="0"/>
              <a:t>тартовая</a:t>
            </a:r>
            <a:r>
              <a:rPr lang="ru-RU" sz="2600" dirty="0"/>
              <a:t>, текущая, итоговая</a:t>
            </a:r>
            <a:r>
              <a:rPr lang="ru-RU" sz="2600" dirty="0" smtClean="0"/>
              <a:t>.</a:t>
            </a:r>
            <a:endParaRPr lang="ru-RU" sz="2600" dirty="0"/>
          </a:p>
          <a:p>
            <a:endParaRPr lang="ru-RU" sz="2600" dirty="0"/>
          </a:p>
          <a:p>
            <a:pPr latinLnBrk="1"/>
            <a:endParaRPr lang="ru-RU" sz="2600" dirty="0" smtClean="0"/>
          </a:p>
          <a:p>
            <a:pPr marL="285750" indent="-285750" latinLnBrk="1">
              <a:buFont typeface="Wingdings" panose="05000000000000000000" pitchFamily="2" charset="2"/>
              <a:buChar char="ü"/>
            </a:pPr>
            <a:endParaRPr lang="ru-RU" sz="2600" dirty="0"/>
          </a:p>
          <a:p>
            <a:endParaRPr lang="ru-RU" sz="2600" dirty="0"/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161510" y="-81390"/>
            <a:ext cx="88659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627" fontAlgn="auto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ПРОЕКТНЫХ ЗАДАЧ:</a:t>
            </a:r>
            <a:endParaRPr lang="ru-RU" altLang="ru-RU" sz="22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9823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0" y="-126395"/>
            <a:ext cx="9144000" cy="531812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31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262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894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525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ЭТАПЫ СОЗДАНИЯ ПРОЕКТНОЙ ЗАДАЧИ:</a:t>
            </a:r>
            <a:endParaRPr lang="ru-RU" sz="240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505" y="869306"/>
            <a:ext cx="9143999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550" dirty="0" smtClean="0"/>
              <a:t>Определить вид и место проектной задачи. </a:t>
            </a:r>
          </a:p>
          <a:p>
            <a:pPr marL="457200" indent="-457200">
              <a:buAutoNum type="arabicPeriod"/>
            </a:pPr>
            <a:r>
              <a:rPr lang="ru-RU" sz="2550" dirty="0" smtClean="0"/>
              <a:t>Сформулировать диагностическую цель проектной задачи.</a:t>
            </a:r>
          </a:p>
          <a:p>
            <a:pPr marL="457200" indent="-457200">
              <a:buAutoNum type="arabicPeriod"/>
            </a:pPr>
            <a:r>
              <a:rPr lang="ru-RU" sz="2550" dirty="0" smtClean="0"/>
              <a:t>Придумать продукт, который конструируют ученики.</a:t>
            </a:r>
          </a:p>
          <a:p>
            <a:pPr marL="457200" indent="-457200">
              <a:buAutoNum type="arabicPeriod"/>
            </a:pPr>
            <a:r>
              <a:rPr lang="ru-RU" sz="2550" dirty="0" smtClean="0"/>
              <a:t>Сформулировать проблему (условия задачи).</a:t>
            </a:r>
          </a:p>
          <a:p>
            <a:pPr marL="457200" indent="-457200">
              <a:buAutoNum type="arabicPeriod"/>
            </a:pPr>
            <a:r>
              <a:rPr lang="ru-RU" sz="2550" dirty="0" smtClean="0"/>
              <a:t>Составить путь решения через выполнение заданий (инструкцию).</a:t>
            </a:r>
          </a:p>
          <a:p>
            <a:pPr marL="457200" indent="-457200">
              <a:buAutoNum type="arabicPeriod"/>
            </a:pPr>
            <a:r>
              <a:rPr lang="ru-RU" sz="2550" dirty="0" smtClean="0"/>
              <a:t>Продумать форму рефлексии (устно, письменно, в группе, перед классом и т.д.).</a:t>
            </a:r>
          </a:p>
          <a:p>
            <a:pPr marL="457200" indent="-457200">
              <a:buAutoNum type="arabicPeriod"/>
            </a:pPr>
            <a:r>
              <a:rPr lang="ru-RU" sz="2550" dirty="0" smtClean="0"/>
              <a:t>Продумать форму представления готового продукта (решения проектной задачи).</a:t>
            </a:r>
          </a:p>
          <a:p>
            <a:pPr marL="457200" indent="-457200">
              <a:buAutoNum type="arabicPeriod"/>
            </a:pPr>
            <a:r>
              <a:rPr lang="ru-RU" sz="2550" dirty="0" smtClean="0"/>
              <a:t>Продумать форму оценки (кто, когда и как, по какой форме оценивает).</a:t>
            </a:r>
          </a:p>
          <a:p>
            <a:endParaRPr lang="ru-RU" sz="2550" dirty="0" smtClean="0"/>
          </a:p>
          <a:p>
            <a:endParaRPr lang="ru-RU" sz="2550" dirty="0" smtClean="0"/>
          </a:p>
        </p:txBody>
      </p:sp>
    </p:spTree>
    <p:extLst>
      <p:ext uri="{BB962C8B-B14F-4D97-AF65-F5344CB8AC3E}">
        <p14:creationId xmlns:p14="http://schemas.microsoft.com/office/powerpoint/2010/main" val="302858242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0" y="-171400"/>
            <a:ext cx="9144000" cy="531812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31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262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894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525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АЛГОРИТМ РЕШЕНИЯ ПРОЕКТНОЙ ЗАДАЧИ ДЛЯ УЧЕНИКА:</a:t>
            </a:r>
            <a:endParaRPr lang="ru-RU" sz="220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08720"/>
            <a:ext cx="914399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550" dirty="0" smtClean="0"/>
              <a:t>Познакомиться с условиями задачи.</a:t>
            </a:r>
          </a:p>
          <a:p>
            <a:pPr marL="457200" indent="-457200">
              <a:buAutoNum type="arabicPeriod"/>
            </a:pPr>
            <a:r>
              <a:rPr lang="ru-RU" sz="2550" dirty="0" smtClean="0"/>
              <a:t>Познакомиться с инструкцией (содержанием заданий).</a:t>
            </a:r>
          </a:p>
          <a:p>
            <a:pPr marL="457200" indent="-457200">
              <a:buAutoNum type="arabicPeriod"/>
            </a:pPr>
            <a:r>
              <a:rPr lang="ru-RU" sz="2550" dirty="0" smtClean="0"/>
              <a:t>Обсудить организацию работы в группе по решению проектной задачи.</a:t>
            </a:r>
          </a:p>
          <a:p>
            <a:pPr marL="457200" indent="-457200">
              <a:buAutoNum type="arabicPeriod"/>
            </a:pPr>
            <a:r>
              <a:rPr lang="ru-RU" sz="2550" dirty="0" smtClean="0"/>
              <a:t>Определить роль каждого участника групповой работы.</a:t>
            </a:r>
          </a:p>
          <a:p>
            <a:pPr marL="457200" indent="-457200">
              <a:buAutoNum type="arabicPeriod"/>
            </a:pPr>
            <a:r>
              <a:rPr lang="ru-RU" sz="2550" dirty="0" smtClean="0"/>
              <a:t>Выполнить задания, сформулированные в инструкции (В 1 классе (возможно) учитель читает задания совместно с детьми).</a:t>
            </a:r>
          </a:p>
          <a:p>
            <a:pPr marL="457200" indent="-457200">
              <a:buAutoNum type="arabicPeriod"/>
            </a:pPr>
            <a:r>
              <a:rPr lang="ru-RU" sz="2550" dirty="0" smtClean="0"/>
              <a:t>Подготовиться к презентации продукта проектной задачи.</a:t>
            </a:r>
          </a:p>
          <a:p>
            <a:pPr marL="457200" indent="-457200">
              <a:buAutoNum type="arabicPeriod"/>
            </a:pPr>
            <a:r>
              <a:rPr lang="ru-RU" sz="2550" dirty="0" smtClean="0"/>
              <a:t>Презентация готового продукта.</a:t>
            </a:r>
          </a:p>
          <a:p>
            <a:pPr marL="457200" indent="-457200">
              <a:buAutoNum type="arabicPeriod"/>
            </a:pPr>
            <a:r>
              <a:rPr lang="ru-RU" sz="2550" dirty="0" smtClean="0"/>
              <a:t>Рефлексия своей деятельности (с выходом на причины).</a:t>
            </a:r>
          </a:p>
          <a:p>
            <a:pPr marL="457200" indent="-457200">
              <a:buAutoNum type="arabicPeriod"/>
            </a:pPr>
            <a:r>
              <a:rPr lang="ru-RU" sz="2550" dirty="0" smtClean="0"/>
              <a:t>Оценивание своего продукта.</a:t>
            </a:r>
          </a:p>
          <a:p>
            <a:endParaRPr lang="ru-RU" sz="2550" dirty="0" smtClean="0"/>
          </a:p>
          <a:p>
            <a:endParaRPr lang="ru-RU" sz="2550" dirty="0" smtClean="0"/>
          </a:p>
        </p:txBody>
      </p:sp>
    </p:spTree>
    <p:extLst>
      <p:ext uri="{BB962C8B-B14F-4D97-AF65-F5344CB8AC3E}">
        <p14:creationId xmlns:p14="http://schemas.microsoft.com/office/powerpoint/2010/main" val="64423540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95" y="1043735"/>
            <a:ext cx="9126014" cy="5490610"/>
          </a:xfrm>
          <a:prstGeom prst="rect">
            <a:avLst/>
          </a:prstGeom>
        </p:spPr>
      </p:pic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116505" y="-171400"/>
            <a:ext cx="9144000" cy="531812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31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262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894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525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НАБЛЮДЕНИЕ ЗА ОСОБЕННОСТЯМИ ОБЩЕНИЯ И ВЗАИМОДЕЙСТВИЯ</a:t>
            </a:r>
            <a:endParaRPr lang="ru-RU" sz="200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163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3138" y="-36385"/>
            <a:ext cx="7172325" cy="401637"/>
          </a:xfrm>
          <a:prstGeom prst="rect">
            <a:avLst/>
          </a:prstGeom>
          <a:ln w="12700">
            <a:miter lim="400000"/>
          </a:ln>
        </p:spPr>
        <p:txBody>
          <a:bodyPr lIns="26788" tIns="26788" rIns="26788" bIns="26788" anchor="ctr">
            <a:spAutoFit/>
          </a:bodyPr>
          <a:lstStyle/>
          <a:p>
            <a:pPr algn="ctr">
              <a:defRPr/>
            </a:pPr>
            <a:r>
              <a:rPr lang="ru-RU" sz="2250" dirty="0">
                <a:solidFill>
                  <a:schemeClr val="bg1"/>
                </a:solidFill>
                <a:latin typeface="Avenir Book"/>
                <a:ea typeface="Avenir Book"/>
                <a:cs typeface="Avenir Book"/>
              </a:rPr>
              <a:t>СЕРИЯ «ТРЕНАЖЁР МЛАДШЕГО ШКОЛЬНИКА»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0">
              <a:defRPr/>
            </a:pPr>
            <a:fld id="{D19CE383-2558-4FFF-BB88-1CE65EC5EECF}" type="slidenum">
              <a:rPr lang="ru-RU" kern="0" smtClean="0"/>
              <a:pPr hangingPunct="0">
                <a:defRPr/>
              </a:pPr>
              <a:t>35</a:t>
            </a:fld>
            <a:endParaRPr lang="ru-RU" ker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263" y="1557338"/>
            <a:ext cx="3233737" cy="42783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" y="1557338"/>
            <a:ext cx="3255963" cy="42783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373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863715"/>
            <a:ext cx="4175698" cy="560010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201" y="1430998"/>
            <a:ext cx="4845191" cy="52565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Прямоугольник 6"/>
          <p:cNvSpPr/>
          <p:nvPr/>
        </p:nvSpPr>
        <p:spPr>
          <a:xfrm>
            <a:off x="35496" y="0"/>
            <a:ext cx="9252967" cy="885096"/>
          </a:xfrm>
          <a:prstGeom prst="rect">
            <a:avLst/>
          </a:prstGeom>
          <a:ln w="12700">
            <a:miter lim="400000"/>
          </a:ln>
        </p:spPr>
        <p:txBody>
          <a:bodyPr wrap="square" lIns="26788" tIns="26788" rIns="26788" bIns="26788" anchor="ctr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Avenir Book"/>
                <a:ea typeface="Avenir Book"/>
                <a:cs typeface="Avenir Book"/>
              </a:rPr>
              <a:t>СПЕЦИАЛЬНО РАЗРАБОТАННАЯ СИСТЕМА ЗАДАНИЙ </a:t>
            </a:r>
            <a:r>
              <a:rPr lang="ru-RU" dirty="0" smtClean="0">
                <a:solidFill>
                  <a:schemeClr val="bg1"/>
                </a:solidFill>
                <a:latin typeface="Avenir Book"/>
                <a:ea typeface="Avenir Book"/>
                <a:cs typeface="Avenir Book"/>
              </a:rPr>
              <a:t>НА </a:t>
            </a:r>
            <a:r>
              <a:rPr lang="ru-RU" dirty="0">
                <a:solidFill>
                  <a:schemeClr val="bg1"/>
                </a:solidFill>
                <a:latin typeface="Avenir Book"/>
                <a:ea typeface="Avenir Book"/>
                <a:cs typeface="Avenir Book"/>
              </a:rPr>
              <a:t>ОСНОВЕ ТЕКСТА</a:t>
            </a:r>
            <a:r>
              <a:rPr lang="en-US" dirty="0">
                <a:solidFill>
                  <a:schemeClr val="bg1"/>
                </a:solidFill>
                <a:latin typeface="Avenir Book"/>
                <a:ea typeface="Avenir Book"/>
                <a:cs typeface="Avenir Book"/>
              </a:rPr>
              <a:t> </a:t>
            </a:r>
            <a:r>
              <a:rPr lang="ru-RU" dirty="0">
                <a:solidFill>
                  <a:schemeClr val="bg1"/>
                </a:solidFill>
                <a:latin typeface="Avenir Book"/>
                <a:ea typeface="Avenir Book"/>
                <a:cs typeface="Avenir Book"/>
              </a:rPr>
              <a:t>И </a:t>
            </a:r>
            <a:r>
              <a:rPr lang="ru-RU" dirty="0">
                <a:latin typeface="Avenir Book"/>
                <a:ea typeface="Avenir Book"/>
                <a:cs typeface="Avenir Book"/>
              </a:rPr>
              <a:t>РИСУНКА:</a:t>
            </a: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Avenir Book"/>
              <a:ea typeface="Avenir Book"/>
              <a:cs typeface="Avenir Book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3130" y="550863"/>
            <a:ext cx="1465262" cy="19256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770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0">
              <a:defRPr/>
            </a:pPr>
            <a:fld id="{6B58447D-0A9C-4099-9E1A-BFEEC23AABB6}" type="slidenum">
              <a:rPr lang="ru-RU" kern="0" smtClean="0"/>
              <a:pPr hangingPunct="0">
                <a:defRPr/>
              </a:pPr>
              <a:t>37</a:t>
            </a:fld>
            <a:endParaRPr lang="ru-RU" ker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6765" y="890090"/>
            <a:ext cx="4536504" cy="5985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Овал 7"/>
          <p:cNvSpPr/>
          <p:nvPr/>
        </p:nvSpPr>
        <p:spPr>
          <a:xfrm>
            <a:off x="2403459" y="852780"/>
            <a:ext cx="3959225" cy="433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457434" y="3014955"/>
            <a:ext cx="448151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397109" y="4745330"/>
            <a:ext cx="4627563" cy="646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496" y="0"/>
            <a:ext cx="9252967" cy="885096"/>
          </a:xfrm>
          <a:prstGeom prst="rect">
            <a:avLst/>
          </a:prstGeom>
          <a:ln w="12700">
            <a:miter lim="400000"/>
          </a:ln>
        </p:spPr>
        <p:txBody>
          <a:bodyPr wrap="square" lIns="26788" tIns="26788" rIns="26788" bIns="26788" anchor="ctr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Avenir Book"/>
                <a:ea typeface="Avenir Book"/>
                <a:cs typeface="Avenir Book"/>
              </a:rPr>
              <a:t>СПЕЦИАЛЬНО РАЗРАБОТАННАЯ СИСТЕМА ЗАДАНИЙ </a:t>
            </a:r>
            <a:r>
              <a:rPr lang="ru-RU" dirty="0" smtClean="0">
                <a:solidFill>
                  <a:schemeClr val="bg1"/>
                </a:solidFill>
                <a:latin typeface="Avenir Book"/>
                <a:ea typeface="Avenir Book"/>
                <a:cs typeface="Avenir Book"/>
              </a:rPr>
              <a:t>НА </a:t>
            </a:r>
            <a:r>
              <a:rPr lang="ru-RU" dirty="0">
                <a:solidFill>
                  <a:schemeClr val="bg1"/>
                </a:solidFill>
                <a:latin typeface="Avenir Book"/>
                <a:ea typeface="Avenir Book"/>
                <a:cs typeface="Avenir Book"/>
              </a:rPr>
              <a:t>ОСНОВЕ ТЕКСТА</a:t>
            </a:r>
            <a:r>
              <a:rPr lang="en-US" dirty="0">
                <a:solidFill>
                  <a:schemeClr val="bg1"/>
                </a:solidFill>
                <a:latin typeface="Avenir Book"/>
                <a:ea typeface="Avenir Book"/>
                <a:cs typeface="Avenir Book"/>
              </a:rPr>
              <a:t> </a:t>
            </a:r>
            <a:r>
              <a:rPr lang="ru-RU" dirty="0">
                <a:solidFill>
                  <a:schemeClr val="bg1"/>
                </a:solidFill>
                <a:latin typeface="Avenir Book"/>
                <a:ea typeface="Avenir Book"/>
                <a:cs typeface="Avenir Book"/>
              </a:rPr>
              <a:t>И </a:t>
            </a:r>
            <a:r>
              <a:rPr lang="ru-RU" dirty="0">
                <a:latin typeface="Avenir Book"/>
                <a:ea typeface="Avenir Book"/>
                <a:cs typeface="Avenir Book"/>
              </a:rPr>
              <a:t>РИСУНКА:</a:t>
            </a: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Avenir Book"/>
              <a:ea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670982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0">
              <a:defRPr/>
            </a:pPr>
            <a:fld id="{4FC6581F-D604-48D2-B61E-0E6DA8E708D2}" type="slidenum">
              <a:rPr lang="ru-RU" kern="0" smtClean="0"/>
              <a:pPr hangingPunct="0">
                <a:defRPr/>
              </a:pPr>
              <a:t>38</a:t>
            </a:fld>
            <a:endParaRPr lang="ru-RU" kern="0"/>
          </a:p>
        </p:txBody>
      </p:sp>
      <p:sp>
        <p:nvSpPr>
          <p:cNvPr id="9" name="Прямоугольник 8"/>
          <p:cNvSpPr/>
          <p:nvPr/>
        </p:nvSpPr>
        <p:spPr>
          <a:xfrm>
            <a:off x="107950" y="-81390"/>
            <a:ext cx="9180513" cy="1216025"/>
          </a:xfrm>
          <a:prstGeom prst="rect">
            <a:avLst/>
          </a:prstGeom>
          <a:ln w="12700">
            <a:miter lim="400000"/>
          </a:ln>
        </p:spPr>
        <p:txBody>
          <a:bodyPr lIns="26788" tIns="26788" rIns="26788" bIns="26788" anchor="ctr">
            <a:spAutoFit/>
          </a:bodyPr>
          <a:lstStyle/>
          <a:p>
            <a:pPr>
              <a:defRPr/>
            </a:pPr>
            <a:r>
              <a:rPr lang="ru-RU" sz="2250" b="1" dirty="0">
                <a:solidFill>
                  <a:schemeClr val="bg1"/>
                </a:solidFill>
                <a:latin typeface="Avenir Book"/>
                <a:ea typeface="Avenir Book"/>
                <a:cs typeface="Avenir Book"/>
              </a:rPr>
              <a:t>Специально разработанная система заданий на основе текста </a:t>
            </a:r>
            <a:r>
              <a:rPr lang="ru-RU" sz="2250" b="1" dirty="0">
                <a:latin typeface="Avenir Book"/>
                <a:ea typeface="Avenir Book"/>
                <a:cs typeface="Avenir Book"/>
              </a:rPr>
              <a:t>формирует умения:</a:t>
            </a:r>
          </a:p>
          <a:p>
            <a:pPr>
              <a:defRPr/>
            </a:pPr>
            <a:endParaRPr lang="ru-RU" sz="800" b="1" dirty="0">
              <a:solidFill>
                <a:schemeClr val="bg1"/>
              </a:solidFill>
              <a:latin typeface="Avenir Book"/>
              <a:ea typeface="Avenir Book"/>
              <a:cs typeface="Avenir Book"/>
            </a:endParaRPr>
          </a:p>
          <a:p>
            <a:pPr marL="514367" lvl="1" indent="-171450">
              <a:buFont typeface="Wingdings" panose="05000000000000000000" pitchFamily="2" charset="2"/>
              <a:buChar char="ü"/>
              <a:defRPr/>
            </a:pPr>
            <a:r>
              <a:rPr lang="ru-RU" sz="2250" b="1" dirty="0">
                <a:solidFill>
                  <a:schemeClr val="tx1">
                    <a:lumMod val="75000"/>
                  </a:schemeClr>
                </a:solidFill>
                <a:latin typeface="Avenir Book"/>
                <a:ea typeface="Avenir Book"/>
                <a:cs typeface="Avenir Book"/>
              </a:rPr>
              <a:t>делать выводы на основе наблюдений;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65" y="1344781"/>
            <a:ext cx="4752528" cy="39564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8922" y="2852936"/>
            <a:ext cx="4583675" cy="39288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Овал 6"/>
          <p:cNvSpPr/>
          <p:nvPr/>
        </p:nvSpPr>
        <p:spPr>
          <a:xfrm>
            <a:off x="4284663" y="5661025"/>
            <a:ext cx="4859337" cy="792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8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98" y="1387654"/>
            <a:ext cx="5426912" cy="2460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hangingPunct="0">
              <a:defRPr/>
            </a:pPr>
            <a:fld id="{14355058-660B-4C4C-BB80-5C87283F5FD3}" type="slidenum">
              <a:rPr lang="ru-RU" kern="0" smtClean="0"/>
              <a:pPr hangingPunct="0">
                <a:defRPr/>
              </a:pPr>
              <a:t>39</a:t>
            </a:fld>
            <a:endParaRPr lang="ru-RU" kern="0"/>
          </a:p>
        </p:txBody>
      </p:sp>
      <p:sp>
        <p:nvSpPr>
          <p:cNvPr id="9" name="Прямоугольник 8"/>
          <p:cNvSpPr/>
          <p:nvPr/>
        </p:nvSpPr>
        <p:spPr>
          <a:xfrm>
            <a:off x="107950" y="-81390"/>
            <a:ext cx="9180513" cy="1216025"/>
          </a:xfrm>
          <a:prstGeom prst="rect">
            <a:avLst/>
          </a:prstGeom>
          <a:ln w="12700">
            <a:miter lim="400000"/>
          </a:ln>
        </p:spPr>
        <p:txBody>
          <a:bodyPr lIns="26788" tIns="26788" rIns="26788" bIns="26788" anchor="ctr">
            <a:spAutoFit/>
          </a:bodyPr>
          <a:lstStyle/>
          <a:p>
            <a:pPr>
              <a:defRPr/>
            </a:pPr>
            <a:r>
              <a:rPr lang="ru-RU" sz="2250" b="1" dirty="0">
                <a:solidFill>
                  <a:schemeClr val="bg1"/>
                </a:solidFill>
                <a:latin typeface="Avenir Book"/>
                <a:ea typeface="Avenir Book"/>
                <a:cs typeface="Avenir Book"/>
              </a:rPr>
              <a:t>Специально разработанная система заданий на основе текста </a:t>
            </a:r>
            <a:r>
              <a:rPr lang="ru-RU" sz="2250" b="1" dirty="0">
                <a:latin typeface="Avenir Book"/>
                <a:ea typeface="Avenir Book"/>
                <a:cs typeface="Avenir Book"/>
              </a:rPr>
              <a:t>формирует умения:</a:t>
            </a:r>
          </a:p>
          <a:p>
            <a:pPr>
              <a:defRPr/>
            </a:pPr>
            <a:endParaRPr lang="ru-RU" sz="800" b="1" dirty="0">
              <a:solidFill>
                <a:schemeClr val="bg1"/>
              </a:solidFill>
              <a:latin typeface="Avenir Book"/>
              <a:ea typeface="Avenir Book"/>
              <a:cs typeface="Avenir Book"/>
            </a:endParaRPr>
          </a:p>
          <a:p>
            <a:pPr marL="514367" lvl="1" indent="-171450">
              <a:buFont typeface="Wingdings" panose="05000000000000000000" pitchFamily="2" charset="2"/>
              <a:buChar char="ü"/>
              <a:defRPr/>
            </a:pPr>
            <a:r>
              <a:rPr lang="ru-RU" sz="2250" b="1" dirty="0">
                <a:solidFill>
                  <a:schemeClr val="tx1">
                    <a:lumMod val="75000"/>
                  </a:schemeClr>
                </a:solidFill>
                <a:latin typeface="Avenir Book"/>
                <a:ea typeface="Avenir Book"/>
                <a:cs typeface="Avenir Book"/>
              </a:rPr>
              <a:t>делать выводы на основе наблюдений;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99" y="3699031"/>
            <a:ext cx="5426912" cy="27888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Овал 6"/>
          <p:cNvSpPr/>
          <p:nvPr/>
        </p:nvSpPr>
        <p:spPr>
          <a:xfrm>
            <a:off x="135198" y="3598268"/>
            <a:ext cx="5426912" cy="14401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" y="5043756"/>
            <a:ext cx="5570240" cy="11701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8338" y="1354318"/>
            <a:ext cx="5471902" cy="811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990" y="1840214"/>
            <a:ext cx="4656615" cy="21369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01835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161510" y="-38949"/>
            <a:ext cx="88659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627" fontAlgn="auto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СОСТАВЛЯЮЩИЕ УМЕНИЯ УЧИТЬСЯ</a:t>
            </a:r>
          </a:p>
          <a:p>
            <a:pPr algn="ctr" defTabSz="912627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(По Г. А. </a:t>
            </a:r>
            <a:r>
              <a:rPr lang="ru-RU" alt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Цукерман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83395"/>
              </p:ext>
            </p:extLst>
          </p:nvPr>
        </p:nvGraphicFramePr>
        <p:xfrm>
          <a:off x="161510" y="1397000"/>
          <a:ext cx="8865986" cy="500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6364">
                  <a:extLst>
                    <a:ext uri="{9D8B030D-6E8A-4147-A177-3AD203B41FA5}">
                      <a16:colId xmlns:a16="http://schemas.microsoft.com/office/drawing/2014/main" xmlns="" val="1219955012"/>
                    </a:ext>
                  </a:extLst>
                </a:gridCol>
                <a:gridCol w="4899622">
                  <a:extLst>
                    <a:ext uri="{9D8B030D-6E8A-4147-A177-3AD203B41FA5}">
                      <a16:colId xmlns:a16="http://schemas.microsoft.com/office/drawing/2014/main" xmlns="" val="37920409"/>
                    </a:ext>
                  </a:extLst>
                </a:gridCol>
              </a:tblGrid>
              <a:tr h="3085549"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Рефлексивные </a:t>
                      </a: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0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0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действия</a:t>
                      </a: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0" i="0" u="none" strike="noStrike" spc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0" i="0" u="none" strike="noStrike" spc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0" i="0" u="none" strike="noStrike" spc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0" i="0" u="none" strike="noStrike" spc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0" i="0" u="none" strike="noStrike" spc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0" i="0" u="none" strike="noStrike" spc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0" i="0" u="none" strike="noStrike" spc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0" i="0" u="none" strike="noStrike" spc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«Чему учиться?»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504190" marR="504190" marT="459740" marB="459740"/>
                </a:tc>
                <a:tc>
                  <a:txBody>
                    <a:bodyPr/>
                    <a:lstStyle/>
                    <a:p>
                      <a:pPr marL="0" marR="0" indent="0" algn="l" defTabSz="912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Способность опознать задачу как новую, выяснить, каких средств недостаёт для её решения; </a:t>
                      </a:r>
                    </a:p>
                    <a:p>
                      <a:pPr marL="0" marR="0" indent="0" algn="l" defTabSz="912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2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почему имеющихся у учащихся средств и способов действия недостаточно для решения новой задачи, что именно он не знает и не может?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8090985"/>
                  </a:ext>
                </a:extLst>
              </a:tr>
              <a:tr h="1916781">
                <a:tc>
                  <a:txBody>
                    <a:bodyPr/>
                    <a:lstStyle/>
                    <a:p>
                      <a:pPr marL="0" marR="0" indent="0" algn="l" defTabSz="912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    Продуктивные</a:t>
                      </a:r>
                      <a:r>
                        <a:rPr lang="ru-RU" sz="24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0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действия</a:t>
                      </a: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0" i="0" u="none" strike="noStrike" spc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0" i="0" u="none" strike="noStrike" spc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0" i="0" u="none" strike="noStrike" spc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«Как присвоить </a:t>
                      </a: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0" i="0" u="none" strike="noStrike" spc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400" b="0" i="0" u="none" strike="noStrike" spc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недостающие знания?»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q"/>
                        <a:tabLst>
                          <a:tab pos="96520" algn="l"/>
                        </a:tabLst>
                      </a:pPr>
                      <a:r>
                        <a:rPr lang="ru-RU" sz="2000" u="none" strike="noStrike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Учебное сотрудничество ребёнка и взрослого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q"/>
                        <a:tabLst>
                          <a:tab pos="107315" algn="l"/>
                        </a:tabLst>
                      </a:pPr>
                      <a:r>
                        <a:rPr lang="ru-RU" sz="2000" u="none" strike="noStrike" spc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Учебное сотрудничество со </a:t>
                      </a:r>
                      <a:r>
                        <a:rPr lang="ru-RU" sz="2000" u="none" strike="noStrike" spc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сверстниками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Wingdings" panose="05000000000000000000" pitchFamily="2" charset="2"/>
                        <a:buChar char="q"/>
                        <a:tabLst>
                          <a:tab pos="107315" algn="l"/>
                        </a:tabLst>
                      </a:pPr>
                      <a:r>
                        <a:rPr lang="ru-RU" sz="2000" u="none" strike="noStrike" spc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Сотрудничество с собой</a:t>
                      </a:r>
                      <a:endParaRPr lang="ru-RU" sz="2000" u="none" strike="noStrike" spc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5340505"/>
                  </a:ext>
                </a:extLst>
              </a:tr>
            </a:tbl>
          </a:graphicData>
        </a:graphic>
      </p:graphicFrame>
      <p:pic>
        <p:nvPicPr>
          <p:cNvPr id="4" name="Picture 2" descr="C:\Документы школа\картинки\учеба\вопрос 3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65" y="231884"/>
            <a:ext cx="520810" cy="89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671950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 bwMode="auto">
          <a:xfrm>
            <a:off x="-1" y="2123855"/>
            <a:ext cx="9094789" cy="126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  <a:noAutofit/>
          </a:bodyPr>
          <a:lstStyle>
            <a:lvl1pPr marL="342657" indent="-34265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426" indent="-2855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193" indent="-2284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071" indent="-2284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948" indent="-2284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826" indent="-228439" algn="l" defTabSz="9137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702" indent="-228439" algn="l" defTabSz="9137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580" indent="-228439" algn="l" defTabSz="9137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458" indent="-228439" algn="l" defTabSz="9137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0" dirty="0" smtClean="0"/>
              <a:t>КАКИЕ?</a:t>
            </a:r>
            <a:endParaRPr lang="ru-RU" sz="8000" dirty="0"/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094788" cy="19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28" tIns="45664" rIns="91328" bIns="45664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 ХОДЕ РЕШЕНИЯ ПРОЕКТНЫХ ЗАДАЧ</a:t>
            </a:r>
          </a:p>
          <a:p>
            <a:pPr algn="ctr"/>
            <a:r>
              <a:rPr lang="ru-RU" sz="2000" dirty="0" smtClean="0"/>
              <a:t>У МЛАДШИХ ШКОЛЬНИКОВ ФОРМИРУЮТСЯ</a:t>
            </a:r>
          </a:p>
          <a:p>
            <a:pPr algn="ctr"/>
            <a:r>
              <a:rPr lang="ru-RU" sz="2000" dirty="0" smtClean="0"/>
              <a:t>МЕТАПРЕДМЕТНЫЕ УМЕНИЯ</a:t>
            </a:r>
            <a:endParaRPr lang="ru-RU" sz="2000" dirty="0"/>
          </a:p>
          <a:p>
            <a:pPr algn="ctr"/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05680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05" t="5530" r="7863" b="10295"/>
          <a:stretch/>
        </p:blipFill>
        <p:spPr>
          <a:xfrm>
            <a:off x="1182" y="0"/>
            <a:ext cx="9188970" cy="634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70187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18" descr="D:\Data\Images\41-0074-01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06" y="1785949"/>
            <a:ext cx="2169586" cy="2993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9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2255" y="3834044"/>
            <a:ext cx="2263957" cy="30165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96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212" y="3834045"/>
            <a:ext cx="2307302" cy="30528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97" name="Picture 2" descr="C:\Documents and Settings\VMuskatinev\Рабочий стол\Презентации 2011\Oblog_rabotaem po nov standartam.jpg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481" y="1410485"/>
            <a:ext cx="1525693" cy="21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98" name="Picture 13" descr="P:\Планы и отчеты ЦИПР\ОТДЕЛ РЕКЛАМЫ\Каталоги_11\НА ВЕРСТКУ\АРХИВ\!!!СТАНДАРТЫ\Standart_new_09.06\Начал шк\41-0116-01.jpg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2255" y="1407874"/>
            <a:ext cx="1496496" cy="2174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000" name="Прямоугольник 1"/>
          <p:cNvSpPr>
            <a:spLocks noChangeArrowheads="1"/>
          </p:cNvSpPr>
          <p:nvPr/>
        </p:nvSpPr>
        <p:spPr bwMode="auto">
          <a:xfrm>
            <a:off x="0" y="-3638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dirty="0" smtClean="0">
                <a:solidFill>
                  <a:schemeClr val="bg1"/>
                </a:solidFill>
              </a:rPr>
              <a:t>ЧЕМ МОЖЕТ ПОМОЧЬ ПЕДАГОГАМ ИЗДАТЕЛЬСТВО «ПРОСВЕЩЕНИЕ»? </a:t>
            </a:r>
            <a:endParaRPr lang="ru-RU" altLang="ru-RU" sz="2000" dirty="0" smtClean="0">
              <a:solidFill>
                <a:schemeClr val="bg1"/>
              </a:solidFill>
            </a:endParaRPr>
          </a:p>
          <a:p>
            <a:pPr algn="just" eaLnBrk="1" hangingPunct="1"/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3001" name="Picture 15" descr="http://www.prosv.ru/Attachment.aspx?Id=1435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1407157"/>
            <a:ext cx="1511300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2" name="Picture 9" descr="D:\Data\Images\41-0268-01.jpg"/>
          <p:cNvPicPr>
            <a:picLocks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8340" y="1407157"/>
            <a:ext cx="1611700" cy="21873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03" name="Picture 13" descr="http://prosv.ru/Attachment.aspx?Id=1245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7216" y="3699030"/>
            <a:ext cx="2140249" cy="304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азвание 1"/>
          <p:cNvSpPr txBox="1">
            <a:spLocks/>
          </p:cNvSpPr>
          <p:nvPr/>
        </p:nvSpPr>
        <p:spPr>
          <a:xfrm>
            <a:off x="904636" y="1057496"/>
            <a:ext cx="9608024" cy="487638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73B8"/>
                </a:solidFill>
                <a:latin typeface="Calibri" pitchFamily="34" charset="0"/>
              </a:rPr>
              <a:t>НАВЫКИ РАЗРЕШЕНИЯ ПРОБЛЕМ В ХОДЕ СОВМЕСТНОЙ ДЕЯТЕЛЬНОСТИ </a:t>
            </a:r>
            <a:endParaRPr lang="ru-RU" sz="2000" b="1" dirty="0">
              <a:solidFill>
                <a:srgbClr val="0073B8"/>
              </a:solidFill>
              <a:latin typeface="Calibri" pitchFamily="34" charset="0"/>
            </a:endParaRPr>
          </a:p>
        </p:txBody>
      </p:sp>
      <p:pic>
        <p:nvPicPr>
          <p:cNvPr id="14" name="Picture 4" descr="https://www.asi.org.ru/wp-content/uploads/2015/03/vaimopomoshh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34" y="1057496"/>
            <a:ext cx="620675" cy="64459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892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-36385"/>
            <a:ext cx="9094788" cy="163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28" tIns="45664" rIns="91328" bIns="45664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РАДИ ОБЩЕГО ДЕЛА ЕСТЬ СМЫСЛ ТРУДИТЬСЯ!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431" y="863715"/>
            <a:ext cx="8325925" cy="547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91087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ChangeArrowheads="1"/>
          </p:cNvSpPr>
          <p:nvPr/>
        </p:nvSpPr>
        <p:spPr bwMode="auto">
          <a:xfrm>
            <a:off x="0" y="1125545"/>
            <a:ext cx="9144000" cy="378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64" tIns="45632" rIns="91264" bIns="45632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Издательство  «Просвещение»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127473,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Москва,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Краснопролетарская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16,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стр. 3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.: 8(495) 789 30 40</a:t>
            </a:r>
            <a:endParaRPr lang="ru-RU" sz="2000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Сайт  издательства «Просвещение»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www.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prosv.ru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Сайт 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«Начальная школа» 1-4.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prosv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Ведущий методист  Центра начального образования 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издательства «Просвещение»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Тюрина Наталья Петровна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 (495) 789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40 (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NTyurina</a:t>
            </a:r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@prosv.ru</a:t>
            </a:r>
            <a:endParaRPr lang="en-US" sz="24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1" name="Номер слайда 9"/>
          <p:cNvSpPr>
            <a:spLocks noGrp="1"/>
          </p:cNvSpPr>
          <p:nvPr>
            <p:ph type="sldNum" sz="quarter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9A90EE-0754-440B-9638-8A1258F49ED3}" type="slidenum">
              <a:rPr lang="ru-RU" smtClean="0"/>
              <a:pPr/>
              <a:t>44</a:t>
            </a:fld>
            <a:endParaRPr lang="ru-RU" smtClean="0"/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971554" y="-36385"/>
            <a:ext cx="7065832" cy="43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0" tIns="45640" rIns="91280" bIns="4564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dirty="0" smtClean="0">
                <a:solidFill>
                  <a:schemeClr val="bg1"/>
                </a:solidFill>
              </a:rPr>
              <a:t>КОНТАКТЫ: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893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6855" y="425280"/>
            <a:ext cx="5008886" cy="6204691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509" y="-81390"/>
            <a:ext cx="898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ОПРЕДЕЛЯЕТ ЦЕЛЬ ДЕЯТЕЛЬНОСТИ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1510" y="5094185"/>
            <a:ext cx="2835315" cy="484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68496" tIns="34248" rIns="68496" bIns="34248">
            <a:spAutoFit/>
          </a:bodyPr>
          <a:lstStyle/>
          <a:p>
            <a:pPr>
              <a:defRPr/>
            </a:pPr>
            <a:r>
              <a:rPr lang="ru-RU" sz="1350" dirty="0"/>
              <a:t>Русский язык, 1 </a:t>
            </a:r>
            <a:r>
              <a:rPr lang="ru-RU" sz="1350" dirty="0" err="1"/>
              <a:t>кл</a:t>
            </a:r>
            <a:r>
              <a:rPr lang="ru-RU" sz="1350" dirty="0"/>
              <a:t>., </a:t>
            </a:r>
            <a:endParaRPr lang="ru-RU" sz="1350" dirty="0" smtClean="0"/>
          </a:p>
          <a:p>
            <a:pPr>
              <a:defRPr/>
            </a:pPr>
            <a:r>
              <a:rPr lang="ru-RU" sz="1350" dirty="0" smtClean="0"/>
              <a:t>авт</a:t>
            </a:r>
            <a:r>
              <a:rPr lang="ru-RU" sz="1350" dirty="0"/>
              <a:t>. В.П. </a:t>
            </a:r>
            <a:r>
              <a:rPr lang="ru-RU" sz="1350" dirty="0" err="1"/>
              <a:t>Канакина</a:t>
            </a:r>
            <a:r>
              <a:rPr lang="ru-RU" sz="1350" dirty="0"/>
              <a:t> и др.</a:t>
            </a:r>
          </a:p>
        </p:txBody>
      </p:sp>
    </p:spTree>
    <p:extLst>
      <p:ext uri="{BB962C8B-B14F-4D97-AF65-F5344CB8AC3E}">
        <p14:creationId xmlns:p14="http://schemas.microsoft.com/office/powerpoint/2010/main" val="3117101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22050" y="5949280"/>
            <a:ext cx="3960440" cy="2769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68496" tIns="34248" rIns="68496" bIns="34248">
            <a:spAutoFit/>
          </a:bodyPr>
          <a:lstStyle/>
          <a:p>
            <a:pPr>
              <a:defRPr/>
            </a:pPr>
            <a:r>
              <a:rPr lang="ru-RU" sz="1350" dirty="0"/>
              <a:t>Русский язык, 1 </a:t>
            </a:r>
            <a:r>
              <a:rPr lang="ru-RU" sz="1350" dirty="0" err="1"/>
              <a:t>кл</a:t>
            </a:r>
            <a:r>
              <a:rPr lang="ru-RU" sz="1350" dirty="0"/>
              <a:t>., </a:t>
            </a:r>
            <a:r>
              <a:rPr lang="ru-RU" sz="1350" dirty="0" smtClean="0"/>
              <a:t>авт</a:t>
            </a:r>
            <a:r>
              <a:rPr lang="ru-RU" sz="1350" dirty="0"/>
              <a:t>. В.П. </a:t>
            </a:r>
            <a:r>
              <a:rPr lang="ru-RU" sz="1350" dirty="0" err="1"/>
              <a:t>Канакина</a:t>
            </a:r>
            <a:r>
              <a:rPr lang="ru-RU" sz="1350" dirty="0"/>
              <a:t> и др.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75" y="1178750"/>
            <a:ext cx="7650850" cy="37804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509" y="-81390"/>
            <a:ext cx="882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ОПРЕДЕЛЯЕТ ЦЕЛЬ И ЗАДАЧИ ДЕЯТЕЛЬНОСТИ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44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F:\Дистант Игушева И.А\ТШ Зан 9а Азбука, Рус.яз\Азбука, РЯ_СТРАНИЦЫ\Рус.яз._Учеб_1 кл_с.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8612" y="1843087"/>
            <a:ext cx="3720704" cy="3881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3525442" y="5950305"/>
            <a:ext cx="4576763" cy="2769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68496" tIns="34248" rIns="68496" bIns="34248">
            <a:spAutoFit/>
          </a:bodyPr>
          <a:lstStyle/>
          <a:p>
            <a:pPr>
              <a:defRPr/>
            </a:pPr>
            <a:r>
              <a:rPr lang="ru-RU" sz="1350" dirty="0"/>
              <a:t>Русский язык, 1 </a:t>
            </a:r>
            <a:r>
              <a:rPr lang="ru-RU" sz="1350" dirty="0" err="1"/>
              <a:t>кл</a:t>
            </a:r>
            <a:r>
              <a:rPr lang="ru-RU" sz="1350" dirty="0"/>
              <a:t>., с.97, авт. В.П. </a:t>
            </a:r>
            <a:r>
              <a:rPr lang="ru-RU" sz="1350" dirty="0" err="1"/>
              <a:t>Канакина</a:t>
            </a:r>
            <a:r>
              <a:rPr lang="ru-RU" sz="1350" dirty="0"/>
              <a:t> и др.</a:t>
            </a:r>
          </a:p>
        </p:txBody>
      </p:sp>
      <p:sp>
        <p:nvSpPr>
          <p:cNvPr id="124931" name="TextBox 3"/>
          <p:cNvSpPr txBox="1">
            <a:spLocks noChangeArrowheads="1"/>
          </p:cNvSpPr>
          <p:nvPr/>
        </p:nvSpPr>
        <p:spPr bwMode="auto">
          <a:xfrm>
            <a:off x="1196481" y="1133745"/>
            <a:ext cx="6804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spc="-40">
                <a:solidFill>
                  <a:srgbClr val="294790"/>
                </a:solidFill>
                <a:latin typeface="Calibri" pitchFamily="34" charset="0"/>
              </a:defRPr>
            </a:lvl1pPr>
          </a:lstStyle>
          <a:p>
            <a:r>
              <a:rPr lang="ru-RU" altLang="ru-RU" sz="1800" dirty="0"/>
              <a:t>ЧЕРЕЗ НАБЛЮДЕНИЕ, СРАВНЕНИЕ К ТЕОРЕТИЧЕСКИМ ОБОБЩЕНИЯМ</a:t>
            </a:r>
          </a:p>
        </p:txBody>
      </p:sp>
      <p:sp>
        <p:nvSpPr>
          <p:cNvPr id="124932" name="Прямоугольник 5"/>
          <p:cNvSpPr>
            <a:spLocks noChangeArrowheads="1"/>
          </p:cNvSpPr>
          <p:nvPr/>
        </p:nvSpPr>
        <p:spPr bwMode="auto">
          <a:xfrm>
            <a:off x="2238730" y="863715"/>
            <a:ext cx="431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spc="-40" dirty="0">
                <a:solidFill>
                  <a:srgbClr val="294790"/>
                </a:solidFill>
                <a:latin typeface="Calibri" pitchFamily="34" charset="0"/>
              </a:rPr>
              <a:t>РАЗВИТИЕ ИССЛЕДОВАТЕЛЬСКИХ УМЕНИЙ: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365648" y="2518174"/>
            <a:ext cx="2159794" cy="539353"/>
          </a:xfrm>
          <a:prstGeom prst="wedgeRoundRectCallout">
            <a:avLst>
              <a:gd name="adj1" fmla="val 96914"/>
              <a:gd name="adj2" fmla="val -2663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2" tIns="34206" rIns="68412" bIns="34206" anchor="ctr"/>
          <a:lstStyle/>
          <a:p>
            <a:pPr algn="ctr">
              <a:defRPr/>
            </a:pPr>
            <a:endParaRPr lang="ru-RU" sz="15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50" b="1" dirty="0">
              <a:solidFill>
                <a:schemeClr val="bg1">
                  <a:lumMod val="50000"/>
                </a:schemeClr>
              </a:solidFill>
              <a:latin typeface="Helvetica Neue Black Condensed"/>
            </a:endParaRPr>
          </a:p>
          <a:p>
            <a:pPr algn="ctr">
              <a:defRPr/>
            </a:pPr>
            <a:r>
              <a:rPr lang="ru-RU" sz="1350" b="1" dirty="0">
                <a:solidFill>
                  <a:schemeClr val="tx1"/>
                </a:solidFill>
                <a:latin typeface="Helvetica Neue Black Condensed"/>
              </a:rPr>
              <a:t>Произносим. Сравниваем. Находим сходство и различие</a:t>
            </a:r>
            <a:endParaRPr lang="ru-RU" sz="1350" dirty="0">
              <a:solidFill>
                <a:schemeClr val="tx1"/>
              </a:solidFill>
              <a:latin typeface="Helvetica Neue Black Condensed"/>
            </a:endParaRPr>
          </a:p>
          <a:p>
            <a:pPr algn="ctr">
              <a:defRPr/>
            </a:pPr>
            <a:endParaRPr lang="ru-RU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365648" y="1610917"/>
            <a:ext cx="2159794" cy="806053"/>
          </a:xfrm>
          <a:prstGeom prst="wedgeRoundRectCallout">
            <a:avLst>
              <a:gd name="adj1" fmla="val 104030"/>
              <a:gd name="adj2" fmla="val 2587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2" tIns="34206" rIns="68412" bIns="34206" anchor="ctr"/>
          <a:lstStyle/>
          <a:p>
            <a:pPr algn="ctr">
              <a:defRPr/>
            </a:pPr>
            <a:endParaRPr lang="ru-RU" sz="15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50" b="1" dirty="0">
              <a:solidFill>
                <a:schemeClr val="bg1">
                  <a:lumMod val="50000"/>
                </a:schemeClr>
              </a:solidFill>
              <a:latin typeface="Helvetica Neue Black Condensed"/>
            </a:endParaRPr>
          </a:p>
          <a:p>
            <a:pPr algn="ctr">
              <a:defRPr/>
            </a:pPr>
            <a:r>
              <a:rPr lang="ru-RU" sz="1350" b="1" dirty="0">
                <a:solidFill>
                  <a:schemeClr val="tx1"/>
                </a:solidFill>
                <a:latin typeface="Helvetica Neue Black Condensed"/>
              </a:rPr>
              <a:t>Наблюдаем. </a:t>
            </a:r>
          </a:p>
          <a:p>
            <a:pPr algn="ctr">
              <a:defRPr/>
            </a:pPr>
            <a:r>
              <a:rPr lang="ru-RU" sz="1350" b="1" dirty="0">
                <a:solidFill>
                  <a:schemeClr val="tx1"/>
                </a:solidFill>
                <a:latin typeface="Helvetica Neue Black Condensed"/>
              </a:rPr>
              <a:t>Визуальная поддержка для детей с трудностями</a:t>
            </a:r>
            <a:endParaRPr lang="ru-RU" sz="1350" dirty="0">
              <a:solidFill>
                <a:schemeClr val="tx1"/>
              </a:solidFill>
              <a:latin typeface="Helvetica Neue Black Condensed"/>
            </a:endParaRPr>
          </a:p>
          <a:p>
            <a:pPr algn="ctr">
              <a:defRPr/>
            </a:pPr>
            <a:endParaRPr lang="ru-RU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398985" y="3158729"/>
            <a:ext cx="2160984" cy="533400"/>
          </a:xfrm>
          <a:prstGeom prst="wedgeRoundRectCallout">
            <a:avLst>
              <a:gd name="adj1" fmla="val 85605"/>
              <a:gd name="adj2" fmla="val 1121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2" tIns="34206" rIns="68412" bIns="34206" anchor="ctr"/>
          <a:lstStyle/>
          <a:p>
            <a:pPr algn="ctr">
              <a:defRPr/>
            </a:pPr>
            <a:endParaRPr lang="ru-RU" sz="15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50" b="1" dirty="0">
              <a:solidFill>
                <a:schemeClr val="bg1">
                  <a:lumMod val="50000"/>
                </a:schemeClr>
              </a:solidFill>
              <a:latin typeface="Helvetica Neue Black Condensed"/>
            </a:endParaRPr>
          </a:p>
          <a:p>
            <a:pPr algn="ctr">
              <a:defRPr/>
            </a:pPr>
            <a:r>
              <a:rPr lang="ru-RU" sz="1350" b="1" dirty="0">
                <a:solidFill>
                  <a:schemeClr val="tx1"/>
                </a:solidFill>
                <a:latin typeface="Helvetica Neue Black Condensed"/>
              </a:rPr>
              <a:t>Находим противоречие</a:t>
            </a:r>
            <a:endParaRPr lang="ru-RU" sz="1350" dirty="0">
              <a:solidFill>
                <a:schemeClr val="tx1"/>
              </a:solidFill>
              <a:latin typeface="Helvetica Neue Black Condensed"/>
            </a:endParaRPr>
          </a:p>
          <a:p>
            <a:pPr algn="ctr">
              <a:defRPr/>
            </a:pPr>
            <a:endParaRPr lang="ru-RU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398985" y="3800475"/>
            <a:ext cx="2194322" cy="438150"/>
          </a:xfrm>
          <a:prstGeom prst="wedgeRoundRectCallout">
            <a:avLst>
              <a:gd name="adj1" fmla="val 85066"/>
              <a:gd name="adj2" fmla="val -3502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2" tIns="34206" rIns="68412" bIns="34206" anchor="ctr"/>
          <a:lstStyle/>
          <a:p>
            <a:pPr algn="ctr">
              <a:defRPr/>
            </a:pPr>
            <a:endParaRPr lang="ru-RU" sz="15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50" b="1" dirty="0">
              <a:solidFill>
                <a:schemeClr val="bg1">
                  <a:lumMod val="50000"/>
                </a:schemeClr>
              </a:solidFill>
              <a:latin typeface="Helvetica Neue Black Condensed"/>
            </a:endParaRPr>
          </a:p>
          <a:p>
            <a:pPr algn="ctr">
              <a:defRPr/>
            </a:pPr>
            <a:r>
              <a:rPr lang="ru-RU" sz="1350" b="1" dirty="0">
                <a:solidFill>
                  <a:schemeClr val="tx1"/>
                </a:solidFill>
                <a:latin typeface="Helvetica Neue Black Condensed"/>
              </a:rPr>
              <a:t>Определяем проблему</a:t>
            </a:r>
            <a:endParaRPr lang="ru-RU" sz="1350" dirty="0">
              <a:solidFill>
                <a:schemeClr val="tx1"/>
              </a:solidFill>
              <a:latin typeface="Helvetica Neue Black Condensed"/>
            </a:endParaRPr>
          </a:p>
          <a:p>
            <a:pPr algn="ctr">
              <a:defRPr/>
            </a:pPr>
            <a:endParaRPr lang="ru-RU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398985" y="4339829"/>
            <a:ext cx="2194322" cy="439340"/>
          </a:xfrm>
          <a:prstGeom prst="wedgeRoundRectCallout">
            <a:avLst>
              <a:gd name="adj1" fmla="val 89378"/>
              <a:gd name="adj2" fmla="val -8892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2" tIns="34206" rIns="68412" bIns="34206" anchor="ctr"/>
          <a:lstStyle/>
          <a:p>
            <a:pPr algn="ctr">
              <a:defRPr/>
            </a:pPr>
            <a:endParaRPr lang="ru-RU" sz="15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50" b="1" dirty="0">
              <a:solidFill>
                <a:schemeClr val="bg1">
                  <a:lumMod val="50000"/>
                </a:schemeClr>
              </a:solidFill>
              <a:latin typeface="Helvetica Neue Black Condensed"/>
            </a:endParaRPr>
          </a:p>
          <a:p>
            <a:pPr algn="ctr">
              <a:defRPr/>
            </a:pPr>
            <a:r>
              <a:rPr lang="ru-RU" sz="1350" b="1" dirty="0">
                <a:solidFill>
                  <a:schemeClr val="tx1"/>
                </a:solidFill>
                <a:latin typeface="Helvetica Neue Black Condensed"/>
              </a:rPr>
              <a:t>Решаем проблему. Формулируем вывод</a:t>
            </a:r>
            <a:endParaRPr lang="ru-RU" sz="1350" dirty="0">
              <a:solidFill>
                <a:schemeClr val="tx1"/>
              </a:solidFill>
              <a:latin typeface="Helvetica Neue Black Condensed"/>
            </a:endParaRPr>
          </a:p>
          <a:p>
            <a:pPr algn="ctr">
              <a:defRPr/>
            </a:pPr>
            <a:endParaRPr lang="ru-RU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398985" y="4880374"/>
            <a:ext cx="2194322" cy="563165"/>
          </a:xfrm>
          <a:prstGeom prst="wedgeRoundRectCallout">
            <a:avLst>
              <a:gd name="adj1" fmla="val 108779"/>
              <a:gd name="adj2" fmla="val -8353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2" tIns="34206" rIns="68412" bIns="34206" anchor="ctr"/>
          <a:lstStyle/>
          <a:p>
            <a:pPr algn="ctr">
              <a:defRPr/>
            </a:pPr>
            <a:endParaRPr lang="ru-RU" sz="15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50" b="1" dirty="0">
              <a:solidFill>
                <a:schemeClr val="bg1">
                  <a:lumMod val="50000"/>
                </a:schemeClr>
              </a:solidFill>
              <a:latin typeface="Helvetica Neue Black Condensed"/>
            </a:endParaRPr>
          </a:p>
          <a:p>
            <a:pPr algn="ctr">
              <a:defRPr/>
            </a:pPr>
            <a:r>
              <a:rPr lang="ru-RU" sz="1350" b="1" dirty="0">
                <a:solidFill>
                  <a:schemeClr val="tx1"/>
                </a:solidFill>
                <a:latin typeface="Helvetica Neue Black Condensed"/>
              </a:rPr>
              <a:t>Находим практическое подтверждение выводам</a:t>
            </a:r>
            <a:endParaRPr lang="ru-RU" sz="1350" dirty="0">
              <a:solidFill>
                <a:schemeClr val="tx1"/>
              </a:solidFill>
              <a:latin typeface="Helvetica Neue Black Condensed"/>
            </a:endParaRPr>
          </a:p>
          <a:p>
            <a:pPr algn="ctr">
              <a:defRPr/>
            </a:pPr>
            <a:endParaRPr lang="ru-RU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26735" y="-81390"/>
            <a:ext cx="9451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sz="2200" dirty="0" smtClean="0"/>
              <a:t>ОТКРЫВАЕТ НОВЫЕ ЗНАНИЯ.</a:t>
            </a:r>
          </a:p>
          <a:p>
            <a:r>
              <a:rPr lang="ru-RU" altLang="ru-RU" sz="2200" dirty="0" smtClean="0">
                <a:solidFill>
                  <a:schemeClr val="tx1"/>
                </a:solidFill>
              </a:rPr>
              <a:t>ОРИЕНТИРОВАННОСТЬ </a:t>
            </a:r>
            <a:r>
              <a:rPr lang="ru-RU" altLang="ru-RU" sz="2200" dirty="0">
                <a:solidFill>
                  <a:schemeClr val="tx1"/>
                </a:solidFill>
              </a:rPr>
              <a:t>ЗАДАНИЙ НА ВЕДУЩУЮ ДЕЯТЕЛЬНОСТЬ </a:t>
            </a:r>
          </a:p>
        </p:txBody>
      </p:sp>
    </p:spTree>
    <p:extLst>
      <p:ext uri="{BB962C8B-B14F-4D97-AF65-F5344CB8AC3E}">
        <p14:creationId xmlns:p14="http://schemas.microsoft.com/office/powerpoint/2010/main" val="118827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Дистант Игушева И.А\ТШ Зан 9а Азбука, Рус.яз\Азбука, РЯ_СТРАНИЦЫ\Рус.яз._Учеб_4 кл_ч.2_с.1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1" y="1977292"/>
            <a:ext cx="6934199" cy="222799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990601" y="2103914"/>
            <a:ext cx="6934199" cy="7154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48" rIns="68496" bIns="34248"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06501" name="Прямоугольник 1"/>
          <p:cNvSpPr>
            <a:spLocks noChangeArrowheads="1"/>
          </p:cNvSpPr>
          <p:nvPr/>
        </p:nvSpPr>
        <p:spPr bwMode="auto">
          <a:xfrm>
            <a:off x="0" y="-36385"/>
            <a:ext cx="9144000" cy="80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496" tIns="34248" rIns="68496" bIns="34248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ЯЗЫКОВОЙ ЭКСПЕРИМЕНТ КАК ОДИН ИЗ ПРИЕМОВ </a:t>
            </a:r>
            <a:r>
              <a:rPr lang="ru-RU" altLang="ru-RU" sz="2400" dirty="0"/>
              <a:t>РЕШЕНИЯ УЧЕБНЫХ ПРОБЛЕМ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86835" y="5886106"/>
            <a:ext cx="5285184" cy="2769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68496" tIns="34248" rIns="68496" bIns="34248">
            <a:spAutoFit/>
          </a:bodyPr>
          <a:lstStyle/>
          <a:p>
            <a:pPr>
              <a:defRPr/>
            </a:pPr>
            <a:r>
              <a:rPr lang="ru-RU" sz="1350" dirty="0"/>
              <a:t>Русский язык, авт. В.П. </a:t>
            </a:r>
            <a:r>
              <a:rPr lang="ru-RU" sz="1350" dirty="0" err="1"/>
              <a:t>Канакина</a:t>
            </a:r>
            <a:r>
              <a:rPr lang="ru-RU" sz="1350" dirty="0"/>
              <a:t> и др., 4 </a:t>
            </a:r>
            <a:r>
              <a:rPr lang="ru-RU" sz="1350" dirty="0" err="1"/>
              <a:t>кл</a:t>
            </a:r>
            <a:r>
              <a:rPr lang="ru-RU" sz="1350" dirty="0"/>
              <a:t>., Ч.2, </a:t>
            </a:r>
            <a:r>
              <a:rPr lang="ru-RU" sz="1350" dirty="0" smtClean="0"/>
              <a:t>с.108</a:t>
            </a:r>
            <a:endParaRPr lang="ru-RU" sz="135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90601" y="3475514"/>
            <a:ext cx="6934199" cy="7154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48" rIns="68496" bIns="34248" anchor="ctr"/>
          <a:lstStyle/>
          <a:p>
            <a:pPr algn="ctr">
              <a:defRPr/>
            </a:pPr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4101158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137435" y="-36385"/>
            <a:ext cx="88659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627" fontAlgn="auto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ЗАМЫСЕЛ – ДЕЙСТВИЕ - РЕЗУЛЬТАТ</a:t>
            </a:r>
            <a:endParaRPr lang="ru-RU" altLang="ru-RU" sz="22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rebenkoved.ru/wp-content/uploads/2016/12/0a000002-00c0-5e4b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576" y="2864327"/>
            <a:ext cx="2618666" cy="18698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pic>
        <p:nvPicPr>
          <p:cNvPr id="3076" name="Picture 4" descr="https://pbs.twimg.com/media/DTma6GNXUAAUuJv.jpg:lar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046" y="4529511"/>
            <a:ext cx="2510067" cy="177980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pic>
        <p:nvPicPr>
          <p:cNvPr id="3078" name="Picture 6" descr="http://museum-lesnoy.ru/wp-content/uploads/2012/10/%D1%88%D0%BA%D0%BE%D0%BB%D0%B0-7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300" y="1043735"/>
            <a:ext cx="2721561" cy="202522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4031940" y="3338990"/>
            <a:ext cx="4176000" cy="2772000"/>
          </a:xfrm>
          <a:prstGeom prst="straightConnector1">
            <a:avLst/>
          </a:prstGeom>
          <a:ln w="476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87830" y="5130939"/>
            <a:ext cx="20605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АВТОРСКАЯ </a:t>
            </a:r>
          </a:p>
          <a:p>
            <a:pPr algn="ctr"/>
            <a:r>
              <a:rPr lang="ru-RU" dirty="0" smtClean="0"/>
              <a:t>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925383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12938</TotalTime>
  <Words>1466</Words>
  <Application>Microsoft Office PowerPoint</Application>
  <PresentationFormat>Экран (4:3)</PresentationFormat>
  <Paragraphs>332</Paragraphs>
  <Slides>44</Slides>
  <Notes>44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Тема Office</vt:lpstr>
      <vt:lpstr>Специальное оформление</vt:lpstr>
      <vt:lpstr>Слайд think-cell</vt:lpstr>
      <vt:lpstr>Проектирование универсальных учебных действий.  Проектные задачи как способ формирования  универсальных учебных действий  младших 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prosw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Пользователь Windows</dc:creator>
  <cp:lastModifiedBy>Анастасия Черепнева</cp:lastModifiedBy>
  <cp:revision>766</cp:revision>
  <cp:lastPrinted>2019-10-02T08:07:04Z</cp:lastPrinted>
  <dcterms:created xsi:type="dcterms:W3CDTF">2015-07-16T13:22:13Z</dcterms:created>
  <dcterms:modified xsi:type="dcterms:W3CDTF">2019-10-04T08:34:44Z</dcterms:modified>
</cp:coreProperties>
</file>