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336" r:id="rId4"/>
    <p:sldId id="337" r:id="rId5"/>
    <p:sldId id="296" r:id="rId6"/>
    <p:sldId id="302" r:id="rId7"/>
    <p:sldId id="306" r:id="rId8"/>
    <p:sldId id="297" r:id="rId9"/>
    <p:sldId id="298" r:id="rId10"/>
    <p:sldId id="299" r:id="rId11"/>
    <p:sldId id="300" r:id="rId12"/>
    <p:sldId id="301" r:id="rId13"/>
    <p:sldId id="304" r:id="rId14"/>
    <p:sldId id="303" r:id="rId15"/>
    <p:sldId id="310" r:id="rId16"/>
    <p:sldId id="305" r:id="rId17"/>
    <p:sldId id="307" r:id="rId18"/>
    <p:sldId id="311" r:id="rId19"/>
    <p:sldId id="309" r:id="rId20"/>
    <p:sldId id="321" r:id="rId21"/>
    <p:sldId id="312" r:id="rId22"/>
    <p:sldId id="313" r:id="rId23"/>
    <p:sldId id="314" r:id="rId24"/>
    <p:sldId id="315" r:id="rId25"/>
    <p:sldId id="316" r:id="rId26"/>
    <p:sldId id="317" r:id="rId27"/>
    <p:sldId id="318" r:id="rId28"/>
    <p:sldId id="319" r:id="rId29"/>
    <p:sldId id="320" r:id="rId30"/>
    <p:sldId id="322" r:id="rId31"/>
    <p:sldId id="323" r:id="rId32"/>
    <p:sldId id="324" r:id="rId33"/>
    <p:sldId id="325" r:id="rId34"/>
    <p:sldId id="326" r:id="rId35"/>
    <p:sldId id="327" r:id="rId36"/>
    <p:sldId id="328" r:id="rId37"/>
    <p:sldId id="329" r:id="rId38"/>
    <p:sldId id="330" r:id="rId39"/>
    <p:sldId id="331" r:id="rId40"/>
    <p:sldId id="332" r:id="rId41"/>
    <p:sldId id="333" r:id="rId42"/>
    <p:sldId id="334" r:id="rId43"/>
    <p:sldId id="335" r:id="rId44"/>
    <p:sldId id="338" r:id="rId45"/>
    <p:sldId id="285" r:id="rId46"/>
    <p:sldId id="286" r:id="rId47"/>
    <p:sldId id="290" r:id="rId48"/>
    <p:sldId id="294" r:id="rId49"/>
    <p:sldId id="295" r:id="rId50"/>
    <p:sldId id="292" r:id="rId51"/>
  </p:sldIdLst>
  <p:sldSz cx="9144000" cy="5143500" type="screen16x9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69" autoAdjust="0"/>
    <p:restoredTop sz="94660"/>
  </p:normalViewPr>
  <p:slideViewPr>
    <p:cSldViewPr>
      <p:cViewPr varScale="1">
        <p:scale>
          <a:sx n="86" d="100"/>
          <a:sy n="86" d="100"/>
        </p:scale>
        <p:origin x="102" y="27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3D4C2-34CD-465A-A8A2-174F961BA0EE}" type="datetimeFigureOut">
              <a:rPr lang="ru-RU" smtClean="0"/>
              <a:t>26.09.2023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81B22D-6BD5-445C-8E95-855BC366B2C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052581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3D4C2-34CD-465A-A8A2-174F961BA0EE}" type="datetimeFigureOut">
              <a:rPr lang="ru-RU" smtClean="0"/>
              <a:t>26.09.2023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81B22D-6BD5-445C-8E95-855BC366B2C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22440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3D4C2-34CD-465A-A8A2-174F961BA0EE}" type="datetimeFigureOut">
              <a:rPr lang="ru-RU" smtClean="0"/>
              <a:t>26.09.2023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81B22D-6BD5-445C-8E95-855BC366B2C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878484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3D4C2-34CD-465A-A8A2-174F961BA0EE}" type="datetimeFigureOut">
              <a:rPr lang="ru-RU" smtClean="0"/>
              <a:t>26.09.2023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81B22D-6BD5-445C-8E95-855BC366B2C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219860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3D4C2-34CD-465A-A8A2-174F961BA0EE}" type="datetimeFigureOut">
              <a:rPr lang="ru-RU" smtClean="0"/>
              <a:t>26.09.2023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81B22D-6BD5-445C-8E95-855BC366B2C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506604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3D4C2-34CD-465A-A8A2-174F961BA0EE}" type="datetimeFigureOut">
              <a:rPr lang="ru-RU" smtClean="0"/>
              <a:t>26.09.2023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81B22D-6BD5-445C-8E95-855BC366B2C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193208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3D4C2-34CD-465A-A8A2-174F961BA0EE}" type="datetimeFigureOut">
              <a:rPr lang="ru-RU" smtClean="0"/>
              <a:t>26.09.2023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81B22D-6BD5-445C-8E95-855BC366B2C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25333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3D4C2-34CD-465A-A8A2-174F961BA0EE}" type="datetimeFigureOut">
              <a:rPr lang="ru-RU" smtClean="0"/>
              <a:t>26.09.2023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81B22D-6BD5-445C-8E95-855BC366B2C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270077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3D4C2-34CD-465A-A8A2-174F961BA0EE}" type="datetimeFigureOut">
              <a:rPr lang="ru-RU" smtClean="0"/>
              <a:t>26.09.2023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81B22D-6BD5-445C-8E95-855BC366B2C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766205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3D4C2-34CD-465A-A8A2-174F961BA0EE}" type="datetimeFigureOut">
              <a:rPr lang="ru-RU" smtClean="0"/>
              <a:t>26.09.2023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81B22D-6BD5-445C-8E95-855BC366B2C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12739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3D4C2-34CD-465A-A8A2-174F961BA0EE}" type="datetimeFigureOut">
              <a:rPr lang="ru-RU" smtClean="0"/>
              <a:t>26.09.2023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81B22D-6BD5-445C-8E95-855BC366B2C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089272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E3D4C2-34CD-465A-A8A2-174F961BA0EE}" type="datetimeFigureOut">
              <a:rPr lang="ru-RU" smtClean="0"/>
              <a:t>26.09.2023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81B22D-6BD5-445C-8E95-855BC366B2C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268293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https://video.1sept.ru/company/intellectcentre" TargetMode="Externa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5.emf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s://fipi.ru/otkrytyy-bank-zadani-chitatelskoi-gramotnosti?ysclid=ln02oxngoe18511376" TargetMode="Externa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hyperlink" Target="https://moscowseasons.com/articles/geraldika-stolitsy-kak-chitat-gerby-moskovskikh-raionov/?ysclid=lesup5b0zy557089073" TargetMode="Externa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10.emf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hyperlink" Target="https://multiurok.ru/blog/geraldika-kak-nauka-pravila-sostavleniia-gerba.html?ysclid=lesy9hhqf7537671366" TargetMode="Externa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hyperlink" Target="https://multiurok.ru/all-goto/?url=https://ru.wikipedia.org/wiki/%D0%93%D0%B5%D1%80%D0%B0%D0%BB%D1%8C%D0%B4%D0%B8%D1%87%D0%B5%D1%81%D0%BA%D0%B8%D0%B9_%D1%89%D0%B8%D1%82" TargetMode="External"/><Relationship Id="rId2" Type="http://schemas.openxmlformats.org/officeDocument/2006/relationships/hyperlink" Target="https://multiurok.ru/all-goto/?url=https://ru.wikipedia.org/wiki/%D0%91%D1%80%D0%B8%D0%B7%D1%83%D1%80%D1%8B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multiurok.ru/all-goto/?url=https://ru.wikipedia.org/wiki/%D0%93%D0%B5%D1%80%D0%B1" TargetMode="External"/><Relationship Id="rId5" Type="http://schemas.openxmlformats.org/officeDocument/2006/relationships/hyperlink" Target="https://multiurok.ru/all-goto/?url=https://ru.wikipedia.org/wiki/%D0%93%D0%B5%D1%80%D0%B0%D0%BB%D1%8C%D0%B4%D0%B8%D1%87%D0%B5%D1%81%D0%BA%D0%B8%D0%B9_%D1%8F%D0%B7%D1%8B%D0%BA" TargetMode="External"/><Relationship Id="rId4" Type="http://schemas.openxmlformats.org/officeDocument/2006/relationships/hyperlink" Target="https://multiurok.ru/all-goto/?url=https://ru.wikipedia.org/wiki/%D0%A4%D1%80%D0%B0%D0%BD%D1%86%D1%83%D0%B7%D1%81%D0%BA%D0%B8%D0%B9_%D1%89%D0%B8%D1%82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s://doc.fipi.ru/bank-zadaniy-chitatelskoi-gramotnosti/metod_rek_chit_gr.pdf" TargetMode="Externa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hyperlink" Target="https://multiurok.ru/all-goto/?url=https://ru.wikipedia.org/wiki/%D0%93%D0%B5%D1%80%D0%BE%D0%BB%D1%8C%D0%B4" TargetMode="External"/><Relationship Id="rId3" Type="http://schemas.openxmlformats.org/officeDocument/2006/relationships/hyperlink" Target="https://multiurok.ru/all-goto/?url=https://ru.wikipedia.org/wiki/%D0%9F%D0%BE%D0%BB%D1%83%D0%B3%D0%BB%D0%B0%D1%81%D0%BD%D1%8B%D0%B9_%D0%B3%D0%B5%D1%80%D0%B1" TargetMode="External"/><Relationship Id="rId7" Type="http://schemas.openxmlformats.org/officeDocument/2006/relationships/hyperlink" Target="https://multiurok.ru/all-goto/?url=https://ru.wikipedia.org/wiki/%D0%9D%D0%B5%D0%B3%D0%B5%D1%80%D0%B0%D0%BB%D1%8C%D0%B4%D0%B8%D1%87%D0%B5%D1%81%D0%BA%D0%B8%D0%B5_%D1%84%D0%B8%D0%B3%D1%83%D1%80%D1%8B" TargetMode="External"/><Relationship Id="rId2" Type="http://schemas.openxmlformats.org/officeDocument/2006/relationships/hyperlink" Target="https://multiurok.ru/all-goto/?url=https://ru.wikipedia.org/wiki/%D0%93%D0%BB%D0%B0%D1%81%D0%BD%D1%8B%D0%B9_%D0%B3%D0%B5%D1%80%D0%B1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multiurok.ru/all-goto/?url=https://ru.wikipedia.org/wiki/%D0%9F%D1%80%D0%BE%D1%81%D1%82%D1%8B%D0%B5_%D0%B3%D0%B5%D1%80%D0%B0%D0%BB%D1%8C%D0%B4%D0%B8%D1%87%D0%B5%D1%81%D0%BA%D0%B8%D0%B5_%D1%84%D0%B8%D0%B3%D1%83%D1%80%D1%8B" TargetMode="External"/><Relationship Id="rId5" Type="http://schemas.openxmlformats.org/officeDocument/2006/relationships/hyperlink" Target="https://multiurok.ru/all-goto/?url=https://ru.wikipedia.org/wiki/%D0%93%D0%B5%D1%80%D0%B0%D0%BB%D1%8C%D0%B4%D0%B8%D1%87%D0%B5%D1%81%D0%BA%D0%B8%D0%B5_%D1%84%D0%B8%D0%B3%D1%83%D1%80%D1%8B" TargetMode="External"/><Relationship Id="rId4" Type="http://schemas.openxmlformats.org/officeDocument/2006/relationships/hyperlink" Target="https://multiurok.ru/all-goto/?url=https://ru.wikipedia.org/wiki/%D0%93%D0%B5%D1%80%D0%B1%D0%BE%D0%B2%D1%8B%D0%B5_%D1%84%D0%B8%D0%B3%D1%83%D1%80%D1%8B" TargetMode="External"/><Relationship Id="rId9" Type="http://schemas.openxmlformats.org/officeDocument/2006/relationships/hyperlink" Target="https://multiurok.ru/all-goto/?url=https://ru.wikipedia.org/wiki/%D0%A0%D1%8B%D1%86%D0%B0%D1%80%D1%81%D0%BA%D0%B8%D0%B9_%D1%82%D1%83%D1%80%D0%BD%D0%B8%D1%80" TargetMode="Externa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hyperlink" Target="http://drevne-rus-lit.niv.ru/drevne-rus-lit/text/chudo-georgiya-o-zmie/chudo-georgiya-o-zmie-original.htm?ysclid=leszbognd4289245857" TargetMode="Externa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6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pn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8" Type="http://schemas.openxmlformats.org/officeDocument/2006/relationships/hyperlink" Target="https://urok.1sept.ru/" TargetMode="External"/><Relationship Id="rId13" Type="http://schemas.openxmlformats.org/officeDocument/2006/relationships/image" Target="../media/image23.emf"/><Relationship Id="rId18" Type="http://schemas.openxmlformats.org/officeDocument/2006/relationships/hyperlink" Target="https://www.instagram.com/pervoes/" TargetMode="External"/><Relationship Id="rId3" Type="http://schemas.openxmlformats.org/officeDocument/2006/relationships/image" Target="../media/image18.emf"/><Relationship Id="rId21" Type="http://schemas.openxmlformats.org/officeDocument/2006/relationships/image" Target="../media/image27.emf"/><Relationship Id="rId7" Type="http://schemas.openxmlformats.org/officeDocument/2006/relationships/image" Target="../media/image20.emf"/><Relationship Id="rId12" Type="http://schemas.openxmlformats.org/officeDocument/2006/relationships/hyperlink" Target="https://ok.ru/digital.september" TargetMode="External"/><Relationship Id="rId17" Type="http://schemas.openxmlformats.org/officeDocument/2006/relationships/image" Target="../media/image25.emf"/><Relationship Id="rId2" Type="http://schemas.openxmlformats.org/officeDocument/2006/relationships/hyperlink" Target="https://edu.1sept.ru/" TargetMode="External"/><Relationship Id="rId16" Type="http://schemas.openxmlformats.org/officeDocument/2006/relationships/hyperlink" Target="https://vk.com/digital.september" TargetMode="External"/><Relationship Id="rId20" Type="http://schemas.openxmlformats.org/officeDocument/2006/relationships/hyperlink" Target="https://www.youtube.com/user/PervoeSentyabrya" TargetMode="External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1sept.ru/" TargetMode="External"/><Relationship Id="rId11" Type="http://schemas.openxmlformats.org/officeDocument/2006/relationships/image" Target="../media/image22.emf"/><Relationship Id="rId5" Type="http://schemas.openxmlformats.org/officeDocument/2006/relationships/image" Target="../media/image19.emf"/><Relationship Id="rId15" Type="http://schemas.openxmlformats.org/officeDocument/2006/relationships/image" Target="../media/image24.emf"/><Relationship Id="rId10" Type="http://schemas.openxmlformats.org/officeDocument/2006/relationships/hyperlink" Target="https://ds.1sept.ru/" TargetMode="External"/><Relationship Id="rId19" Type="http://schemas.openxmlformats.org/officeDocument/2006/relationships/image" Target="../media/image26.emf"/><Relationship Id="rId4" Type="http://schemas.openxmlformats.org/officeDocument/2006/relationships/hyperlink" Target="https://video.1sept.ru/" TargetMode="External"/><Relationship Id="rId9" Type="http://schemas.openxmlformats.org/officeDocument/2006/relationships/image" Target="../media/image21.emf"/><Relationship Id="rId14" Type="http://schemas.openxmlformats.org/officeDocument/2006/relationships/hyperlink" Target="https://www.facebook.com/digital.september" TargetMode="Externa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10800000" flipV="1">
            <a:off x="568949" y="627534"/>
            <a:ext cx="8006099" cy="2304256"/>
          </a:xfrm>
        </p:spPr>
        <p:txBody>
          <a:bodyPr>
            <a:normAutofit fontScale="90000"/>
          </a:bodyPr>
          <a:lstStyle/>
          <a:p>
            <a:r>
              <a:rPr lang="ru-RU" sz="2700" b="1" dirty="0">
                <a:solidFill>
                  <a:srgbClr val="0070C0"/>
                </a:solidFill>
              </a:rPr>
              <a:t>Смысловое чтение как основа современного эффективного обучения и формирования функциональной грамотности</a:t>
            </a:r>
            <a:br>
              <a:rPr lang="ru-RU" sz="2700" b="1" dirty="0">
                <a:solidFill>
                  <a:srgbClr val="0070C0"/>
                </a:solidFill>
              </a:rPr>
            </a:br>
            <a:r>
              <a:rPr lang="ru-RU" sz="2700" b="1" dirty="0" err="1">
                <a:solidFill>
                  <a:srgbClr val="0070C0"/>
                </a:solidFill>
                <a:hlinkClick r:id="rId2"/>
              </a:rPr>
              <a:t>Вебинар</a:t>
            </a:r>
            <a:r>
              <a:rPr lang="ru-RU" sz="2700" b="1" dirty="0">
                <a:solidFill>
                  <a:srgbClr val="0070C0"/>
                </a:solidFill>
                <a:hlinkClick r:id="rId2"/>
              </a:rPr>
              <a:t> издательства «Интеллект-центр»</a:t>
            </a:r>
            <a:r>
              <a:rPr lang="ru-RU" sz="2700" b="1" dirty="0">
                <a:solidFill>
                  <a:srgbClr val="0070C0"/>
                </a:solidFill>
              </a:rPr>
              <a:t/>
            </a:r>
            <a:br>
              <a:rPr lang="ru-RU" sz="2700" b="1" dirty="0">
                <a:solidFill>
                  <a:srgbClr val="0070C0"/>
                </a:solidFill>
              </a:rPr>
            </a:br>
            <a:r>
              <a:rPr lang="ru-RU" kern="0" dirty="0">
                <a:solidFill>
                  <a:sysClr val="windowText" lastClr="000000"/>
                </a:solidFill>
              </a:rPr>
              <a:t/>
            </a:r>
            <a:br>
              <a:rPr lang="ru-RU" kern="0" dirty="0">
                <a:solidFill>
                  <a:sysClr val="windowText" lastClr="000000"/>
                </a:solidFill>
              </a:rPr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r">
              <a:buNone/>
            </a:pPr>
            <a:endParaRPr lang="ru-RU" sz="2800" dirty="0" smtClean="0"/>
          </a:p>
          <a:p>
            <a:pPr marL="0" indent="0">
              <a:buNone/>
            </a:pPr>
            <a:endParaRPr lang="ru-RU" sz="2000" b="1" dirty="0" smtClean="0"/>
          </a:p>
          <a:p>
            <a:pPr marL="0" indent="0">
              <a:buNone/>
            </a:pPr>
            <a:r>
              <a:rPr lang="ru-RU" sz="2000" b="1" dirty="0" err="1" smtClean="0"/>
              <a:t>Дергилёва</a:t>
            </a:r>
            <a:r>
              <a:rPr lang="ru-RU" sz="2000" b="1" dirty="0" smtClean="0"/>
              <a:t> </a:t>
            </a:r>
            <a:r>
              <a:rPr lang="ru-RU" sz="2000" b="1" dirty="0"/>
              <a:t>Жанна Ивановна, </a:t>
            </a:r>
          </a:p>
          <a:p>
            <a:pPr marL="0" indent="0">
              <a:buNone/>
            </a:pPr>
            <a:r>
              <a:rPr lang="ru-RU" sz="2000" b="1" dirty="0"/>
              <a:t>автор учебных пособий </a:t>
            </a:r>
            <a:endParaRPr lang="ru-RU" sz="2000" b="1" dirty="0" smtClean="0"/>
          </a:p>
          <a:p>
            <a:pPr marL="0" indent="0">
              <a:buNone/>
            </a:pPr>
            <a:r>
              <a:rPr lang="ru-RU" sz="2000" b="1" dirty="0"/>
              <a:t>и</a:t>
            </a:r>
            <a:r>
              <a:rPr lang="ru-RU" sz="2000" b="1" dirty="0" smtClean="0"/>
              <a:t>здательства </a:t>
            </a:r>
            <a:r>
              <a:rPr lang="ru-RU" sz="2000" b="1" dirty="0"/>
              <a:t>«Интеллект-Центр»,  </a:t>
            </a:r>
            <a:endParaRPr lang="ru-RU" sz="2000" b="1" dirty="0" smtClean="0"/>
          </a:p>
          <a:p>
            <a:pPr marL="0" indent="0">
              <a:buNone/>
            </a:pPr>
            <a:r>
              <a:rPr lang="ru-RU" sz="2000" b="1" dirty="0" smtClean="0"/>
              <a:t>учитель </a:t>
            </a:r>
            <a:r>
              <a:rPr lang="ru-RU" sz="2000" b="1" dirty="0"/>
              <a:t>русского языка и </a:t>
            </a:r>
            <a:r>
              <a:rPr lang="ru-RU" sz="2000" b="1" dirty="0" smtClean="0"/>
              <a:t>литературы</a:t>
            </a:r>
          </a:p>
          <a:p>
            <a:pPr marL="0" indent="0">
              <a:buNone/>
            </a:pPr>
            <a:r>
              <a:rPr lang="ru-RU" sz="2000" b="1" dirty="0" smtClean="0"/>
              <a:t>ГБОУ Школа 1409, г. </a:t>
            </a:r>
            <a:r>
              <a:rPr lang="ru-RU" sz="2000" b="1" dirty="0"/>
              <a:t>М</a:t>
            </a:r>
            <a:r>
              <a:rPr lang="ru-RU" sz="2000" b="1" dirty="0" smtClean="0"/>
              <a:t>осква, к.ф.н., </a:t>
            </a:r>
          </a:p>
          <a:p>
            <a:pPr marL="0" indent="0">
              <a:buNone/>
            </a:pPr>
            <a:r>
              <a:rPr lang="ru-RU" sz="2000" b="1" dirty="0" smtClean="0"/>
              <a:t>эксперт ЕГЭ</a:t>
            </a:r>
            <a:endParaRPr lang="ru-RU" sz="2000" b="1" dirty="0"/>
          </a:p>
          <a:p>
            <a:pPr algn="ctr"/>
            <a:endParaRPr lang="ru-RU" sz="2400" b="1" dirty="0"/>
          </a:p>
        </p:txBody>
      </p:sp>
    </p:spTree>
    <p:extLst>
      <p:ext uri="{BB962C8B-B14F-4D97-AF65-F5344CB8AC3E}">
        <p14:creationId xmlns:p14="http://schemas.microsoft.com/office/powerpoint/2010/main" val="252127688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915566"/>
            <a:ext cx="8075240" cy="144016"/>
          </a:xfrm>
        </p:spPr>
        <p:txBody>
          <a:bodyPr>
            <a:normAutofit fontScale="90000"/>
          </a:bodyPr>
          <a:lstStyle/>
          <a:p>
            <a:r>
              <a:rPr lang="ru-RU" sz="2700" b="1" dirty="0">
                <a:solidFill>
                  <a:srgbClr val="0070C0"/>
                </a:solidFill>
              </a:rPr>
              <a:t>Выберите утверждение, соответствующее информации из текста.</a:t>
            </a:r>
            <a:r>
              <a:rPr lang="ru-RU" b="1" dirty="0"/>
              <a:t/>
            </a:r>
            <a:br>
              <a:rPr lang="ru-RU" b="1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1059582"/>
            <a:ext cx="8507288" cy="3535041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ru-RU" dirty="0"/>
              <a:t>1) Снежинки – это совокупность кристалликов льда, которые имеют форму игл, призм, пластинок или восьмиугольников.</a:t>
            </a:r>
          </a:p>
          <a:p>
            <a:pPr marL="0" indent="0">
              <a:buNone/>
            </a:pPr>
            <a:r>
              <a:rPr lang="ru-RU" dirty="0"/>
              <a:t>2) Так как условия формирования снежинок примерно одинаковые, они могут быть одинаковой формы.</a:t>
            </a:r>
          </a:p>
          <a:p>
            <a:pPr marL="0" indent="0">
              <a:buNone/>
            </a:pPr>
            <a:r>
              <a:rPr lang="ru-RU" dirty="0"/>
              <a:t>3) Для формирования снежинок имеют значение следующие факторы: содержание воды в том облаке, где она зародилась, температура воздуха, высота над уровнем моря.</a:t>
            </a:r>
          </a:p>
          <a:p>
            <a:pPr marL="0" indent="0">
              <a:buNone/>
            </a:pPr>
            <a:r>
              <a:rPr lang="ru-RU" dirty="0"/>
              <a:t>4) Снежинки бывают только правильной, симметричной формы.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2135709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699542"/>
            <a:ext cx="8229600" cy="363686"/>
          </a:xfrm>
        </p:spPr>
        <p:txBody>
          <a:bodyPr>
            <a:noAutofit/>
          </a:bodyPr>
          <a:lstStyle/>
          <a:p>
            <a:r>
              <a:rPr lang="ru-RU" sz="2400" b="1" dirty="0">
                <a:solidFill>
                  <a:srgbClr val="0070C0"/>
                </a:solidFill>
              </a:rPr>
              <a:t>Отметьте на градуснике температурный промежуток, при котором начинают образовываться снежинки. </a:t>
            </a:r>
            <a:r>
              <a:rPr lang="ru-RU" sz="2400" dirty="0"/>
              <a:t/>
            </a:r>
            <a:br>
              <a:rPr lang="ru-RU" sz="2400" dirty="0"/>
            </a:br>
            <a:endParaRPr lang="ru-RU" sz="2400" dirty="0"/>
          </a:p>
        </p:txBody>
      </p:sp>
      <p:pic>
        <p:nvPicPr>
          <p:cNvPr id="4" name="Объект 3" descr="Шкала уличного термометра. Стоковое фото, фотограф Игорь Кутателадзе / Фотобанк Лори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419622"/>
            <a:ext cx="8640960" cy="302433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70400618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55525"/>
            <a:ext cx="8229600" cy="507703"/>
          </a:xfrm>
        </p:spPr>
        <p:txBody>
          <a:bodyPr>
            <a:noAutofit/>
          </a:bodyPr>
          <a:lstStyle/>
          <a:p>
            <a:r>
              <a:rPr lang="ru-RU" sz="2000" b="1" dirty="0">
                <a:solidFill>
                  <a:srgbClr val="0070C0"/>
                </a:solidFill>
              </a:rPr>
              <a:t>Используя информацию, с которой вы познакомились, заполните все пустые ячейки таблицы «Виды снежинок», написав под каждым видом номер расположенных в таблице картинок.</a:t>
            </a:r>
            <a:endParaRPr lang="ru-RU" sz="20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30757" y="1200150"/>
            <a:ext cx="8282486" cy="3394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039782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11510"/>
            <a:ext cx="8229600" cy="137170"/>
          </a:xfrm>
        </p:spPr>
        <p:txBody>
          <a:bodyPr>
            <a:normAutofit fontScale="90000"/>
          </a:bodyPr>
          <a:lstStyle/>
          <a:p>
            <a:endParaRPr lang="ru-RU"/>
          </a:p>
        </p:txBody>
      </p:sp>
      <p:graphicFrame>
        <p:nvGraphicFramePr>
          <p:cNvPr id="4" name="Объект 3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81501014"/>
              </p:ext>
            </p:extLst>
          </p:nvPr>
        </p:nvGraphicFramePr>
        <p:xfrm>
          <a:off x="827584" y="630330"/>
          <a:ext cx="7056783" cy="424567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4" name="Документ" r:id="rId3" imgW="5925852" imgH="5810292" progId="Word.Document.12">
                  <p:embed/>
                </p:oleObj>
              </mc:Choice>
              <mc:Fallback>
                <p:oleObj name="Документ" r:id="rId3" imgW="5925852" imgH="5810292" progId="Word.Document.12">
                  <p:embed/>
                  <p:pic>
                    <p:nvPicPr>
                      <p:cNvPr id="5" name="Объект 4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827584" y="630330"/>
                        <a:ext cx="7056783" cy="424567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65970932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b="1" dirty="0">
                <a:solidFill>
                  <a:srgbClr val="0070C0"/>
                </a:solidFill>
              </a:rPr>
              <a:t>Схема образования снежинок</a:t>
            </a:r>
            <a:r>
              <a:rPr lang="ru-RU" sz="2400" dirty="0">
                <a:solidFill>
                  <a:srgbClr val="0070C0"/>
                </a:solidFill>
              </a:rPr>
              <a:t> </a:t>
            </a:r>
            <a:endParaRPr lang="ru-RU" sz="24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11560" y="842963"/>
            <a:ext cx="8208912" cy="37512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725158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411510"/>
            <a:ext cx="8363272" cy="72008"/>
          </a:xfrm>
        </p:spPr>
        <p:txBody>
          <a:bodyPr>
            <a:normAutofit fontScale="90000"/>
          </a:bodyPr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627534"/>
            <a:ext cx="8856984" cy="4032448"/>
          </a:xfrm>
        </p:spPr>
        <p:txBody>
          <a:bodyPr>
            <a:normAutofit fontScale="77500" lnSpcReduction="20000"/>
          </a:bodyPr>
          <a:lstStyle/>
          <a:p>
            <a:r>
              <a:rPr lang="ru-RU" b="1" dirty="0"/>
              <a:t>a</a:t>
            </a:r>
            <a:r>
              <a:rPr lang="ru-RU" dirty="0"/>
              <a:t> - частичка атмосферной пыли, играющая роль центра </a:t>
            </a:r>
            <a:r>
              <a:rPr lang="ru-RU" dirty="0" smtClean="0"/>
              <a:t>кристаллизации;</a:t>
            </a:r>
            <a:r>
              <a:rPr lang="ru-RU" dirty="0"/>
              <a:t> </a:t>
            </a:r>
          </a:p>
          <a:p>
            <a:r>
              <a:rPr lang="ru-RU" b="1" dirty="0"/>
              <a:t>б</a:t>
            </a:r>
            <a:r>
              <a:rPr lang="ru-RU" dirty="0"/>
              <a:t> - пары воды покрывают поверхность пылинки, конденсируясь на её поверхности в жидкость; </a:t>
            </a:r>
          </a:p>
          <a:p>
            <a:r>
              <a:rPr lang="ru-RU" b="1" dirty="0"/>
              <a:t>в</a:t>
            </a:r>
            <a:r>
              <a:rPr lang="ru-RU" dirty="0"/>
              <a:t> - жидкая вода кристаллизуется в лёд; </a:t>
            </a:r>
          </a:p>
          <a:p>
            <a:r>
              <a:rPr lang="ru-RU" b="1" dirty="0"/>
              <a:t>г</a:t>
            </a:r>
            <a:r>
              <a:rPr lang="ru-RU" dirty="0"/>
              <a:t> - шесть углов образующегося ледяного кристалла растут быстрее других областей, поскольку они больше охлаждены и быстрее могут принимать на себя новые порции воды; </a:t>
            </a:r>
          </a:p>
          <a:p>
            <a:r>
              <a:rPr lang="ru-RU" b="1" dirty="0"/>
              <a:t>д</a:t>
            </a:r>
            <a:r>
              <a:rPr lang="ru-RU" dirty="0"/>
              <a:t> - начинается образование случайных и никогда не повторяющихся форм - условия могут способствовать росту новых шестиугольников, лучей и так далее</a:t>
            </a:r>
          </a:p>
        </p:txBody>
      </p:sp>
    </p:spTree>
    <p:extLst>
      <p:ext uri="{BB962C8B-B14F-4D97-AF65-F5344CB8AC3E}">
        <p14:creationId xmlns:p14="http://schemas.microsoft.com/office/powerpoint/2010/main" val="360055127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5516" y="843558"/>
            <a:ext cx="8712968" cy="45719"/>
          </a:xfrm>
        </p:spPr>
        <p:txBody>
          <a:bodyPr>
            <a:normAutofit fontScale="90000"/>
          </a:bodyPr>
          <a:lstStyle/>
          <a:p>
            <a:r>
              <a:rPr lang="ru-RU" sz="2200" b="1" i="1" dirty="0"/>
              <a:t>Познакомьтесь с текстом </a:t>
            </a:r>
            <a:r>
              <a:rPr lang="ru-RU" sz="2200" b="1" i="1" dirty="0" smtClean="0"/>
              <a:t>2 </a:t>
            </a:r>
            <a:r>
              <a:rPr lang="ru-RU" sz="2200" b="1" i="1" dirty="0"/>
              <a:t>и выполните </a:t>
            </a:r>
            <a:r>
              <a:rPr lang="ru-RU" sz="2200" b="1" i="1" dirty="0" smtClean="0"/>
              <a:t>задания </a:t>
            </a:r>
            <a:r>
              <a:rPr lang="ru-RU" b="1" i="1" dirty="0"/>
              <a:t/>
            </a:r>
            <a:br>
              <a:rPr lang="ru-RU" b="1" i="1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15516" y="699542"/>
            <a:ext cx="8712968" cy="4032447"/>
          </a:xfrm>
        </p:spPr>
        <p:txBody>
          <a:bodyPr>
            <a:normAutofit fontScale="25000" lnSpcReduction="20000"/>
          </a:bodyPr>
          <a:lstStyle/>
          <a:p>
            <a:pPr marL="0" indent="0" algn="just">
              <a:buNone/>
            </a:pPr>
            <a:r>
              <a:rPr lang="ru-RU" sz="5000" dirty="0" smtClean="0"/>
              <a:t>	</a:t>
            </a:r>
            <a:r>
              <a:rPr lang="ru-RU" sz="8000" dirty="0" smtClean="0"/>
              <a:t>Шёл </a:t>
            </a:r>
            <a:r>
              <a:rPr lang="ru-RU" sz="8000" dirty="0"/>
              <a:t>снег. Было тихо и спокойно, и пушистые снежинки неспешно кружили в причудливом танце, медленно приближаясь к земле.</a:t>
            </a:r>
          </a:p>
          <a:p>
            <a:pPr marL="0" indent="0" algn="just">
              <a:buNone/>
            </a:pPr>
            <a:r>
              <a:rPr lang="ru-RU" sz="8000" dirty="0" smtClean="0"/>
              <a:t>	Две </a:t>
            </a:r>
            <a:r>
              <a:rPr lang="ru-RU" sz="8000" dirty="0"/>
              <a:t>маленькие снежинки, летевшие рядом, завязали разговор. Чтобы их не отнесло друг от друга, они взялись за руки и одна снежинка весело сказала:</a:t>
            </a:r>
          </a:p>
          <a:p>
            <a:pPr marL="0" indent="0" algn="just">
              <a:buNone/>
            </a:pPr>
            <a:r>
              <a:rPr lang="ru-RU" sz="8000" dirty="0" smtClean="0"/>
              <a:t>- </a:t>
            </a:r>
            <a:r>
              <a:rPr lang="ru-RU" sz="8000" dirty="0"/>
              <a:t>Какое невероятное ощущение полёта!</a:t>
            </a:r>
          </a:p>
          <a:p>
            <a:pPr marL="0" indent="0" algn="just">
              <a:buNone/>
            </a:pPr>
            <a:r>
              <a:rPr lang="ru-RU" sz="8000" dirty="0"/>
              <a:t>- Мы не летим, мы просто падаем, – грустно отвечала вторая.</a:t>
            </a:r>
          </a:p>
          <a:p>
            <a:pPr marL="0" indent="0" algn="just">
              <a:buNone/>
            </a:pPr>
            <a:r>
              <a:rPr lang="ru-RU" sz="8000" dirty="0"/>
              <a:t>- Скоро мы встретимся с землёй и превратимся в белое пушистое покрывало!</a:t>
            </a:r>
          </a:p>
          <a:p>
            <a:pPr marL="0" indent="0" algn="just">
              <a:buNone/>
            </a:pPr>
            <a:r>
              <a:rPr lang="ru-RU" sz="8000" dirty="0"/>
              <a:t>- Нет, мы летим навстречу гибели, а на земле нас просто растопчут.</a:t>
            </a:r>
          </a:p>
          <a:p>
            <a:pPr marL="0" indent="0" algn="just">
              <a:buNone/>
            </a:pPr>
            <a:r>
              <a:rPr lang="ru-RU" sz="8000" dirty="0"/>
              <a:t>- Мы станем ручьями и устремимся к морю. Мы будем жить вечно! – сказала первая.</a:t>
            </a:r>
          </a:p>
          <a:p>
            <a:pPr marL="0" indent="0" algn="just">
              <a:buNone/>
            </a:pPr>
            <a:r>
              <a:rPr lang="ru-RU" sz="8000" dirty="0"/>
              <a:t>- Нет, мы растаем и исчезнем навсегда, – возражала ей вторая.</a:t>
            </a:r>
          </a:p>
          <a:p>
            <a:pPr marL="0" indent="0" algn="just">
              <a:buNone/>
            </a:pPr>
            <a:r>
              <a:rPr lang="ru-RU" sz="8000" dirty="0"/>
              <a:t>	Наконец им надоело спорить. Они разжали руки, и каждая полетела навстречу судьбе, которую выбрала сама.  </a:t>
            </a:r>
          </a:p>
          <a:p>
            <a:pPr marL="0" indent="0" algn="just">
              <a:buNone/>
            </a:pPr>
            <a:r>
              <a:rPr lang="ru-RU" sz="8000" i="1" dirty="0"/>
              <a:t>(К. </a:t>
            </a:r>
            <a:r>
              <a:rPr lang="ru-RU" sz="8000" i="1" dirty="0" err="1"/>
              <a:t>Виссарионов</a:t>
            </a:r>
            <a:r>
              <a:rPr lang="ru-RU" sz="8000" i="1" dirty="0"/>
              <a:t>)</a:t>
            </a:r>
            <a:endParaRPr lang="ru-RU" sz="8000" dirty="0"/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2440579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55525"/>
            <a:ext cx="8229600" cy="504057"/>
          </a:xfrm>
        </p:spPr>
        <p:txBody>
          <a:bodyPr>
            <a:noAutofit/>
          </a:bodyPr>
          <a:lstStyle/>
          <a:p>
            <a:r>
              <a:rPr lang="ru-RU" sz="2400" b="1" dirty="0" smtClean="0">
                <a:solidFill>
                  <a:srgbClr val="0070C0"/>
                </a:solidFill>
              </a:rPr>
              <a:t/>
            </a:r>
            <a:br>
              <a:rPr lang="ru-RU" sz="2400" b="1" dirty="0" smtClean="0">
                <a:solidFill>
                  <a:srgbClr val="0070C0"/>
                </a:solidFill>
              </a:rPr>
            </a:br>
            <a:r>
              <a:rPr lang="ru-RU" sz="2400" b="1" dirty="0" smtClean="0">
                <a:solidFill>
                  <a:srgbClr val="0070C0"/>
                </a:solidFill>
              </a:rPr>
              <a:t>Выберите </a:t>
            </a:r>
            <a:r>
              <a:rPr lang="ru-RU" sz="2400" b="1" dirty="0">
                <a:solidFill>
                  <a:srgbClr val="0070C0"/>
                </a:solidFill>
              </a:rPr>
              <a:t>два утверждения, соответствующих информации, которая расположена во всех </a:t>
            </a:r>
            <a:r>
              <a:rPr lang="ru-RU" sz="2400" b="1" dirty="0" smtClean="0">
                <a:solidFill>
                  <a:srgbClr val="0070C0"/>
                </a:solidFill>
              </a:rPr>
              <a:t>вкладках</a:t>
            </a:r>
            <a:r>
              <a:rPr lang="ru-RU" sz="2400" dirty="0"/>
              <a:t/>
            </a:r>
            <a:br>
              <a:rPr lang="ru-RU" sz="2400" dirty="0"/>
            </a:br>
            <a:endParaRPr lang="ru-RU" sz="24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504" y="1200150"/>
            <a:ext cx="8928992" cy="3531839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ru-RU" dirty="0"/>
              <a:t>1) «Снежная пыль» возникает при нулевой температуре и отсутствии ветра.</a:t>
            </a:r>
          </a:p>
          <a:p>
            <a:pPr marL="0" indent="0">
              <a:buNone/>
            </a:pPr>
            <a:r>
              <a:rPr lang="ru-RU" dirty="0"/>
              <a:t>2) Роль центра кристаллизации у снежинок является частичка атмосферной пыли.</a:t>
            </a:r>
          </a:p>
          <a:p>
            <a:pPr marL="0" indent="0">
              <a:buNone/>
            </a:pPr>
            <a:r>
              <a:rPr lang="ru-RU" dirty="0"/>
              <a:t>3) Вода на поверхности пылинки превращается в лёд.</a:t>
            </a:r>
          </a:p>
          <a:p>
            <a:pPr marL="0" indent="0">
              <a:buNone/>
            </a:pPr>
            <a:r>
              <a:rPr lang="ru-RU" dirty="0"/>
              <a:t>4) Снежинки правильной формы обычно выпадают слабом морозе.</a:t>
            </a:r>
          </a:p>
          <a:p>
            <a:pPr marL="0" indent="0">
              <a:buNone/>
            </a:pPr>
            <a:r>
              <a:rPr lang="ru-RU" dirty="0"/>
              <a:t>5) Шесть углов образующегося ледяного кристалла растут медленнее других областей, поскольку они менее охлаждены.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5169620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11509"/>
            <a:ext cx="8229600" cy="651719"/>
          </a:xfrm>
        </p:spPr>
        <p:txBody>
          <a:bodyPr>
            <a:normAutofit fontScale="90000"/>
          </a:bodyPr>
          <a:lstStyle/>
          <a:p>
            <a:r>
              <a:rPr lang="ru-RU" sz="2400" b="1" dirty="0">
                <a:solidFill>
                  <a:schemeClr val="accent1">
                    <a:lumMod val="75000"/>
                  </a:schemeClr>
                </a:solidFill>
              </a:rPr>
              <a:t>Функциональная грамотность. Читательская грамотность. Новая серия пособий Издательства «Интеллект-Центр» </a:t>
            </a:r>
            <a:endParaRPr lang="ru-RU" sz="2400" dirty="0"/>
          </a:p>
        </p:txBody>
      </p:sp>
      <p:pic>
        <p:nvPicPr>
          <p:cNvPr id="6" name="Picture 2" descr="https://intellectcentre.ru/uploads/book/WAaXB70jBdzD8CUeu5brTnOdXjm5_1680078305.jpe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063228"/>
            <a:ext cx="2521904" cy="36687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2771800" y="1063228"/>
            <a:ext cx="6264696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Пособие «Смысловое чтение. 6 класс. Анализ текстов разных стилей», составленное в соответствии с ФГОС, поможет учителям и учащимся спланировать работу по достижению высокого результата при чтении текстов разных стилей.</a:t>
            </a:r>
          </a:p>
          <a:p>
            <a:r>
              <a:rPr lang="ru-RU" dirty="0"/>
              <a:t>Рекомендуется к использованию в обучающих целях педагогами на уроках и во внеурочной деятельности, а также администрацией школы для организации </a:t>
            </a:r>
            <a:r>
              <a:rPr lang="ru-RU" dirty="0" err="1"/>
              <a:t>внутришкольного</a:t>
            </a:r>
            <a:r>
              <a:rPr lang="ru-RU" dirty="0"/>
              <a:t> мониторинга читательской грамотности учащихся в 6-х классах.</a:t>
            </a:r>
          </a:p>
          <a:p>
            <a:r>
              <a:rPr lang="ru-RU" dirty="0"/>
              <a:t>Для родителей эта книга станет надёжным помощником в организации целенаправленной подготовки ребёнка к быстрому и эффективному решению задач, которые предлагает современная действительность.</a:t>
            </a:r>
          </a:p>
        </p:txBody>
      </p:sp>
    </p:spTree>
    <p:extLst>
      <p:ext uri="{BB962C8B-B14F-4D97-AF65-F5344CB8AC3E}">
        <p14:creationId xmlns:p14="http://schemas.microsoft.com/office/powerpoint/2010/main" val="96784230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205979"/>
            <a:ext cx="8856984" cy="277539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627534"/>
            <a:ext cx="8856984" cy="4032448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ru-RU" sz="2000" dirty="0"/>
              <a:t>Автор пособия «Смысловое чтение. 6 класс. Анализ текстов разных стилей» Ж.И. </a:t>
            </a:r>
            <a:r>
              <a:rPr lang="ru-RU" sz="2000" dirty="0" err="1"/>
              <a:t>Дергилёва</a:t>
            </a:r>
            <a:r>
              <a:rPr lang="ru-RU" sz="2000" dirty="0"/>
              <a:t> продолжает серию книг Издательства «Интеллект-Центр», рекомендованных для формирования читательской грамотности в начальной школе, и предлагает материал, составленный на основе Демонстрационного варианта диагностической работы «Читательская грамотность. 6 класс», который размещён на сайте МЦКО. В пособии предлагается 10 вариантов для самостоятельной работы учащихся и ответы к заданиям для самопроверки. На решение одного варианта отводится 45 минут. Каждый вариант включает 14 заданий, составленных на основе текстов и графических изображений. К текстам прилагается иллюстративный материал, помогающий ответить на вопросы. В Приложении приведены Критерии оценивания заданий, ответы и комментарии к ним</a:t>
            </a:r>
          </a:p>
        </p:txBody>
      </p:sp>
    </p:spTree>
    <p:extLst>
      <p:ext uri="{BB962C8B-B14F-4D97-AF65-F5344CB8AC3E}">
        <p14:creationId xmlns:p14="http://schemas.microsoft.com/office/powerpoint/2010/main" val="31320082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flipV="1">
            <a:off x="457200" y="160259"/>
            <a:ext cx="8229600" cy="45719"/>
          </a:xfrm>
        </p:spPr>
        <p:txBody>
          <a:bodyPr>
            <a:normAutofit fontScale="90000"/>
          </a:bodyPr>
          <a:lstStyle/>
          <a:p>
            <a:endParaRPr lang="ru-RU" sz="28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555526"/>
            <a:ext cx="8507288" cy="4039097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ru-RU" sz="2000" dirty="0"/>
              <a:t>Одной из приоритетных задач современного образования является формирование функциональной грамотности, которая делится на такие составляющие, как читательская, математическая, естественно-научная и финансовая грамотность, а также креативное мышление и глобальные компетенции. Автор пособий «Смысловое чтение. 5 класс. Анализ текстов разных стилей» и «Смысловое чтение. 6 класс. Анализ текстов разных стилей» Ж.И. </a:t>
            </a:r>
            <a:r>
              <a:rPr lang="ru-RU" sz="2000" dirty="0" err="1"/>
              <a:t>Дергилёва</a:t>
            </a:r>
            <a:r>
              <a:rPr lang="ru-RU" sz="2000" dirty="0"/>
              <a:t> продолжает серию книг Издательства «Интеллект-Центр» для формирования читательской грамотности в начальной школе. Предлагается материал, составленный на основе официальных демоверсий, сертифицированных в соответствии со стандартом ФГБНУ «ФИПИ» «Требования к качеству образовательных проектов и систем, применяемых для оценки качества </a:t>
            </a:r>
            <a:r>
              <a:rPr lang="ru-RU" sz="2000" dirty="0" smtClean="0"/>
              <a:t>образования</a:t>
            </a:r>
            <a:r>
              <a:rPr lang="ru-RU" sz="20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55957987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483518"/>
            <a:ext cx="8856984" cy="432048"/>
          </a:xfrm>
        </p:spPr>
        <p:txBody>
          <a:bodyPr>
            <a:normAutofit fontScale="90000"/>
          </a:bodyPr>
          <a:lstStyle/>
          <a:p>
            <a:r>
              <a:rPr lang="ru-RU" sz="3100" b="1" dirty="0">
                <a:solidFill>
                  <a:srgbClr val="0070C0"/>
                </a:solidFill>
              </a:rPr>
              <a:t>Примеры заданий для </a:t>
            </a:r>
            <a:r>
              <a:rPr lang="ru-RU" sz="3100" b="1" dirty="0" smtClean="0">
                <a:solidFill>
                  <a:srgbClr val="0070C0"/>
                </a:solidFill>
              </a:rPr>
              <a:t>6 класса</a:t>
            </a:r>
            <a:r>
              <a:rPr lang="ru-RU" sz="2000" b="1" dirty="0" smtClean="0">
                <a:solidFill>
                  <a:srgbClr val="0070C0"/>
                </a:solidFill>
              </a:rPr>
              <a:t/>
            </a:r>
            <a:br>
              <a:rPr lang="ru-RU" sz="2000" b="1" dirty="0" smtClean="0">
                <a:solidFill>
                  <a:srgbClr val="0070C0"/>
                </a:solidFill>
              </a:rPr>
            </a:br>
            <a:r>
              <a:rPr lang="ru-RU" sz="2000" b="1" i="1" dirty="0" smtClean="0"/>
              <a:t>Прочитайте </a:t>
            </a:r>
            <a:r>
              <a:rPr lang="ru-RU" sz="2000" b="1" i="1" dirty="0" smtClean="0"/>
              <a:t>текст 1 </a:t>
            </a:r>
            <a:r>
              <a:rPr lang="ru-RU" sz="2000" b="1" i="1" dirty="0"/>
              <a:t>и выполните задания </a:t>
            </a:r>
            <a:endParaRPr lang="ru-RU" sz="20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84755" y="927883"/>
            <a:ext cx="8712968" cy="3679057"/>
          </a:xfrm>
        </p:spPr>
        <p:txBody>
          <a:bodyPr>
            <a:normAutofit fontScale="55000" lnSpcReduction="20000"/>
          </a:bodyPr>
          <a:lstStyle/>
          <a:p>
            <a:pPr marL="0" indent="0" algn="ctr" fontAlgn="base">
              <a:buNone/>
            </a:pPr>
            <a:endParaRPr lang="ru-RU" b="1" dirty="0" smtClean="0"/>
          </a:p>
          <a:p>
            <a:pPr marL="0" indent="0" algn="ctr" fontAlgn="base">
              <a:buNone/>
            </a:pPr>
            <a:r>
              <a:rPr lang="ru-RU" b="1" dirty="0" smtClean="0"/>
              <a:t>Из </a:t>
            </a:r>
            <a:r>
              <a:rPr lang="ru-RU" b="1" dirty="0"/>
              <a:t>истории гербов</a:t>
            </a:r>
            <a:endParaRPr lang="ru-RU" dirty="0"/>
          </a:p>
          <a:p>
            <a:pPr marL="0" indent="0" algn="just">
              <a:buNone/>
            </a:pPr>
            <a:r>
              <a:rPr lang="ru-RU" dirty="0"/>
              <a:t>	</a:t>
            </a:r>
            <a:r>
              <a:rPr lang="ru-RU" sz="3800" dirty="0" smtClean="0"/>
              <a:t>Как </a:t>
            </a:r>
            <a:r>
              <a:rPr lang="ru-RU" sz="3800" dirty="0"/>
              <a:t>появились первые гербы? </a:t>
            </a:r>
            <a:r>
              <a:rPr lang="ru-RU" sz="3800" dirty="0" err="1"/>
              <a:t>Гера́льдика</a:t>
            </a:r>
            <a:r>
              <a:rPr lang="ru-RU" sz="3800" dirty="0"/>
              <a:t> (гербоведение; от </a:t>
            </a:r>
            <a:r>
              <a:rPr lang="ru-RU" sz="3800" dirty="0" smtClean="0"/>
              <a:t>лат.</a:t>
            </a:r>
            <a:r>
              <a:rPr lang="ru-RU" sz="3800" dirty="0"/>
              <a:t> </a:t>
            </a:r>
            <a:r>
              <a:rPr lang="la-Latn" sz="3800" i="1" dirty="0"/>
              <a:t>heraldus</a:t>
            </a:r>
            <a:r>
              <a:rPr lang="ru-RU" sz="3800" dirty="0"/>
              <a:t> - глашатай) - специальная историческая дисциплина, занимающаяся изучением гербов, является частью </a:t>
            </a:r>
            <a:r>
              <a:rPr lang="ru-RU" sz="3800" dirty="0" err="1"/>
              <a:t>эмблематики</a:t>
            </a:r>
            <a:r>
              <a:rPr lang="ru-RU" sz="3800" dirty="0"/>
              <a:t> - группы взаимосвязанных дисциплин, изучающих эмблемы. Отличие гербов от других эмблем заключается в том, что их строение, употребление и правовой статус соответствуют особым, исторически сложившимся правилам. Геральдика точно определяет, что и как может быть нанесено на государственный герб, фамильный герб объясняет значение тех или иных фигур. Корни геральдики уходят в Средневековье, когда и был разработан специальный геральдический </a:t>
            </a:r>
            <a:r>
              <a:rPr lang="ru-RU" sz="3800" dirty="0" smtClean="0"/>
              <a:t>язык.</a:t>
            </a:r>
            <a:endParaRPr lang="ru-RU" sz="3800" dirty="0"/>
          </a:p>
        </p:txBody>
      </p:sp>
    </p:spTree>
    <p:extLst>
      <p:ext uri="{BB962C8B-B14F-4D97-AF65-F5344CB8AC3E}">
        <p14:creationId xmlns:p14="http://schemas.microsoft.com/office/powerpoint/2010/main" val="427632312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205979"/>
            <a:ext cx="8291264" cy="205531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504" y="555526"/>
            <a:ext cx="8856984" cy="4039097"/>
          </a:xfrm>
        </p:spPr>
        <p:txBody>
          <a:bodyPr>
            <a:normAutofit fontScale="92500" lnSpcReduction="10000"/>
          </a:bodyPr>
          <a:lstStyle/>
          <a:p>
            <a:pPr marL="0" indent="0" algn="just">
              <a:buNone/>
            </a:pPr>
            <a:r>
              <a:rPr lang="ru-RU" sz="2400" dirty="0" smtClean="0"/>
              <a:t>	В </a:t>
            </a:r>
            <a:r>
              <a:rPr lang="ru-RU" sz="2400" dirty="0"/>
              <a:t>произведениях античных авторов Гомера, Вергилия, Плиния и многих других есть свидетельства применения символических знаков, свойственных геральдике. Реальные исторические личности - цари и полководцы, и легендарные герои - имели личные эмблемы. К примеру, шлем Александра Македонского украшал морской конь (</a:t>
            </a:r>
            <a:r>
              <a:rPr lang="ru-RU" sz="2400" dirty="0" err="1"/>
              <a:t>гиппокамп</a:t>
            </a:r>
            <a:r>
              <a:rPr lang="ru-RU" sz="2400" dirty="0"/>
              <a:t>), шлемы Ахиллеса и римского императора Каракаллы - орёл, шлем царя </a:t>
            </a:r>
            <a:r>
              <a:rPr lang="ru-RU" sz="2400" dirty="0" err="1"/>
              <a:t>Нумибии</a:t>
            </a:r>
            <a:r>
              <a:rPr lang="ru-RU" sz="2400" dirty="0"/>
              <a:t> </a:t>
            </a:r>
            <a:r>
              <a:rPr lang="ru-RU" sz="2400" dirty="0" err="1"/>
              <a:t>Масиниссы</a:t>
            </a:r>
            <a:r>
              <a:rPr lang="ru-RU" sz="2400" dirty="0"/>
              <a:t> - пес. И щиты украшались эмблемами, например, изображением отсечённой головы Медузы Горгоны. Эмблемы имели и некоторые города античного мира и применялись они постоянно - на монетах, медалях и печатях. Эмблемой Афин была сова, </a:t>
            </a:r>
            <a:r>
              <a:rPr lang="ru-RU" sz="2400" dirty="0" err="1"/>
              <a:t>Мирмекий</a:t>
            </a:r>
            <a:r>
              <a:rPr lang="ru-RU" sz="2400" dirty="0"/>
              <a:t> – муравей, Коринфа - Пегас, острова Родос - роза. В те времена и произошло зарождение государственной геральдики.</a:t>
            </a:r>
          </a:p>
          <a:p>
            <a:pPr marL="0" indent="0" algn="just">
              <a:buNone/>
            </a:pP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40245829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507288" cy="205531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555526"/>
            <a:ext cx="8784976" cy="4039097"/>
          </a:xfrm>
        </p:spPr>
        <p:txBody>
          <a:bodyPr>
            <a:normAutofit fontScale="77500" lnSpcReduction="20000"/>
          </a:bodyPr>
          <a:lstStyle/>
          <a:p>
            <a:pPr marL="0" indent="0" algn="just">
              <a:buNone/>
            </a:pPr>
            <a:r>
              <a:rPr lang="ru-RU" dirty="0" smtClean="0"/>
              <a:t>	В </a:t>
            </a:r>
            <a:r>
              <a:rPr lang="ru-RU" dirty="0"/>
              <a:t>культуре большинства древних цивилизаций были некоторые элементы геральдики, такие как система печатей или штампов. Наиболее распространёнными изображениями на гербах были орёл и лев – символы власти. Эмблемой Армении был лев, позже на гербе добавилось изображение орла. В Египте на эмблеме была изображена змея, в Персии - орёл. Уже в третьем тысячелетии до нашей эры у шумерских государств существовал герб - орёл с львиной головой. Впоследствии орёл стал гербом Рима. Гербом Византии был двуглавый орёл, заимствованный позднее некоторыми европейскими государствами, в том числе и Россией. 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5800246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39502"/>
            <a:ext cx="8229600" cy="144016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627534"/>
            <a:ext cx="8856984" cy="3967089"/>
          </a:xfrm>
        </p:spPr>
        <p:txBody>
          <a:bodyPr/>
          <a:lstStyle/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179512" y="483518"/>
            <a:ext cx="8856984" cy="40009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</a:t>
            </a: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r>
              <a:rPr lang="ru-RU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Что означает слово «геральдика»? </a:t>
            </a:r>
            <a:endParaRPr lang="ru-RU" sz="20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1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Гера́льдика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(гербоведение; </a:t>
            </a: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от лат.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r>
              <a:rPr lang="la-Latn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heraldus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- глашатай) - </a:t>
            </a:r>
            <a:r>
              <a:rPr lang="ru-RU" dirty="0">
                <a:ea typeface="Calibri" panose="020F0502020204030204" pitchFamily="34" charset="0"/>
                <a:cs typeface="Times New Roman" panose="02020603050405020304" pitchFamily="18" charset="0"/>
              </a:rPr>
              <a:t>специальная </a:t>
            </a:r>
            <a:r>
              <a:rPr lang="ru-RU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историческая </a:t>
            </a:r>
            <a:r>
              <a:rPr lang="ru-RU" dirty="0">
                <a:ea typeface="Calibri" panose="020F0502020204030204" pitchFamily="34" charset="0"/>
                <a:cs typeface="Times New Roman" panose="02020603050405020304" pitchFamily="18" charset="0"/>
              </a:rPr>
              <a:t>дисциплина, которая является частью </a:t>
            </a:r>
            <a:r>
              <a:rPr lang="ru-RU" dirty="0" err="1">
                <a:ea typeface="Calibri" panose="020F0502020204030204" pitchFamily="34" charset="0"/>
                <a:cs typeface="Times New Roman" panose="02020603050405020304" pitchFamily="18" charset="0"/>
              </a:rPr>
              <a:t>эмблематики</a:t>
            </a:r>
            <a:r>
              <a:rPr lang="ru-RU" dirty="0">
                <a:ea typeface="Calibri" panose="020F0502020204030204" pitchFamily="34" charset="0"/>
                <a:cs typeface="Times New Roman" panose="02020603050405020304" pitchFamily="18" charset="0"/>
              </a:rPr>
              <a:t> - группы взаимосвязанных дисциплин, изучающих эмблемы.</a:t>
            </a:r>
            <a:endParaRPr lang="ru-RU" sz="16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49580" algn="just">
              <a:lnSpc>
                <a:spcPct val="107000"/>
              </a:lnSpc>
              <a:spcAft>
                <a:spcPts val="800"/>
              </a:spcAft>
            </a:pPr>
            <a:r>
              <a:rPr lang="ru-RU" dirty="0">
                <a:ea typeface="Calibri" panose="020F0502020204030204" pitchFamily="34" charset="0"/>
                <a:cs typeface="Times New Roman" panose="02020603050405020304" pitchFamily="18" charset="0"/>
              </a:rPr>
              <a:t>2) </a:t>
            </a:r>
            <a:r>
              <a:rPr lang="ru-RU" dirty="0" err="1">
                <a:ea typeface="Calibri" panose="020F0502020204030204" pitchFamily="34" charset="0"/>
                <a:cs typeface="Times New Roman" panose="02020603050405020304" pitchFamily="18" charset="0"/>
              </a:rPr>
              <a:t>Гера́льдика</a:t>
            </a:r>
            <a:r>
              <a:rPr lang="ru-RU" dirty="0">
                <a:ea typeface="Calibri" panose="020F0502020204030204" pitchFamily="34" charset="0"/>
                <a:cs typeface="Times New Roman" panose="02020603050405020304" pitchFamily="18" charset="0"/>
              </a:rPr>
              <a:t> (гербоведение; от лат. </a:t>
            </a:r>
            <a:r>
              <a:rPr lang="la-Latn" i="1" dirty="0">
                <a:ea typeface="Calibri" panose="020F0502020204030204" pitchFamily="34" charset="0"/>
                <a:cs typeface="Times New Roman" panose="02020603050405020304" pitchFamily="18" charset="0"/>
              </a:rPr>
              <a:t>heraldus</a:t>
            </a:r>
            <a:r>
              <a:rPr lang="ru-RU" dirty="0">
                <a:ea typeface="Calibri" panose="020F0502020204030204" pitchFamily="34" charset="0"/>
                <a:cs typeface="Times New Roman" panose="02020603050405020304" pitchFamily="18" charset="0"/>
              </a:rPr>
              <a:t> - глашатай) - </a:t>
            </a:r>
            <a:r>
              <a:rPr lang="ru-RU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специальная </a:t>
            </a:r>
            <a:r>
              <a:rPr lang="ru-RU" dirty="0">
                <a:ea typeface="Calibri" panose="020F0502020204030204" pitchFamily="34" charset="0"/>
                <a:cs typeface="Times New Roman" panose="02020603050405020304" pitchFamily="18" charset="0"/>
              </a:rPr>
              <a:t>историческая дисциплина, занимающаяся изучением гербов, является частью </a:t>
            </a:r>
            <a:r>
              <a:rPr lang="ru-RU" dirty="0" err="1">
                <a:ea typeface="Calibri" panose="020F0502020204030204" pitchFamily="34" charset="0"/>
                <a:cs typeface="Times New Roman" panose="02020603050405020304" pitchFamily="18" charset="0"/>
              </a:rPr>
              <a:t>эмблематики</a:t>
            </a:r>
            <a:r>
              <a:rPr lang="ru-RU" dirty="0">
                <a:ea typeface="Calibri" panose="020F0502020204030204" pitchFamily="34" charset="0"/>
                <a:cs typeface="Times New Roman" panose="02020603050405020304" pitchFamily="18" charset="0"/>
              </a:rPr>
              <a:t> - группы взаимосвязанных дисциплин, изучающих </a:t>
            </a:r>
            <a:r>
              <a:rPr lang="ru-RU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эмблемы.</a:t>
            </a:r>
            <a:endParaRPr lang="ru-RU" sz="16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49580" algn="just">
              <a:lnSpc>
                <a:spcPct val="107000"/>
              </a:lnSpc>
              <a:spcAft>
                <a:spcPts val="800"/>
              </a:spcAft>
            </a:pPr>
            <a:r>
              <a:rPr lang="ru-RU" dirty="0">
                <a:ea typeface="Calibri" panose="020F0502020204030204" pitchFamily="34" charset="0"/>
                <a:cs typeface="Times New Roman" panose="02020603050405020304" pitchFamily="18" charset="0"/>
              </a:rPr>
              <a:t> 3) </a:t>
            </a:r>
            <a:r>
              <a:rPr lang="ru-RU" dirty="0" err="1">
                <a:ea typeface="Calibri" panose="020F0502020204030204" pitchFamily="34" charset="0"/>
                <a:cs typeface="Times New Roman" panose="02020603050405020304" pitchFamily="18" charset="0"/>
              </a:rPr>
              <a:t>Гера́льдика</a:t>
            </a:r>
            <a:r>
              <a:rPr lang="ru-RU" dirty="0">
                <a:ea typeface="Calibri" panose="020F0502020204030204" pitchFamily="34" charset="0"/>
                <a:cs typeface="Times New Roman" panose="02020603050405020304" pitchFamily="18" charset="0"/>
              </a:rPr>
              <a:t> (гербоведение; от лат. </a:t>
            </a:r>
            <a:r>
              <a:rPr lang="la-Latn" i="1" dirty="0">
                <a:ea typeface="Calibri" panose="020F0502020204030204" pitchFamily="34" charset="0"/>
                <a:cs typeface="Times New Roman" panose="02020603050405020304" pitchFamily="18" charset="0"/>
              </a:rPr>
              <a:t>heraldus</a:t>
            </a:r>
            <a:r>
              <a:rPr lang="ru-RU" dirty="0">
                <a:ea typeface="Calibri" panose="020F0502020204030204" pitchFamily="34" charset="0"/>
                <a:cs typeface="Times New Roman" panose="02020603050405020304" pitchFamily="18" charset="0"/>
              </a:rPr>
              <a:t> - глашатай) - специальная историческая дисциплина, занимающаяся изучением </a:t>
            </a:r>
            <a:r>
              <a:rPr lang="ru-RU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гербов.</a:t>
            </a:r>
            <a:endParaRPr lang="ru-RU" sz="16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ru-RU" dirty="0">
                <a:ea typeface="Calibri" panose="020F0502020204030204" pitchFamily="34" charset="0"/>
              </a:rPr>
              <a:t>4) </a:t>
            </a:r>
            <a:r>
              <a:rPr lang="ru-RU" dirty="0" err="1">
                <a:ea typeface="Calibri" panose="020F0502020204030204" pitchFamily="34" charset="0"/>
              </a:rPr>
              <a:t>Гера́льдика</a:t>
            </a:r>
            <a:r>
              <a:rPr lang="ru-RU" dirty="0">
                <a:ea typeface="Calibri" panose="020F0502020204030204" pitchFamily="34" charset="0"/>
              </a:rPr>
              <a:t> (гербоведение; от </a:t>
            </a:r>
            <a:r>
              <a:rPr lang="ru-RU" dirty="0">
                <a:ea typeface="Calibri" panose="020F0502020204030204" pitchFamily="34" charset="0"/>
                <a:cs typeface="Times New Roman" panose="02020603050405020304" pitchFamily="18" charset="0"/>
              </a:rPr>
              <a:t>лат.</a:t>
            </a:r>
            <a:r>
              <a:rPr lang="ru-RU" dirty="0">
                <a:ea typeface="Calibri" panose="020F0502020204030204" pitchFamily="34" charset="0"/>
              </a:rPr>
              <a:t> </a:t>
            </a:r>
            <a:r>
              <a:rPr lang="la-Latn" i="1" dirty="0">
                <a:ea typeface="Calibri" panose="020F0502020204030204" pitchFamily="34" charset="0"/>
              </a:rPr>
              <a:t>heraldus</a:t>
            </a:r>
            <a:r>
              <a:rPr lang="ru-RU" dirty="0">
                <a:ea typeface="Calibri" panose="020F0502020204030204" pitchFamily="34" charset="0"/>
              </a:rPr>
              <a:t> - глашатай) - </a:t>
            </a:r>
            <a:r>
              <a:rPr lang="ru-RU" dirty="0">
                <a:ea typeface="Calibri" panose="020F0502020204030204" pitchFamily="34" charset="0"/>
                <a:cs typeface="Times New Roman" panose="02020603050405020304" pitchFamily="18" charset="0"/>
              </a:rPr>
              <a:t>специальная историческая дисциплина</a:t>
            </a:r>
            <a:r>
              <a:rPr lang="ru-RU" dirty="0">
                <a:ea typeface="Calibri" panose="020F0502020204030204" pitchFamily="34" charset="0"/>
              </a:rPr>
              <a:t>, занимающаяся изучением гербов, однако она не является частью </a:t>
            </a:r>
            <a:r>
              <a:rPr lang="ru-RU" dirty="0" err="1">
                <a:ea typeface="Calibri" panose="020F0502020204030204" pitchFamily="34" charset="0"/>
                <a:cs typeface="Times New Roman" panose="02020603050405020304" pitchFamily="18" charset="0"/>
              </a:rPr>
              <a:t>эмблематики</a:t>
            </a:r>
            <a:r>
              <a:rPr lang="ru-RU" dirty="0">
                <a:ea typeface="Calibri" panose="020F0502020204030204" pitchFamily="34" charset="0"/>
              </a:rPr>
              <a:t> - группы взаимосвязанных дисциплин, изучающих </a:t>
            </a:r>
            <a:r>
              <a:rPr lang="ru-RU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эмблемы.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3575157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11215" y="627534"/>
            <a:ext cx="8856984" cy="432049"/>
          </a:xfrm>
        </p:spPr>
        <p:txBody>
          <a:bodyPr>
            <a:noAutofit/>
          </a:bodyPr>
          <a:lstStyle/>
          <a:p>
            <a:r>
              <a:rPr lang="ru-RU" sz="2000" b="1" dirty="0"/>
              <a:t>2. Как появились первые эмблемы? Выберите два верных </a:t>
            </a:r>
            <a:r>
              <a:rPr lang="ru-RU" sz="2000" b="1" dirty="0" smtClean="0"/>
              <a:t>утверждения </a:t>
            </a:r>
            <a:r>
              <a:rPr lang="ru-RU" sz="2000" b="1" dirty="0"/>
              <a:t/>
            </a:r>
            <a:br>
              <a:rPr lang="ru-RU" sz="2000" b="1" dirty="0"/>
            </a:br>
            <a:endParaRPr lang="ru-RU" sz="20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843558"/>
            <a:ext cx="8856984" cy="3751065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ru-RU" dirty="0"/>
              <a:t>1) Системы знаков отличия и эмблем существовали всегда и везде, но сама геральдика, как форма символики, возникла в процессе развития в Африке.</a:t>
            </a:r>
          </a:p>
          <a:p>
            <a:pPr marL="0" indent="0">
              <a:buNone/>
            </a:pPr>
            <a:r>
              <a:rPr lang="ru-RU" dirty="0"/>
              <a:t>2) Корни геральдики уходят в эпоху Просвещения, когда и был разработан специальный геральдический </a:t>
            </a:r>
            <a:r>
              <a:rPr lang="ru-RU" dirty="0" smtClean="0"/>
              <a:t>язык</a:t>
            </a:r>
            <a:r>
              <a:rPr lang="ru-RU" dirty="0"/>
              <a:t>.</a:t>
            </a:r>
          </a:p>
          <a:p>
            <a:pPr marL="0" indent="0">
              <a:buNone/>
            </a:pPr>
            <a:r>
              <a:rPr lang="ru-RU" dirty="0"/>
              <a:t>3) Уже в третьем тысячелетии до нашей эры у шумерских государств существовал герб - орёл с львиной головой.</a:t>
            </a:r>
          </a:p>
          <a:p>
            <a:pPr marL="0" indent="0">
              <a:buNone/>
            </a:pPr>
            <a:r>
              <a:rPr lang="ru-RU" dirty="0"/>
              <a:t>4) В культуре большинства народов некоторые элементы геральдики появились в конце </a:t>
            </a:r>
            <a:r>
              <a:rPr lang="en-US" dirty="0"/>
              <a:t>XVIII</a:t>
            </a:r>
            <a:r>
              <a:rPr lang="ru-RU" dirty="0"/>
              <a:t> века.</a:t>
            </a:r>
          </a:p>
          <a:p>
            <a:pPr marL="0" indent="0">
              <a:buNone/>
            </a:pPr>
            <a:r>
              <a:rPr lang="ru-RU" dirty="0"/>
              <a:t>5) В произведениях античных авторов Гомера, Вергилия, Плиния и многих других есть свидетельства применения символических знаков, свойственных геральдике.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4433030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555527"/>
            <a:ext cx="8856984" cy="72008"/>
          </a:xfrm>
        </p:spPr>
        <p:txBody>
          <a:bodyPr>
            <a:noAutofit/>
          </a:bodyPr>
          <a:lstStyle/>
          <a:p>
            <a:r>
              <a:rPr lang="ru-RU" sz="2000" b="1" dirty="0" smtClean="0"/>
              <a:t>	</a:t>
            </a:r>
            <a:r>
              <a:rPr lang="ru-RU" sz="2000" dirty="0"/>
              <a:t/>
            </a:r>
            <a:br>
              <a:rPr lang="ru-RU" sz="2000" dirty="0"/>
            </a:br>
            <a:endParaRPr lang="ru-RU" sz="20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627536"/>
            <a:ext cx="8784976" cy="396708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400" b="1" dirty="0"/>
              <a:t>3.В какой стране или на гербе было изображение двуглавого орла</a:t>
            </a:r>
            <a:r>
              <a:rPr lang="ru-RU" sz="2400" b="1" dirty="0" smtClean="0"/>
              <a:t>?</a:t>
            </a:r>
            <a:endParaRPr lang="ru-RU" sz="2400" dirty="0"/>
          </a:p>
          <a:p>
            <a:pPr marL="0" indent="0">
              <a:buNone/>
            </a:pPr>
            <a:r>
              <a:rPr lang="ru-RU" sz="2400" dirty="0" smtClean="0"/>
              <a:t>1</a:t>
            </a:r>
            <a:r>
              <a:rPr lang="ru-RU" sz="2400" dirty="0"/>
              <a:t>) Армения</a:t>
            </a:r>
          </a:p>
          <a:p>
            <a:pPr marL="0" indent="0">
              <a:buNone/>
            </a:pPr>
            <a:r>
              <a:rPr lang="ru-RU" sz="2400" dirty="0"/>
              <a:t>2) Египет </a:t>
            </a:r>
          </a:p>
          <a:p>
            <a:pPr marL="0" indent="0">
              <a:buNone/>
            </a:pPr>
            <a:r>
              <a:rPr lang="ru-RU" sz="2400" dirty="0"/>
              <a:t>3) Византия </a:t>
            </a:r>
          </a:p>
          <a:p>
            <a:pPr marL="0" indent="0">
              <a:buNone/>
            </a:pPr>
            <a:r>
              <a:rPr lang="ru-RU" sz="2400" dirty="0"/>
              <a:t>4) Греция </a:t>
            </a:r>
            <a:endParaRPr lang="ru-RU" sz="2400" dirty="0" smtClean="0"/>
          </a:p>
          <a:p>
            <a:pPr marL="0" indent="0">
              <a:buNone/>
            </a:pPr>
            <a:r>
              <a:rPr lang="ru-RU" sz="2400" b="1" dirty="0" smtClean="0"/>
              <a:t>4</a:t>
            </a:r>
            <a:r>
              <a:rPr lang="ru-RU" sz="2400" b="1" dirty="0"/>
              <a:t>. Почему слово «длинный» пишется с -НН-? Обоснуйте своё мнение, опираясь на изученное правило орфографии. </a:t>
            </a:r>
            <a:endParaRPr lang="ru-RU" sz="2400" b="1" dirty="0" smtClean="0"/>
          </a:p>
          <a:p>
            <a:pPr marL="0" indent="0">
              <a:buNone/>
            </a:pPr>
            <a:r>
              <a:rPr lang="ru-RU" sz="2400" b="1" dirty="0" smtClean="0"/>
              <a:t>Ответ___________________________________________</a:t>
            </a:r>
            <a:endParaRPr lang="ru-RU" sz="2400" b="1" dirty="0"/>
          </a:p>
          <a:p>
            <a:pPr marL="0" indent="0">
              <a:buNone/>
            </a:pPr>
            <a:endParaRPr lang="ru-RU" sz="2000" b="1" dirty="0"/>
          </a:p>
          <a:p>
            <a:pPr marL="0" indent="0">
              <a:buNone/>
            </a:pPr>
            <a:endParaRPr lang="ru-RU" sz="2000" dirty="0"/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3790944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483518"/>
            <a:ext cx="8075240" cy="72008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699542"/>
            <a:ext cx="8712968" cy="389508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400" b="1" dirty="0"/>
              <a:t>5. На рисунках в тексте даны изображения двух гербов. Назовите два различия между этими изображениями. В тексте ответа используйте имя прилагательное или наречие в форме одной из степеней </a:t>
            </a:r>
            <a:r>
              <a:rPr lang="ru-RU" sz="2400" b="1" dirty="0" smtClean="0"/>
              <a:t>сравнения.</a:t>
            </a:r>
          </a:p>
          <a:p>
            <a:pPr marL="0" indent="0">
              <a:buNone/>
            </a:pPr>
            <a:endParaRPr lang="ru-RU" sz="2400" dirty="0"/>
          </a:p>
        </p:txBody>
      </p:sp>
      <p:pic>
        <p:nvPicPr>
          <p:cNvPr id="4" name="Рисунок 3" descr="https://prv1.lori-images.net/0022820253-larger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2283719"/>
            <a:ext cx="1944216" cy="2310904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 descr="https://prv2.lori-images.net/0027466762-larger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2499742"/>
            <a:ext cx="2232248" cy="209488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2484094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55525"/>
            <a:ext cx="8229600" cy="288033"/>
          </a:xfrm>
        </p:spPr>
        <p:txBody>
          <a:bodyPr>
            <a:normAutofit fontScale="90000"/>
          </a:bodyPr>
          <a:lstStyle/>
          <a:p>
            <a:r>
              <a:rPr lang="ru-RU" sz="2400" b="1" i="1" dirty="0"/>
              <a:t>Прочитайте текст </a:t>
            </a:r>
            <a:r>
              <a:rPr lang="ru-RU" sz="2400" b="1" i="1" dirty="0" smtClean="0"/>
              <a:t>2 </a:t>
            </a:r>
            <a:r>
              <a:rPr lang="ru-RU" sz="2400" b="1" i="1" dirty="0"/>
              <a:t>и выполните задания </a:t>
            </a:r>
            <a:endParaRPr lang="ru-RU" sz="24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843558"/>
            <a:ext cx="8856984" cy="3751065"/>
          </a:xfrm>
        </p:spPr>
        <p:txBody>
          <a:bodyPr>
            <a:normAutofit fontScale="47500" lnSpcReduction="20000"/>
          </a:bodyPr>
          <a:lstStyle/>
          <a:p>
            <a:pPr marL="0" indent="0" algn="ctr">
              <a:buNone/>
            </a:pPr>
            <a:r>
              <a:rPr lang="ru-RU" sz="4200" b="1" dirty="0"/>
              <a:t>Гербы районов Москвы</a:t>
            </a:r>
            <a:endParaRPr lang="ru-RU" sz="4200" dirty="0"/>
          </a:p>
          <a:p>
            <a:pPr marL="0" indent="0" algn="just">
              <a:buNone/>
            </a:pPr>
            <a:r>
              <a:rPr lang="ru-RU" b="1" dirty="0"/>
              <a:t> </a:t>
            </a:r>
            <a:endParaRPr lang="ru-RU" sz="4200" dirty="0"/>
          </a:p>
          <a:p>
            <a:pPr marL="0" indent="0" algn="just">
              <a:buNone/>
            </a:pPr>
            <a:r>
              <a:rPr lang="ru-RU" sz="4200" dirty="0" smtClean="0"/>
              <a:t>	История </a:t>
            </a:r>
            <a:r>
              <a:rPr lang="ru-RU" sz="4200" dirty="0"/>
              <a:t>гербов насчитывает сотни лет. Гербами обзаводились знатные роды, города и страны, рассказывая с их помощью свою историю. Москва – не исключение, сегодня гербы есть у всех районов города, и каждый связан с их особенностями. Цвет фона и элементов играет большую роль в создании легенды герба - у каждого оттенка свой смысл. Жёлтый цвет означает богатство, белый - чистоту, а красный цвет герба района Царицыно отсылает к монархическому прошлому одноимённого музея-заповедника. Об архитектурном ансамбле Царицына напоминает и стилизованный фрагмент изображения ворот парка, размещённый в нижней части герба.  </a:t>
            </a:r>
          </a:p>
          <a:p>
            <a:pPr marL="0" indent="0" algn="just">
              <a:buNone/>
            </a:pPr>
            <a:r>
              <a:rPr lang="ru-RU" sz="4200" dirty="0" err="1"/>
              <a:t>Мона́рхия</a:t>
            </a:r>
            <a:r>
              <a:rPr lang="ru-RU" sz="4200" dirty="0"/>
              <a:t> - форма правления, при которой главой государства является монарх, носящий соответствующий титул (король, царь, император, султан, эмир, фараон и т. д.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1682979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277539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483518"/>
            <a:ext cx="8964488" cy="4111105"/>
          </a:xfrm>
        </p:spPr>
        <p:txBody>
          <a:bodyPr>
            <a:normAutofit fontScale="77500" lnSpcReduction="20000"/>
          </a:bodyPr>
          <a:lstStyle/>
          <a:p>
            <a:pPr marL="0" indent="0" algn="just">
              <a:buNone/>
            </a:pPr>
            <a:r>
              <a:rPr lang="ru-RU" dirty="0" smtClean="0"/>
              <a:t>	Арбат</a:t>
            </a:r>
            <a:r>
              <a:rPr lang="ru-RU" dirty="0"/>
              <a:t>, один из старейших районов столицы, стал домом для многих русских поэтов, писателей, художников. Сегодня их бывшие места жительства являются известными московскими музеями - о них напоминают перо и кисть, расположенные в нижней части герба района. Перо в качестве универсального символа использовали и создатели эмблемы района Хамовники, но вместо кисти к нему прилагается свиток, олицетворяющий знания и учёность. Эти элементы находятся на гербе неслучайно - в районе тоже много культурных учреждений. Среди них Московский музей современного искусства. «Мультимедиа-арт-музей», Государственный музей А.С. Пушкина, Галерея Ильи Глазунова и другие.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5012539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277539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504" y="627534"/>
            <a:ext cx="8928992" cy="3967089"/>
          </a:xfrm>
        </p:spPr>
        <p:txBody>
          <a:bodyPr>
            <a:normAutofit fontScale="77500" lnSpcReduction="20000"/>
          </a:bodyPr>
          <a:lstStyle/>
          <a:p>
            <a:pPr marL="0" indent="0" algn="just">
              <a:buNone/>
            </a:pPr>
            <a:r>
              <a:rPr lang="ru-RU" dirty="0" smtClean="0"/>
              <a:t>	Музеи </a:t>
            </a:r>
            <a:r>
              <a:rPr lang="ru-RU" dirty="0"/>
              <a:t>и театры Тверского района объединяет другой символ искусства - венок, обрамляющий пламя, которое символизирует знание и просвещение. В этом районе расположены музей М.А. Булгакова, музей археологии Москвы и Старый Английский Двор. О связи с искусством говорит и герб района Лианозово. На нём расположена золотая лира, сопровождаемая снизу расположенной в пояс золотой гирляндой из двух дубовых ветвей с желудями. Золотая лира в зеленом поле как атрибут гуманитарной образованности символизирует культурно-оздоровительную зону района и наличие ряда культурно-исторических объектов.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020084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205979"/>
            <a:ext cx="8507288" cy="277539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699542"/>
            <a:ext cx="8784976" cy="3823073"/>
          </a:xfrm>
        </p:spPr>
        <p:txBody>
          <a:bodyPr>
            <a:normAutofit fontScale="55000" lnSpcReduction="20000"/>
          </a:bodyPr>
          <a:lstStyle/>
          <a:p>
            <a:pPr marL="0" indent="0">
              <a:buNone/>
            </a:pPr>
            <a:r>
              <a:rPr lang="ru-RU" dirty="0"/>
              <a:t>ФГБНУ «Федеральный институт педагогических измерений» представляет </a:t>
            </a:r>
            <a:r>
              <a:rPr lang="ru-RU" b="1" dirty="0"/>
              <a:t>банк заданий по оценке читательской грамотности обучающихся 5-9 классов</a:t>
            </a:r>
            <a:r>
              <a:rPr lang="ru-RU" dirty="0"/>
              <a:t>, сформированный в рамках выполнения работ по Государственному контракту № Ф-12-кс-2022 «Формирование банка заданий по оценке читательской грамотности обучающихся».</a:t>
            </a:r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ru-RU" dirty="0"/>
              <a:t>Банк разработан на базе текстов по предметам социально-гуманитарного цикла (русский язык, история, обществознание и география) и естественнонаучного цикла (биология, химия и физика) и содержит 900 заданий, в том числе:</a:t>
            </a:r>
            <a:r>
              <a:rPr lang="ru-RU" dirty="0"/>
              <a:t/>
            </a:r>
            <a:br>
              <a:rPr lang="ru-RU" dirty="0"/>
            </a:br>
            <a:r>
              <a:rPr lang="ru-RU" dirty="0"/>
              <a:t>- 150 заданий для обучающихся 5 классов,</a:t>
            </a:r>
            <a:r>
              <a:rPr lang="ru-RU" dirty="0"/>
              <a:t/>
            </a:r>
            <a:br>
              <a:rPr lang="ru-RU" dirty="0"/>
            </a:br>
            <a:r>
              <a:rPr lang="ru-RU" dirty="0"/>
              <a:t>- 150 заданий для обучающихся 6 классов,</a:t>
            </a:r>
            <a:r>
              <a:rPr lang="ru-RU" dirty="0"/>
              <a:t/>
            </a:r>
            <a:br>
              <a:rPr lang="ru-RU" dirty="0"/>
            </a:br>
            <a:r>
              <a:rPr lang="ru-RU" dirty="0"/>
              <a:t>- 200 заданий для обучающихся 7 классов,</a:t>
            </a:r>
            <a:r>
              <a:rPr lang="ru-RU" dirty="0"/>
              <a:t/>
            </a:r>
            <a:br>
              <a:rPr lang="ru-RU" dirty="0"/>
            </a:br>
            <a:r>
              <a:rPr lang="ru-RU" dirty="0"/>
              <a:t>- 200 заданий для обучающихся 8 классов,</a:t>
            </a:r>
            <a:r>
              <a:rPr lang="ru-RU" dirty="0"/>
              <a:t/>
            </a:r>
            <a:br>
              <a:rPr lang="ru-RU" dirty="0"/>
            </a:br>
            <a:r>
              <a:rPr lang="ru-RU" dirty="0"/>
              <a:t>- 200 заданий для обучающихся 9 классов</a:t>
            </a:r>
            <a:r>
              <a:rPr lang="ru-RU" dirty="0" smtClean="0"/>
              <a:t>.</a:t>
            </a:r>
          </a:p>
          <a:p>
            <a:pPr marL="0" indent="0">
              <a:buNone/>
            </a:pPr>
            <a:r>
              <a:rPr lang="ru-RU" dirty="0">
                <a:hlinkClick r:id="rId2"/>
              </a:rPr>
              <a:t>Открытый банк заданий для оценки читательской грамотности (fipi.ru)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8859379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277539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483518"/>
            <a:ext cx="8856984" cy="4111105"/>
          </a:xfrm>
        </p:spPr>
        <p:txBody>
          <a:bodyPr>
            <a:normAutofit fontScale="62500" lnSpcReduction="20000"/>
          </a:bodyPr>
          <a:lstStyle/>
          <a:p>
            <a:pPr marL="0" indent="0" algn="just">
              <a:buNone/>
            </a:pPr>
            <a:r>
              <a:rPr lang="ru-RU" dirty="0" smtClean="0"/>
              <a:t>	Откуда</a:t>
            </a:r>
            <a:r>
              <a:rPr lang="ru-RU" dirty="0"/>
              <a:t> звезды и комета на гербе Останкина, догадаться несложно: на территории этого района множество улиц с космическими названиями - улица Академика Королёва, аллея Героев Космоса, улица </a:t>
            </a:r>
            <a:r>
              <a:rPr lang="ru-RU" dirty="0" err="1"/>
              <a:t>Цандера</a:t>
            </a:r>
            <a:r>
              <a:rPr lang="ru-RU" dirty="0"/>
              <a:t>, Звездный бульвар. Здесь работают музеи, рассказывающие своим посетителям историю покорения безвоздушного пространства, - Музей космонавтики и Дом-музей Сергея Павловича Королёва.</a:t>
            </a:r>
          </a:p>
          <a:p>
            <a:pPr marL="0" indent="0" algn="just">
              <a:buNone/>
            </a:pPr>
            <a:r>
              <a:rPr lang="ru-RU" dirty="0" smtClean="0"/>
              <a:t>	Герб </a:t>
            </a:r>
            <a:r>
              <a:rPr lang="ru-RU" dirty="0"/>
              <a:t>Академического района украшает серебряная раковина, перекочевавшая с эмблемы Дарвиновского музея - крупнейшего зоологического музея столицы. Изображение построено по принципу золотого сечения - по задумке художника, идеальная спираль символизирует непрестанное развитие Вселенной и эволюцию. </a:t>
            </a:r>
          </a:p>
          <a:p>
            <a:pPr marL="0" indent="0" algn="just">
              <a:buNone/>
            </a:pPr>
            <a:r>
              <a:rPr lang="ru-RU" dirty="0" smtClean="0"/>
              <a:t>	Сегодня </a:t>
            </a:r>
            <a:r>
              <a:rPr lang="ru-RU" dirty="0"/>
              <a:t>строятся новые районы Москвы, и каждый из них связан с историей той местности, на которой они расположены. Это и станет основой для создания их герба</a:t>
            </a:r>
            <a:r>
              <a:rPr lang="ru-RU" dirty="0" smtClean="0"/>
              <a:t>.</a:t>
            </a:r>
            <a:r>
              <a:rPr lang="ru-RU" i="1" dirty="0" smtClean="0"/>
              <a:t> (Использовались </a:t>
            </a:r>
            <a:r>
              <a:rPr lang="ru-RU" i="1" dirty="0"/>
              <a:t>материалы источника: </a:t>
            </a:r>
            <a:r>
              <a:rPr lang="ru-RU" u="sng" dirty="0">
                <a:hlinkClick r:id="rId2"/>
              </a:rPr>
              <a:t>Геральдика столицы: как читать гербы московских районов (moscowseasons.com)</a:t>
            </a:r>
            <a:endParaRPr lang="ru-RU" dirty="0"/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6294233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205979"/>
            <a:ext cx="8363272" cy="277539"/>
          </a:xfrm>
        </p:spPr>
        <p:txBody>
          <a:bodyPr>
            <a:normAutofit fontScale="90000"/>
          </a:bodyPr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504" y="699542"/>
            <a:ext cx="8856984" cy="3895081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ru-RU" b="1" dirty="0"/>
              <a:t>6. Что символизирует красный цвет герба? </a:t>
            </a:r>
          </a:p>
          <a:p>
            <a:pPr marL="0" indent="0">
              <a:buNone/>
            </a:pPr>
            <a:r>
              <a:rPr lang="ru-RU" dirty="0"/>
              <a:t>1) Красный цвет – это символ жизни и благополучия.</a:t>
            </a:r>
          </a:p>
          <a:p>
            <a:pPr marL="0" indent="0">
              <a:buNone/>
            </a:pPr>
            <a:r>
              <a:rPr lang="ru-RU" dirty="0"/>
              <a:t>2) Красный цвет символизирует храбрость и воинскую доблесть.</a:t>
            </a:r>
          </a:p>
          <a:p>
            <a:pPr marL="0" indent="0">
              <a:buNone/>
            </a:pPr>
            <a:r>
              <a:rPr lang="ru-RU" dirty="0"/>
              <a:t>3) Красный цвет – это память о боях, проходивших на территории района.</a:t>
            </a:r>
          </a:p>
          <a:p>
            <a:pPr marL="0" indent="0">
              <a:buNone/>
            </a:pPr>
            <a:r>
              <a:rPr lang="ru-RU" dirty="0"/>
              <a:t>4) Красный цвет герба отсылает к монархическому прошлому района.</a:t>
            </a:r>
          </a:p>
        </p:txBody>
      </p:sp>
    </p:spTree>
    <p:extLst>
      <p:ext uri="{BB962C8B-B14F-4D97-AF65-F5344CB8AC3E}">
        <p14:creationId xmlns:p14="http://schemas.microsoft.com/office/powerpoint/2010/main" val="311767299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55525"/>
            <a:ext cx="8229600" cy="507703"/>
          </a:xfrm>
        </p:spPr>
        <p:txBody>
          <a:bodyPr>
            <a:noAutofit/>
          </a:bodyPr>
          <a:lstStyle/>
          <a:p>
            <a:r>
              <a:rPr lang="ru-RU" sz="2000" b="1" dirty="0"/>
              <a:t>7. На основании информации из текста найдите соответствие между гербами районов и их главной особенностью, обозначенной цифрой. Расположите цифры над картинками гербов</a:t>
            </a: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33778051"/>
              </p:ext>
            </p:extLst>
          </p:nvPr>
        </p:nvGraphicFramePr>
        <p:xfrm>
          <a:off x="251519" y="1491630"/>
          <a:ext cx="8712968" cy="3205815"/>
        </p:xfrm>
        <a:graphic>
          <a:graphicData uri="http://schemas.openxmlformats.org/drawingml/2006/table">
            <a:tbl>
              <a:tblPr firstRow="1" firstCol="1" bandRow="1"/>
              <a:tblGrid>
                <a:gridCol w="2177995">
                  <a:extLst>
                    <a:ext uri="{9D8B030D-6E8A-4147-A177-3AD203B41FA5}">
                      <a16:colId xmlns:a16="http://schemas.microsoft.com/office/drawing/2014/main" val="1377130229"/>
                    </a:ext>
                  </a:extLst>
                </a:gridCol>
                <a:gridCol w="2177995">
                  <a:extLst>
                    <a:ext uri="{9D8B030D-6E8A-4147-A177-3AD203B41FA5}">
                      <a16:colId xmlns:a16="http://schemas.microsoft.com/office/drawing/2014/main" val="933816831"/>
                    </a:ext>
                  </a:extLst>
                </a:gridCol>
                <a:gridCol w="2177995">
                  <a:extLst>
                    <a:ext uri="{9D8B030D-6E8A-4147-A177-3AD203B41FA5}">
                      <a16:colId xmlns:a16="http://schemas.microsoft.com/office/drawing/2014/main" val="4006911934"/>
                    </a:ext>
                  </a:extLst>
                </a:gridCol>
                <a:gridCol w="2178983">
                  <a:extLst>
                    <a:ext uri="{9D8B030D-6E8A-4147-A177-3AD203B41FA5}">
                      <a16:colId xmlns:a16="http://schemas.microsoft.com/office/drawing/2014/main" val="2590059116"/>
                    </a:ext>
                  </a:extLst>
                </a:gridCol>
              </a:tblGrid>
              <a:tr h="64807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2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2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2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2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14669746"/>
                  </a:ext>
                </a:extLst>
              </a:tr>
              <a:tr h="255774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solidFill>
                            <a:srgbClr val="0E0E0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звёзды </a:t>
                      </a:r>
                      <a:r>
                        <a:rPr lang="ru-RU" sz="2000" b="1" dirty="0">
                          <a:solidFill>
                            <a:srgbClr val="0E0E0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и комета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0E0E0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венок, обрамляющий пламя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0E0E0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перо и кисть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0E0E0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серебряная раковина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0549464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4289382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05979"/>
            <a:ext cx="9144000" cy="277539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627534"/>
            <a:ext cx="9144000" cy="3967089"/>
          </a:xfrm>
        </p:spPr>
        <p:txBody>
          <a:bodyPr/>
          <a:lstStyle/>
          <a:p>
            <a:pPr marL="0" indent="0">
              <a:buNone/>
            </a:pPr>
            <a:endParaRPr lang="ru-RU" dirty="0"/>
          </a:p>
        </p:txBody>
      </p:sp>
      <p:graphicFrame>
        <p:nvGraphicFramePr>
          <p:cNvPr id="5" name="Объект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08777148"/>
              </p:ext>
            </p:extLst>
          </p:nvPr>
        </p:nvGraphicFramePr>
        <p:xfrm>
          <a:off x="179512" y="627534"/>
          <a:ext cx="8784976" cy="396708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8" name="Документ" r:id="rId3" imgW="5925852" imgH="2198060" progId="Word.Document.12">
                  <p:embed/>
                </p:oleObj>
              </mc:Choice>
              <mc:Fallback>
                <p:oleObj name="Документ" r:id="rId3" imgW="5925852" imgH="219806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79512" y="627534"/>
                        <a:ext cx="8784976" cy="396708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1434287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05979"/>
            <a:ext cx="9144000" cy="349547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504" y="699543"/>
            <a:ext cx="8928992" cy="316835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000" b="1" dirty="0" smtClean="0"/>
              <a:t>8. Соотнесите элемент герба с названием района Москвы. Выберите соответствующее слово и напишите в раздел «Район Москвы» цифру, которой обозначено его название. </a:t>
            </a:r>
          </a:p>
          <a:p>
            <a:pPr marL="0" indent="0">
              <a:buNone/>
            </a:pPr>
            <a:endParaRPr lang="ru-RU" sz="2000" b="1" dirty="0" smtClean="0"/>
          </a:p>
          <a:p>
            <a:pPr marL="0" indent="0">
              <a:buNone/>
            </a:pPr>
            <a:endParaRPr lang="ru-RU" sz="2000" b="1" dirty="0" smtClean="0"/>
          </a:p>
          <a:p>
            <a:pPr marL="0" indent="0">
              <a:buNone/>
            </a:pPr>
            <a:endParaRPr lang="ru-RU" sz="2000" b="1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80958541"/>
              </p:ext>
            </p:extLst>
          </p:nvPr>
        </p:nvGraphicFramePr>
        <p:xfrm>
          <a:off x="107504" y="1707654"/>
          <a:ext cx="8928992" cy="2160240"/>
        </p:xfrm>
        <a:graphic>
          <a:graphicData uri="http://schemas.openxmlformats.org/drawingml/2006/table">
            <a:tbl>
              <a:tblPr firstRow="1" firstCol="1" bandRow="1"/>
              <a:tblGrid>
                <a:gridCol w="4464018">
                  <a:extLst>
                    <a:ext uri="{9D8B030D-6E8A-4147-A177-3AD203B41FA5}">
                      <a16:colId xmlns:a16="http://schemas.microsoft.com/office/drawing/2014/main" val="520736525"/>
                    </a:ext>
                  </a:extLst>
                </a:gridCol>
                <a:gridCol w="4464974">
                  <a:extLst>
                    <a:ext uri="{9D8B030D-6E8A-4147-A177-3AD203B41FA5}">
                      <a16:colId xmlns:a16="http://schemas.microsoft.com/office/drawing/2014/main" val="4257793330"/>
                    </a:ext>
                  </a:extLst>
                </a:gridCol>
              </a:tblGrid>
              <a:tr h="36004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Элемент герба</a:t>
                      </a:r>
                      <a:endParaRPr lang="ru-RU" sz="2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Район Москвы</a:t>
                      </a:r>
                      <a:endParaRPr lang="ru-RU" sz="20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87241686"/>
                  </a:ext>
                </a:extLst>
              </a:tr>
              <a:tr h="72008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0E0E0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Перо и свиток,</a:t>
                      </a:r>
                      <a:r>
                        <a:rPr lang="ru-RU" sz="2000" b="1" dirty="0">
                          <a:solidFill>
                            <a:srgbClr val="0E0E0F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олицетворяющий знания и учёность</a:t>
                      </a:r>
                      <a:endParaRPr lang="ru-RU" sz="2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 i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2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00146019"/>
                  </a:ext>
                </a:extLst>
              </a:tr>
              <a:tr h="72008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solidFill>
                            <a:srgbClr val="0E0E0F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Стилизованный фрагмент изображения ворот парка</a:t>
                      </a:r>
                      <a:endParaRPr lang="ru-RU" sz="20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 i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2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88710130"/>
                  </a:ext>
                </a:extLst>
              </a:tr>
              <a:tr h="36004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Перо и кисть</a:t>
                      </a:r>
                      <a:endParaRPr lang="ru-RU" sz="2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 i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2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9196059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0088848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05979"/>
            <a:ext cx="9144000" cy="277539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627534"/>
            <a:ext cx="8964488" cy="3967089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ru-RU" dirty="0"/>
              <a:t>9. В этом районе Москвы расположено много культурных учреждений. Среди них Московский музей современного искусства. «Мультимедиа-арт-музей», Государственный музей А.С. Пушкина, Галерея Ильи Глазунова и другие. Как называется этот район? Запишите номер ответа.</a:t>
            </a:r>
          </a:p>
          <a:p>
            <a:pPr marL="0" indent="0">
              <a:buNone/>
            </a:pPr>
            <a:r>
              <a:rPr lang="ru-RU" dirty="0"/>
              <a:t>1) Хамовники</a:t>
            </a:r>
          </a:p>
          <a:p>
            <a:pPr marL="0" indent="0">
              <a:buNone/>
            </a:pPr>
            <a:r>
              <a:rPr lang="ru-RU" dirty="0"/>
              <a:t>2) Арбат</a:t>
            </a:r>
          </a:p>
          <a:p>
            <a:pPr marL="0" indent="0">
              <a:buNone/>
            </a:pPr>
            <a:r>
              <a:rPr lang="ru-RU" dirty="0"/>
              <a:t>3)Академический</a:t>
            </a:r>
          </a:p>
          <a:p>
            <a:pPr marL="0" indent="0">
              <a:buNone/>
            </a:pPr>
            <a:r>
              <a:rPr lang="ru-RU" dirty="0"/>
              <a:t>4) Царицыно</a:t>
            </a:r>
          </a:p>
        </p:txBody>
      </p:sp>
    </p:spTree>
    <p:extLst>
      <p:ext uri="{BB962C8B-B14F-4D97-AF65-F5344CB8AC3E}">
        <p14:creationId xmlns:p14="http://schemas.microsoft.com/office/powerpoint/2010/main" val="148017869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205979"/>
            <a:ext cx="8928992" cy="709587"/>
          </a:xfrm>
        </p:spPr>
        <p:txBody>
          <a:bodyPr>
            <a:normAutofit/>
          </a:bodyPr>
          <a:lstStyle/>
          <a:p>
            <a:r>
              <a:rPr lang="ru-RU" sz="2400" b="1" i="1" dirty="0"/>
              <a:t>Прочитайте </a:t>
            </a:r>
            <a:r>
              <a:rPr lang="ru-RU" sz="2400" b="1" i="1" dirty="0" smtClean="0"/>
              <a:t>текст 3 </a:t>
            </a:r>
            <a:r>
              <a:rPr lang="ru-RU" sz="2400" b="1" i="1" dirty="0"/>
              <a:t>и выполните задания </a:t>
            </a:r>
            <a:endParaRPr lang="ru-RU" sz="24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504" y="771550"/>
            <a:ext cx="8928992" cy="3823073"/>
          </a:xfrm>
        </p:spPr>
        <p:txBody>
          <a:bodyPr>
            <a:normAutofit fontScale="70000" lnSpcReduction="20000"/>
          </a:bodyPr>
          <a:lstStyle/>
          <a:p>
            <a:pPr marL="0" indent="0" algn="ctr">
              <a:buNone/>
            </a:pPr>
            <a:r>
              <a:rPr lang="ru-RU" b="1" dirty="0"/>
              <a:t>Как создают гербы</a:t>
            </a:r>
            <a:endParaRPr lang="ru-RU" dirty="0"/>
          </a:p>
          <a:p>
            <a:pPr marL="0" indent="0" algn="just">
              <a:buNone/>
            </a:pPr>
            <a:r>
              <a:rPr lang="ru-RU" dirty="0" smtClean="0"/>
              <a:t>	Один </a:t>
            </a:r>
            <a:r>
              <a:rPr lang="ru-RU" dirty="0"/>
              <a:t>из классических способов создания герба - принятие изображения, перекликающегося с названием, именем обладателя герба (орёл в гербе г. Орла, горох - в гербе г. Гороховца, ворон - в гербе г. </a:t>
            </a:r>
            <a:r>
              <a:rPr lang="ru-RU" dirty="0" err="1"/>
              <a:t>Грайоворона</a:t>
            </a:r>
            <a:r>
              <a:rPr lang="ru-RU" dirty="0"/>
              <a:t>, старая женщина - в гербе г. Старицы и т.д.); такие гербы называются гласными. </a:t>
            </a:r>
          </a:p>
          <a:p>
            <a:pPr marL="0" indent="0" algn="just">
              <a:buNone/>
            </a:pPr>
            <a:r>
              <a:rPr lang="ru-RU" dirty="0" smtClean="0"/>
              <a:t>	Важнейшие </a:t>
            </a:r>
            <a:r>
              <a:rPr lang="ru-RU" dirty="0"/>
              <a:t>элементы герба помещаются в пределах ограниченного пространства, условно именуемого геральдическим щитом (полем щита). Цвета всех деталей (фигур, поля и т.д.) должны быть определены. Обычно используют основной геральдический цвет - красный, за ним по частотности использования следуют жёлтый, белый, голубой, синий, зелёный и другие.</a:t>
            </a:r>
          </a:p>
          <a:p>
            <a:pPr marL="0" indent="0" algn="just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39758548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95486"/>
            <a:ext cx="9144000" cy="360040"/>
          </a:xfrm>
        </p:spPr>
        <p:txBody>
          <a:bodyPr>
            <a:normAutofit fontScale="90000"/>
          </a:bodyPr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504" y="627534"/>
            <a:ext cx="8928992" cy="3967089"/>
          </a:xfrm>
        </p:spPr>
        <p:txBody>
          <a:bodyPr>
            <a:normAutofit fontScale="62500" lnSpcReduction="20000"/>
          </a:bodyPr>
          <a:lstStyle/>
          <a:p>
            <a:pPr marL="0" indent="0" algn="just">
              <a:buNone/>
            </a:pPr>
            <a:r>
              <a:rPr lang="ru-RU" dirty="0" smtClean="0"/>
              <a:t>	Живые </a:t>
            </a:r>
            <a:r>
              <a:rPr lang="ru-RU" dirty="0"/>
              <a:t>существа - люди, животные, ангелы и т.п. и некоторые искусственные фигуры (например, корабли) изображаются в геральдике обращенными или прямо (на зрителя), или направо (от зрителя - налево). Подобным образом орудия (меч, стрела, молот и т.п.) обычно изображаются обращёнными верх или направо. Поворот живых фигур и орудий влево вполне возможен, но требует специальной мотивации. Например, поворот влево Святого Георгия, поражающего копьём змею, на гербе Москвы освящён давней традицией.</a:t>
            </a:r>
          </a:p>
          <a:p>
            <a:pPr marL="0" indent="0" algn="just">
              <a:buNone/>
            </a:pPr>
            <a:r>
              <a:rPr lang="ru-RU" dirty="0" smtClean="0"/>
              <a:t>	Составители </a:t>
            </a:r>
            <a:r>
              <a:rPr lang="ru-RU" dirty="0"/>
              <a:t>гербов обычно избегают включения в герб элементов, являющихся исключительной принадлежностью позднего нового и новейшего времени, а также технологически специфических форм (станки, автомобили, пистолеты, специальные инструменты и др.); их рекомендуется заменять традиционными условными знаками-аналогами: молнией для электростанции или электроэнергии, сквозным ромбом для текстильного производства и т.п.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59023353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205979"/>
            <a:ext cx="8964488" cy="277539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699542"/>
            <a:ext cx="9144000" cy="3895081"/>
          </a:xfrm>
        </p:spPr>
        <p:txBody>
          <a:bodyPr>
            <a:normAutofit fontScale="62500" lnSpcReduction="20000"/>
          </a:bodyPr>
          <a:lstStyle/>
          <a:p>
            <a:pPr marL="0" indent="0" algn="just">
              <a:buNone/>
            </a:pPr>
            <a:r>
              <a:rPr lang="ru-RU" dirty="0" smtClean="0"/>
              <a:t>	Щит </a:t>
            </a:r>
            <a:r>
              <a:rPr lang="ru-RU" dirty="0"/>
              <a:t>герба, как правило, должен иметь одно поле. Это поле может делиться на разноцветные участки, но они должны быть объединены общей фигурой, образовывать цельную композицию. </a:t>
            </a:r>
          </a:p>
          <a:p>
            <a:pPr marL="0" indent="0" algn="just">
              <a:buNone/>
            </a:pPr>
            <a:r>
              <a:rPr lang="ru-RU" dirty="0" smtClean="0"/>
              <a:t>	В </a:t>
            </a:r>
            <a:r>
              <a:rPr lang="ru-RU" dirty="0"/>
              <a:t>состав герба может входить девиз - лаконичная надпись, воспроизводящая призыв, утверждение, назидание или какую-либо историческую фразу. Девизы помещаются за пределами щита на лентах, декоративных полосах (обычно помещаемых ниже щита). За исключением девиза, все элементы герба, сопровождающие щит, имеют особое значение и потому не могут вноситься в гербы произвольно. Это относится к любым коронам, шапкам, венкам и ветвям, лентам (кроме девизных), наградам, а также к </a:t>
            </a:r>
            <a:r>
              <a:rPr lang="ru-RU" dirty="0" err="1"/>
              <a:t>щитодержателям</a:t>
            </a:r>
            <a:r>
              <a:rPr lang="ru-RU" dirty="0"/>
              <a:t> - условным фигурам (животных, людей и т.п.), поддерживающим щит.</a:t>
            </a:r>
          </a:p>
          <a:p>
            <a:pPr marL="0" indent="0" algn="just">
              <a:buNone/>
            </a:pPr>
            <a:r>
              <a:rPr lang="ru-RU" i="1" dirty="0" smtClean="0"/>
              <a:t>(Использовались </a:t>
            </a:r>
            <a:r>
              <a:rPr lang="ru-RU" i="1" dirty="0"/>
              <a:t>материалы источника: </a:t>
            </a:r>
            <a:r>
              <a:rPr lang="ru-RU" u="sng" dirty="0">
                <a:hlinkClick r:id="rId2"/>
              </a:rPr>
              <a:t>Геральдика как наука. Правила составления герба. (multiurok.ru)</a:t>
            </a:r>
            <a:endParaRPr lang="ru-RU" dirty="0"/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89459356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205979"/>
            <a:ext cx="8579296" cy="205531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504" y="627534"/>
            <a:ext cx="8928992" cy="3967089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ru-RU" sz="2000" b="1" dirty="0"/>
              <a:t>Геральдический словарь</a:t>
            </a:r>
            <a:endParaRPr lang="ru-RU" sz="2000" dirty="0"/>
          </a:p>
          <a:p>
            <a:pPr marL="0" lvl="0" indent="0" algn="just">
              <a:buNone/>
            </a:pPr>
            <a:r>
              <a:rPr lang="ru-RU" sz="2000" i="1" dirty="0" err="1">
                <a:hlinkClick r:id="rId2"/>
              </a:rPr>
              <a:t>Бризуры</a:t>
            </a:r>
            <a:r>
              <a:rPr lang="ru-RU" sz="2000" dirty="0"/>
              <a:t> - отличительные геральдические знаки младшего поколения.</a:t>
            </a:r>
          </a:p>
          <a:p>
            <a:pPr marL="0" lvl="0" indent="0" algn="just">
              <a:buNone/>
            </a:pPr>
            <a:r>
              <a:rPr lang="ru-RU" sz="2000" i="1" dirty="0">
                <a:hlinkClick r:id="rId3"/>
              </a:rPr>
              <a:t>Геральдический щит</a:t>
            </a:r>
            <a:r>
              <a:rPr lang="ru-RU" sz="2000" i="1" dirty="0"/>
              <a:t> </a:t>
            </a:r>
            <a:r>
              <a:rPr lang="ru-RU" sz="2000" dirty="0"/>
              <a:t>- основа любого герба; стилизованный щит с гербовыми фигурами на лицевой поверхности (в гербовом поле). Одна из распространённых форм - </a:t>
            </a:r>
            <a:r>
              <a:rPr lang="ru-RU" sz="2000" dirty="0">
                <a:hlinkClick r:id="rId4"/>
              </a:rPr>
              <a:t>французский щит</a:t>
            </a:r>
            <a:r>
              <a:rPr lang="ru-RU" sz="2000" dirty="0"/>
              <a:t>.</a:t>
            </a:r>
          </a:p>
          <a:p>
            <a:pPr marL="0" lvl="0" indent="0" algn="just">
              <a:buNone/>
            </a:pPr>
            <a:r>
              <a:rPr lang="ru-RU" sz="2000" i="1" dirty="0">
                <a:hlinkClick r:id="rId5"/>
              </a:rPr>
              <a:t>Геральдический язык</a:t>
            </a:r>
            <a:r>
              <a:rPr lang="ru-RU" sz="2000" dirty="0"/>
              <a:t> - язык описания герба, процесс описания называют </a:t>
            </a:r>
            <a:r>
              <a:rPr lang="ru-RU" sz="2000" dirty="0" err="1"/>
              <a:t>блазонированием</a:t>
            </a:r>
            <a:r>
              <a:rPr lang="ru-RU" sz="2000" dirty="0"/>
              <a:t>, а само описание - </a:t>
            </a:r>
            <a:r>
              <a:rPr lang="ru-RU" sz="2000" dirty="0" err="1"/>
              <a:t>блазоном</a:t>
            </a:r>
            <a:r>
              <a:rPr lang="ru-RU" sz="2000" dirty="0"/>
              <a:t>.</a:t>
            </a:r>
          </a:p>
          <a:p>
            <a:pPr marL="0" lvl="0" indent="0" algn="just">
              <a:buNone/>
            </a:pPr>
            <a:r>
              <a:rPr lang="ru-RU" sz="2000" i="1" dirty="0">
                <a:hlinkClick r:id="rId6"/>
              </a:rPr>
              <a:t>Герб</a:t>
            </a:r>
            <a:r>
              <a:rPr lang="ru-RU" sz="2000" dirty="0"/>
              <a:t> - эмблема, отличительный знак, передаваемый по наследству, с изображением символов его владельца (человека, сословие, род, город, страну и т. п</a:t>
            </a:r>
            <a:r>
              <a:rPr lang="ru-RU" sz="2000" dirty="0" smtClean="0"/>
              <a:t>.)</a:t>
            </a:r>
          </a:p>
        </p:txBody>
      </p:sp>
    </p:spTree>
    <p:extLst>
      <p:ext uri="{BB962C8B-B14F-4D97-AF65-F5344CB8AC3E}">
        <p14:creationId xmlns:p14="http://schemas.microsoft.com/office/powerpoint/2010/main" val="199587703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314704"/>
            <a:ext cx="8784976" cy="96806"/>
          </a:xfrm>
        </p:spPr>
        <p:txBody>
          <a:bodyPr>
            <a:normAutofit fontScale="90000"/>
          </a:bodyPr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699542"/>
            <a:ext cx="8784976" cy="3895081"/>
          </a:xfrm>
        </p:spPr>
        <p:txBody>
          <a:bodyPr>
            <a:normAutofit lnSpcReduction="10000"/>
          </a:bodyPr>
          <a:lstStyle/>
          <a:p>
            <a:pPr marL="0" indent="0" algn="just">
              <a:buNone/>
            </a:pPr>
            <a:r>
              <a:rPr lang="ru-RU" dirty="0"/>
              <a:t>Для организации работы с банком разработаны </a:t>
            </a:r>
            <a:r>
              <a:rPr lang="ru-RU" b="1" dirty="0">
                <a:hlinkClick r:id="rId2"/>
              </a:rPr>
              <a:t>Методические рекомендации по использованию в учебном процессе банка заданий для оценки читательской грамотности </a:t>
            </a:r>
            <a:r>
              <a:rPr lang="ru-RU" b="1" dirty="0" smtClean="0">
                <a:hlinkClick r:id="rId2"/>
              </a:rPr>
              <a:t>обучающихся</a:t>
            </a:r>
            <a:r>
              <a:rPr lang="ru-RU" b="1" dirty="0">
                <a:hlinkClick r:id="rId2"/>
              </a:rPr>
              <a:t> </a:t>
            </a:r>
            <a:r>
              <a:rPr lang="ru-RU" b="1" dirty="0" smtClean="0">
                <a:hlinkClick r:id="rId2"/>
              </a:rPr>
              <a:t>и </a:t>
            </a:r>
            <a:r>
              <a:rPr lang="ru-RU" dirty="0" smtClean="0">
                <a:hlinkClick r:id="rId2"/>
              </a:rPr>
              <a:t>Методические </a:t>
            </a:r>
            <a:r>
              <a:rPr lang="ru-RU" dirty="0">
                <a:hlinkClick r:id="rId2"/>
              </a:rPr>
              <a:t>рекомендации по использованию в учебном процессе банка заданий для оценки читательской грамотности обучающихся.</a:t>
            </a:r>
          </a:p>
        </p:txBody>
      </p:sp>
    </p:spTree>
    <p:extLst>
      <p:ext uri="{BB962C8B-B14F-4D97-AF65-F5344CB8AC3E}">
        <p14:creationId xmlns:p14="http://schemas.microsoft.com/office/powerpoint/2010/main" val="51517192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205979"/>
            <a:ext cx="9036496" cy="205531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504" y="555526"/>
            <a:ext cx="8928992" cy="4039097"/>
          </a:xfrm>
        </p:spPr>
        <p:txBody>
          <a:bodyPr>
            <a:normAutofit fontScale="70000" lnSpcReduction="20000"/>
          </a:bodyPr>
          <a:lstStyle/>
          <a:p>
            <a:endParaRPr lang="ru-RU" sz="2900" dirty="0"/>
          </a:p>
          <a:p>
            <a:pPr lvl="1"/>
            <a:r>
              <a:rPr lang="ru-RU" sz="2900" i="1" dirty="0">
                <a:hlinkClick r:id="rId2"/>
              </a:rPr>
              <a:t>гласный герб</a:t>
            </a:r>
            <a:r>
              <a:rPr lang="ru-RU" sz="2900" dirty="0"/>
              <a:t> - прямо указывает на фамилию владельца или название города;</a:t>
            </a:r>
          </a:p>
          <a:p>
            <a:pPr lvl="1"/>
            <a:r>
              <a:rPr lang="ru-RU" sz="2900" i="1" dirty="0">
                <a:hlinkClick r:id="rId3"/>
              </a:rPr>
              <a:t>полугласный герб</a:t>
            </a:r>
            <a:r>
              <a:rPr lang="ru-RU" sz="2900" dirty="0"/>
              <a:t> - с отдалённым, относительным согласованием между именем города и эмблемами щита.</a:t>
            </a:r>
          </a:p>
          <a:p>
            <a:pPr marL="0" lvl="0" indent="0">
              <a:buNone/>
            </a:pPr>
            <a:r>
              <a:rPr lang="ru-RU" sz="2900" i="1" dirty="0">
                <a:hlinkClick r:id="rId4"/>
              </a:rPr>
              <a:t>Гербовые фигуры</a:t>
            </a:r>
            <a:r>
              <a:rPr lang="ru-RU" sz="2900" i="1" dirty="0"/>
              <a:t> </a:t>
            </a:r>
            <a:r>
              <a:rPr lang="ru-RU" sz="2900" dirty="0"/>
              <a:t>- все фигуры (не деления), размещённые в щите герба:</a:t>
            </a:r>
          </a:p>
          <a:p>
            <a:pPr lvl="1"/>
            <a:r>
              <a:rPr lang="ru-RU" sz="2900" dirty="0">
                <a:hlinkClick r:id="rId5"/>
              </a:rPr>
              <a:t>геральдические</a:t>
            </a:r>
            <a:r>
              <a:rPr lang="ru-RU" sz="2900" dirty="0"/>
              <a:t> - основные фигуры; бывают </a:t>
            </a:r>
            <a:r>
              <a:rPr lang="ru-RU" sz="2900" dirty="0">
                <a:hlinkClick r:id="rId5"/>
              </a:rPr>
              <a:t>почётные</a:t>
            </a:r>
            <a:r>
              <a:rPr lang="ru-RU" sz="2900" dirty="0"/>
              <a:t> (например, глава, пояс, столб) и </a:t>
            </a:r>
            <a:r>
              <a:rPr lang="ru-RU" sz="2900" dirty="0">
                <a:hlinkClick r:id="rId6"/>
              </a:rPr>
              <a:t>простые</a:t>
            </a:r>
            <a:r>
              <a:rPr lang="ru-RU" sz="2900" dirty="0"/>
              <a:t> (ромб, круг и т. д.);</a:t>
            </a:r>
          </a:p>
          <a:p>
            <a:pPr lvl="1"/>
            <a:r>
              <a:rPr lang="ru-RU" sz="2900" dirty="0">
                <a:hlinkClick r:id="rId7"/>
              </a:rPr>
              <a:t>негеральдические</a:t>
            </a:r>
            <a:r>
              <a:rPr lang="ru-RU" sz="2900" dirty="0"/>
              <a:t> - все фигуры, не относящиеся к геральдическим, разделяются на естественные (лев, орёл и т. д.), фантастические (дракон, ангел и т. д.) и искусственные (меч, подкова и т. д.).</a:t>
            </a:r>
          </a:p>
          <a:p>
            <a:pPr marL="0" lvl="0" indent="0">
              <a:buNone/>
            </a:pPr>
            <a:r>
              <a:rPr lang="ru-RU" sz="2900" i="1" dirty="0">
                <a:hlinkClick r:id="rId8"/>
              </a:rPr>
              <a:t>Герольд</a:t>
            </a:r>
            <a:r>
              <a:rPr lang="ru-RU" sz="2900" dirty="0"/>
              <a:t> - распорядитель </a:t>
            </a:r>
            <a:r>
              <a:rPr lang="ru-RU" sz="2900" dirty="0">
                <a:hlinkClick r:id="rId9"/>
              </a:rPr>
              <a:t>рыцарских турниров</a:t>
            </a:r>
            <a:r>
              <a:rPr lang="ru-RU" sz="2900" dirty="0"/>
              <a:t>, ведавший составлением гербов и родословий.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15655820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205979"/>
            <a:ext cx="9036496" cy="994172"/>
          </a:xfrm>
        </p:spPr>
        <p:txBody>
          <a:bodyPr>
            <a:noAutofit/>
          </a:bodyPr>
          <a:lstStyle/>
          <a:p>
            <a:r>
              <a:rPr lang="ru-RU" sz="2000" b="1" dirty="0"/>
              <a:t>10.Ниже приведен старославянский текст «Чудо Георгия о </a:t>
            </a:r>
            <a:r>
              <a:rPr lang="ru-RU" sz="2000" b="1" dirty="0" err="1"/>
              <a:t>змие</a:t>
            </a:r>
            <a:r>
              <a:rPr lang="ru-RU" sz="2000" b="1" dirty="0"/>
              <a:t>». Объясните значение слов «глагола», «</a:t>
            </a:r>
            <a:r>
              <a:rPr lang="ru-RU" sz="2000" b="1" dirty="0" err="1"/>
              <a:t>заколение</a:t>
            </a:r>
            <a:r>
              <a:rPr lang="ru-RU" sz="2000" b="1" dirty="0"/>
              <a:t>».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504" y="987574"/>
            <a:ext cx="8928992" cy="3607049"/>
          </a:xfrm>
        </p:spPr>
        <p:txBody>
          <a:bodyPr>
            <a:normAutofit fontScale="70000" lnSpcReduction="20000"/>
          </a:bodyPr>
          <a:lstStyle/>
          <a:p>
            <a:pPr marL="0" indent="0" algn="just">
              <a:buNone/>
            </a:pPr>
            <a:r>
              <a:rPr lang="ru-RU" dirty="0"/>
              <a:t>«И </a:t>
            </a:r>
            <a:r>
              <a:rPr lang="ru-RU" dirty="0" err="1"/>
              <a:t>абие</a:t>
            </a:r>
            <a:r>
              <a:rPr lang="ru-RU" dirty="0"/>
              <a:t> силою </a:t>
            </a:r>
            <a:r>
              <a:rPr lang="ru-RU" dirty="0" err="1"/>
              <a:t>Божиею</a:t>
            </a:r>
            <a:r>
              <a:rPr lang="ru-RU" dirty="0"/>
              <a:t> и великого мученика и страстотерпца Христова Георгия </a:t>
            </a:r>
            <a:r>
              <a:rPr lang="ru-RU" dirty="0" err="1"/>
              <a:t>паде</a:t>
            </a:r>
            <a:r>
              <a:rPr lang="ru-RU" dirty="0"/>
              <a:t> под </a:t>
            </a:r>
            <a:r>
              <a:rPr lang="ru-RU" dirty="0" err="1"/>
              <a:t>коленьми</a:t>
            </a:r>
            <a:r>
              <a:rPr lang="ru-RU" dirty="0"/>
              <a:t> </a:t>
            </a:r>
            <a:r>
              <a:rPr lang="ru-RU" dirty="0" err="1"/>
              <a:t>ногъ</a:t>
            </a:r>
            <a:r>
              <a:rPr lang="ru-RU" dirty="0"/>
              <a:t> его страшный </a:t>
            </a:r>
            <a:r>
              <a:rPr lang="ru-RU" dirty="0" err="1"/>
              <a:t>онъ</a:t>
            </a:r>
            <a:r>
              <a:rPr lang="ru-RU" dirty="0"/>
              <a:t> змий. И глагола </a:t>
            </a:r>
            <a:r>
              <a:rPr lang="ru-RU" dirty="0" err="1"/>
              <a:t>святый</a:t>
            </a:r>
            <a:r>
              <a:rPr lang="ru-RU" dirty="0"/>
              <a:t> и великий </a:t>
            </a:r>
            <a:r>
              <a:rPr lang="ru-RU" dirty="0" err="1"/>
              <a:t>мученикъ</a:t>
            </a:r>
            <a:r>
              <a:rPr lang="ru-RU" dirty="0"/>
              <a:t> Георгий отроковицы: «Отрешивши </a:t>
            </a:r>
            <a:r>
              <a:rPr lang="ru-RU" dirty="0" err="1"/>
              <a:t>поясъ</a:t>
            </a:r>
            <a:r>
              <a:rPr lang="ru-RU" dirty="0"/>
              <a:t> твой и уже узды коня моего и свяжи змия за главу; </a:t>
            </a:r>
            <a:r>
              <a:rPr lang="ru-RU" dirty="0" err="1"/>
              <a:t>влецы</a:t>
            </a:r>
            <a:r>
              <a:rPr lang="ru-RU" dirty="0"/>
              <a:t> его и </a:t>
            </a:r>
            <a:r>
              <a:rPr lang="ru-RU" dirty="0" err="1"/>
              <a:t>поиди</a:t>
            </a:r>
            <a:r>
              <a:rPr lang="ru-RU" dirty="0"/>
              <a:t> во град». Она же сотвори, </a:t>
            </a:r>
            <a:r>
              <a:rPr lang="ru-RU" dirty="0" err="1"/>
              <a:t>якоже</a:t>
            </a:r>
            <a:r>
              <a:rPr lang="ru-RU" dirty="0"/>
              <a:t> </a:t>
            </a:r>
            <a:r>
              <a:rPr lang="ru-RU" dirty="0" err="1"/>
              <a:t>повеле</a:t>
            </a:r>
            <a:r>
              <a:rPr lang="ru-RU" dirty="0"/>
              <a:t> ей </a:t>
            </a:r>
            <a:r>
              <a:rPr lang="ru-RU" dirty="0" err="1"/>
              <a:t>святый</a:t>
            </a:r>
            <a:r>
              <a:rPr lang="ru-RU" dirty="0"/>
              <a:t> и великий </a:t>
            </a:r>
            <a:r>
              <a:rPr lang="ru-RU" dirty="0" err="1"/>
              <a:t>мученикъ</a:t>
            </a:r>
            <a:r>
              <a:rPr lang="ru-RU" dirty="0"/>
              <a:t> </a:t>
            </a:r>
            <a:r>
              <a:rPr lang="ru-RU" dirty="0" err="1"/>
              <a:t>Христовъ</a:t>
            </a:r>
            <a:r>
              <a:rPr lang="ru-RU" dirty="0"/>
              <a:t> Георгий. И </a:t>
            </a:r>
            <a:r>
              <a:rPr lang="ru-RU" dirty="0" err="1"/>
              <a:t>идяше</a:t>
            </a:r>
            <a:r>
              <a:rPr lang="ru-RU" dirty="0"/>
              <a:t> </a:t>
            </a:r>
            <a:r>
              <a:rPr lang="ru-RU" dirty="0" err="1"/>
              <a:t>воследъ</a:t>
            </a:r>
            <a:r>
              <a:rPr lang="ru-RU" dirty="0"/>
              <a:t> </a:t>
            </a:r>
            <a:r>
              <a:rPr lang="ru-RU" dirty="0" err="1"/>
              <a:t>ея</a:t>
            </a:r>
            <a:r>
              <a:rPr lang="ru-RU" dirty="0"/>
              <a:t> страшный </a:t>
            </a:r>
            <a:r>
              <a:rPr lang="ru-RU" dirty="0" err="1"/>
              <a:t>онъ</a:t>
            </a:r>
            <a:r>
              <a:rPr lang="ru-RU" dirty="0"/>
              <a:t> змий, </a:t>
            </a:r>
            <a:r>
              <a:rPr lang="ru-RU" dirty="0" err="1"/>
              <a:t>пресмыкаяся</a:t>
            </a:r>
            <a:r>
              <a:rPr lang="ru-RU" dirty="0"/>
              <a:t> по земли, яко </a:t>
            </a:r>
            <a:r>
              <a:rPr lang="ru-RU" dirty="0" err="1"/>
              <a:t>овча</a:t>
            </a:r>
            <a:r>
              <a:rPr lang="ru-RU" dirty="0"/>
              <a:t> на </a:t>
            </a:r>
            <a:r>
              <a:rPr lang="ru-RU" dirty="0" err="1"/>
              <a:t>заколение</a:t>
            </a:r>
            <a:r>
              <a:rPr lang="ru-RU" dirty="0"/>
              <a:t>. </a:t>
            </a:r>
            <a:r>
              <a:rPr lang="ru-RU" dirty="0" err="1"/>
              <a:t>Отъроковица</a:t>
            </a:r>
            <a:r>
              <a:rPr lang="ru-RU" dirty="0"/>
              <a:t> же </a:t>
            </a:r>
            <a:r>
              <a:rPr lang="ru-RU" dirty="0" err="1"/>
              <a:t>влечаше</a:t>
            </a:r>
            <a:r>
              <a:rPr lang="ru-RU" dirty="0"/>
              <a:t> его, </a:t>
            </a:r>
            <a:r>
              <a:rPr lang="ru-RU" dirty="0" err="1"/>
              <a:t>радующеся</a:t>
            </a:r>
            <a:r>
              <a:rPr lang="ru-RU" dirty="0"/>
              <a:t> и </a:t>
            </a:r>
            <a:r>
              <a:rPr lang="ru-RU" dirty="0" err="1"/>
              <a:t>веселящися</a:t>
            </a:r>
            <a:r>
              <a:rPr lang="ru-RU" dirty="0"/>
              <a:t>».</a:t>
            </a:r>
          </a:p>
          <a:p>
            <a:pPr marL="0" indent="0" algn="just">
              <a:buNone/>
            </a:pPr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ru-RU" dirty="0"/>
              <a:t>Источник: </a:t>
            </a:r>
            <a:r>
              <a:rPr lang="ru-RU" u="sng" dirty="0">
                <a:hlinkClick r:id="rId2"/>
              </a:rPr>
              <a:t>http://drevne-rus-lit.niv.ru/drevne-rus-lit/text/chudo-georgiya-o-zmie/chudo-georgiya-o-zmie-original.htm?ysclid=leszbognd4289245857</a:t>
            </a:r>
            <a:endParaRPr lang="ru-RU" dirty="0"/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47580098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277539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57019520"/>
              </p:ext>
            </p:extLst>
          </p:nvPr>
        </p:nvGraphicFramePr>
        <p:xfrm>
          <a:off x="179512" y="627537"/>
          <a:ext cx="8712968" cy="2758920"/>
        </p:xfrm>
        <a:graphic>
          <a:graphicData uri="http://schemas.openxmlformats.org/drawingml/2006/table">
            <a:tbl>
              <a:tblPr firstRow="1" firstCol="1" bandRow="1"/>
              <a:tblGrid>
                <a:gridCol w="4356018">
                  <a:extLst>
                    <a:ext uri="{9D8B030D-6E8A-4147-A177-3AD203B41FA5}">
                      <a16:colId xmlns:a16="http://schemas.microsoft.com/office/drawing/2014/main" val="3766831234"/>
                    </a:ext>
                  </a:extLst>
                </a:gridCol>
                <a:gridCol w="4356950">
                  <a:extLst>
                    <a:ext uri="{9D8B030D-6E8A-4147-A177-3AD203B41FA5}">
                      <a16:colId xmlns:a16="http://schemas.microsoft.com/office/drawing/2014/main" val="3399085672"/>
                    </a:ext>
                  </a:extLst>
                </a:gridCol>
              </a:tblGrid>
              <a:tr h="55178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слова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значение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03778350"/>
                  </a:ext>
                </a:extLst>
              </a:tr>
              <a:tr h="55178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А) глагола</a:t>
                      </a:r>
                      <a:endParaRPr lang="ru-RU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1) закаливание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00311402"/>
                  </a:ext>
                </a:extLst>
              </a:tr>
              <a:tr h="55178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Б) заколение</a:t>
                      </a:r>
                      <a:endParaRPr lang="ru-RU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2) закланье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03192710"/>
                  </a:ext>
                </a:extLst>
              </a:tr>
              <a:tr h="55178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3) глагол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37445620"/>
                  </a:ext>
                </a:extLst>
              </a:tr>
              <a:tr h="55178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4) сказал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6318559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01462715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205979"/>
            <a:ext cx="8928992" cy="205531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504" y="627534"/>
            <a:ext cx="8928992" cy="3967089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ru-RU" b="1" dirty="0"/>
              <a:t>12. Как называется распорядитель рыцарских турниров, ведавший составлением гербов и родословий? </a:t>
            </a:r>
          </a:p>
          <a:p>
            <a:pPr marL="0" indent="0">
              <a:buNone/>
            </a:pPr>
            <a:r>
              <a:rPr lang="ru-RU" dirty="0"/>
              <a:t>Ответ: _________________.</a:t>
            </a:r>
          </a:p>
          <a:p>
            <a:pPr marL="0" indent="0">
              <a:buNone/>
            </a:pPr>
            <a:r>
              <a:rPr lang="ru-RU" b="1" dirty="0"/>
              <a:t> </a:t>
            </a:r>
            <a:endParaRPr lang="ru-RU" dirty="0"/>
          </a:p>
          <a:p>
            <a:pPr marL="0" indent="0">
              <a:buNone/>
            </a:pPr>
            <a:r>
              <a:rPr lang="ru-RU" b="1" dirty="0"/>
              <a:t>13. Какой цвет наиболее часто встречается в гербах? </a:t>
            </a:r>
          </a:p>
          <a:p>
            <a:pPr marL="0" indent="0">
              <a:buNone/>
            </a:pPr>
            <a:r>
              <a:rPr lang="ru-RU" dirty="0"/>
              <a:t>1) Жёлтый</a:t>
            </a:r>
          </a:p>
          <a:p>
            <a:pPr marL="0" indent="0">
              <a:buNone/>
            </a:pPr>
            <a:r>
              <a:rPr lang="ru-RU" dirty="0"/>
              <a:t>2) Красный </a:t>
            </a:r>
          </a:p>
          <a:p>
            <a:pPr marL="0" indent="0">
              <a:buNone/>
            </a:pPr>
            <a:r>
              <a:rPr lang="ru-RU" dirty="0"/>
              <a:t>3) Белый</a:t>
            </a:r>
          </a:p>
          <a:p>
            <a:pPr marL="0" indent="0">
              <a:buNone/>
            </a:pPr>
            <a:r>
              <a:rPr lang="ru-RU" dirty="0"/>
              <a:t>4) Зелёный</a:t>
            </a:r>
          </a:p>
          <a:p>
            <a:pPr marL="0" indent="0">
              <a:buNone/>
            </a:pPr>
            <a:r>
              <a:rPr lang="ru-RU" dirty="0"/>
              <a:t> </a:t>
            </a:r>
          </a:p>
          <a:p>
            <a:pPr marL="0" indent="0">
              <a:buNone/>
            </a:pPr>
            <a:r>
              <a:rPr lang="ru-RU" b="1" dirty="0"/>
              <a:t>14.В какую сторону повёрнут Святой Георгий, поражающего копьём змею, на гербе Москвы? С чем это связано? Ответ поясните.</a:t>
            </a:r>
          </a:p>
          <a:p>
            <a:pPr marL="0" indent="0">
              <a:buNone/>
            </a:pPr>
            <a:r>
              <a:rPr lang="ru-RU" dirty="0"/>
              <a:t>Ответ</a:t>
            </a:r>
            <a:r>
              <a:rPr lang="ru-RU" dirty="0" smtClean="0"/>
              <a:t>:___________________.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37955550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205979"/>
            <a:ext cx="8363272" cy="205531"/>
          </a:xfrm>
        </p:spPr>
        <p:txBody>
          <a:bodyPr>
            <a:normAutofit fontScale="90000"/>
          </a:bodyPr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504" y="555526"/>
            <a:ext cx="8579296" cy="4035450"/>
          </a:xfrm>
        </p:spPr>
        <p:txBody>
          <a:bodyPr>
            <a:normAutofit fontScale="77500" lnSpcReduction="20000"/>
          </a:bodyPr>
          <a:lstStyle/>
          <a:p>
            <a:pPr marL="0" indent="0" algn="just">
              <a:buNone/>
            </a:pPr>
            <a:r>
              <a:rPr lang="ru-RU"/>
              <a:t>Совокупность </a:t>
            </a:r>
            <a:r>
              <a:rPr lang="ru-RU" smtClean="0"/>
              <a:t>заданий </a:t>
            </a:r>
            <a:r>
              <a:rPr lang="ru-RU"/>
              <a:t>направлена на оценку трёх читательских компетентностей: находить и извлекать информацию, интегрировать и интерпретировать информацию, оценивать содержание и форму текста, использовать информацию из текста в практической задаче. Для каждой компетенции имеется перечень читательских умений, которые в совокупности характеризуют данную компетенцию. Как правило, конкретное задание направлено на оценку одного из читательских умений для данной компетенции. В таблице 1.1 представлен кодификатор, который использовался при формировании банка заданий для оценки читательской грамотности. </a:t>
            </a:r>
          </a:p>
        </p:txBody>
      </p:sp>
    </p:spTree>
    <p:extLst>
      <p:ext uri="{BB962C8B-B14F-4D97-AF65-F5344CB8AC3E}">
        <p14:creationId xmlns:p14="http://schemas.microsoft.com/office/powerpoint/2010/main" val="1412100633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205531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9C6E8BD0-0941-42FD-B0AD-D72BED34F67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411510"/>
            <a:ext cx="8280921" cy="4320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7035714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3478"/>
            <a:ext cx="9144000" cy="4752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5524004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15566"/>
            <a:ext cx="1337771" cy="8921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4923242" y="98415"/>
            <a:ext cx="4062009" cy="30008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350" b="1" dirty="0">
                <a:solidFill>
                  <a:schemeClr val="accent5">
                    <a:lumMod val="75000"/>
                  </a:schemeClr>
                </a:solidFill>
              </a:rPr>
              <a:t>Учебные пособия Издательства «Интеллект-Центр»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1415772" y="329662"/>
            <a:ext cx="7534149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100" b="1" dirty="0">
                <a:solidFill>
                  <a:srgbClr val="FF0000"/>
                </a:solidFill>
              </a:rPr>
              <a:t>Подготовка к экзаменам по русскому языку и литературе</a:t>
            </a:r>
            <a:endParaRPr lang="ru-RU" sz="2100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EF8B6478-DFED-4471-8B6A-C043F580A01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61354" y="773933"/>
            <a:ext cx="7523776" cy="4363463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B99E0E8C-94A0-4F43-9303-0C0D9ECC500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42792" y="2915339"/>
            <a:ext cx="484674" cy="4846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8969488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B7D6CBEE-49F4-48CD-8B04-B30ADC2CE5D9}"/>
              </a:ext>
            </a:extLst>
          </p:cNvPr>
          <p:cNvSpPr txBox="1"/>
          <p:nvPr/>
        </p:nvSpPr>
        <p:spPr>
          <a:xfrm>
            <a:off x="201739" y="507421"/>
            <a:ext cx="871296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sz="14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Курсы повышения квалификации! Для педагогов! Дистанционно</a:t>
            </a:r>
            <a:r>
              <a:rPr lang="ru-RU" sz="1400" b="1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!</a:t>
            </a:r>
            <a:endParaRPr lang="ru-RU" sz="14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algn="just"/>
            <a:r>
              <a:rPr lang="ru-RU" sz="14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Следите за информацией на сайте </a:t>
            </a:r>
            <a:r>
              <a:rPr lang="ru-RU" sz="1400" b="1" u="sng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www.intellectcentre.ru</a:t>
            </a:r>
            <a:endParaRPr lang="ru-RU" sz="1400" dirty="0">
              <a:solidFill>
                <a:srgbClr val="FF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8ABC70B-CEAD-4627-9E28-9A865D26075A}"/>
              </a:ext>
            </a:extLst>
          </p:cNvPr>
          <p:cNvSpPr txBox="1"/>
          <p:nvPr/>
        </p:nvSpPr>
        <p:spPr>
          <a:xfrm>
            <a:off x="201739" y="1246084"/>
            <a:ext cx="5810420" cy="278537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spcBef>
                <a:spcPts val="600"/>
              </a:spcBef>
            </a:pPr>
            <a:r>
              <a:rPr lang="ru-RU" sz="13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Курсы </a:t>
            </a:r>
            <a:r>
              <a:rPr lang="ru-RU" sz="13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повышения квалификации: </a:t>
            </a:r>
            <a:endParaRPr lang="ru-RU" sz="1300" dirty="0">
              <a:solidFill>
                <a:srgbClr val="000000"/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r>
              <a:rPr lang="ru-RU" b="1" dirty="0"/>
              <a:t>Подготовка к ЕГЭ по русскому языку. Методические рекомендации, особенности подготовки, оценивание заданий и практика.</a:t>
            </a:r>
            <a:endParaRPr lang="ru-RU" dirty="0"/>
          </a:p>
          <a:p>
            <a:r>
              <a:rPr lang="ru-RU" b="1" dirty="0" smtClean="0"/>
              <a:t>Автор</a:t>
            </a:r>
            <a:r>
              <a:rPr lang="ru-RU" b="1" dirty="0"/>
              <a:t>: </a:t>
            </a:r>
            <a:r>
              <a:rPr lang="ru-RU" dirty="0" err="1"/>
              <a:t>Дергилёва</a:t>
            </a:r>
            <a:r>
              <a:rPr lang="ru-RU" dirty="0"/>
              <a:t> Жанна Ивановна, </a:t>
            </a:r>
            <a:r>
              <a:rPr lang="ru-RU" dirty="0" smtClean="0"/>
              <a:t>учитель</a:t>
            </a:r>
            <a:r>
              <a:rPr lang="ru-RU" dirty="0"/>
              <a:t>, методист ГБОУ «Школа 1409», </a:t>
            </a:r>
            <a:r>
              <a:rPr lang="ru-RU" dirty="0" smtClean="0"/>
              <a:t>г</a:t>
            </a:r>
            <a:r>
              <a:rPr lang="ru-RU" dirty="0"/>
              <a:t>. Москва, к.ф.н., эксперт ЕГЭ.</a:t>
            </a:r>
          </a:p>
          <a:p>
            <a:r>
              <a:rPr lang="ru-RU" sz="1200" u="sng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Форма </a:t>
            </a:r>
            <a:r>
              <a:rPr lang="ru-RU" sz="1200" u="sng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обучения:</a:t>
            </a:r>
            <a:r>
              <a:rPr lang="ru-RU" sz="12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с применением дистанционных образовательных технологий.</a:t>
            </a:r>
          </a:p>
          <a:p>
            <a:pPr algn="just"/>
            <a:r>
              <a:rPr lang="ru-RU" sz="1200" u="sng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Документ об окончании обучения:</a:t>
            </a:r>
            <a:r>
              <a:rPr lang="ru-RU" sz="12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</a:p>
          <a:p>
            <a:pPr algn="just"/>
            <a:r>
              <a:rPr lang="ru-RU" sz="12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удостоверение о повышении квалификации (гос. образца).</a:t>
            </a:r>
          </a:p>
          <a:p>
            <a:pPr algn="just"/>
            <a:r>
              <a:rPr lang="ru-RU" sz="1200" u="sng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Цель </a:t>
            </a:r>
            <a:r>
              <a:rPr lang="ru-RU" sz="1200" u="sng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курса</a:t>
            </a:r>
            <a:r>
              <a:rPr lang="ru-RU" sz="12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: Курс дает совершенствование профессиональных компетенций</a:t>
            </a:r>
          </a:p>
          <a:p>
            <a:pPr algn="just"/>
            <a:r>
              <a:rPr lang="ru-RU" sz="12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учителей </a:t>
            </a:r>
            <a:r>
              <a:rPr lang="ru-RU" sz="12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русского языка</a:t>
            </a:r>
            <a:r>
              <a:rPr lang="ru-RU" sz="12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12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общеобразовательных и профильных (</a:t>
            </a:r>
            <a:r>
              <a:rPr lang="ru-RU" sz="12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медиаклассов</a:t>
            </a:r>
            <a:r>
              <a:rPr lang="ru-RU" sz="12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)</a:t>
            </a:r>
            <a:endParaRPr lang="ru-RU" sz="12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algn="just"/>
            <a:r>
              <a:rPr lang="ru-RU" sz="12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классов </a:t>
            </a:r>
            <a:r>
              <a:rPr lang="ru-RU" sz="12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в </a:t>
            </a:r>
            <a:r>
              <a:rPr lang="ru-RU" sz="12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рамках реализации ФГОС и подготовки к итоговой аттестации школьников.</a:t>
            </a:r>
          </a:p>
        </p:txBody>
      </p:sp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5489A970-E4DB-474F-A762-ACA1C2FAF23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84168" y="1703836"/>
            <a:ext cx="2915816" cy="1321623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319407C7-ED24-45A8-9AAE-0E11684C348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9455" y="474806"/>
            <a:ext cx="1627090" cy="12203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7874981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одзаголовок 1"/>
          <p:cNvSpPr>
            <a:spLocks noGrp="1"/>
          </p:cNvSpPr>
          <p:nvPr>
            <p:ph type="subTitle" idx="1"/>
          </p:nvPr>
        </p:nvSpPr>
        <p:spPr>
          <a:xfrm>
            <a:off x="2339752" y="3147814"/>
            <a:ext cx="3960440" cy="360040"/>
          </a:xfrm>
        </p:spPr>
        <p:txBody>
          <a:bodyPr>
            <a:noAutofit/>
          </a:bodyPr>
          <a:lstStyle/>
          <a:p>
            <a:r>
              <a:rPr lang="ru-RU" sz="1800" dirty="0" smtClean="0">
                <a:solidFill>
                  <a:srgbClr val="CE4A1F"/>
                </a:solidFill>
                <a:latin typeface="Roboto Black"/>
                <a:cs typeface="Roboto Black"/>
              </a:rPr>
              <a:t>Наши социальные сети</a:t>
            </a:r>
            <a:endParaRPr lang="ru-RU" sz="1800" dirty="0">
              <a:solidFill>
                <a:srgbClr val="CE4A1F"/>
              </a:solidFill>
              <a:latin typeface="Roboto Black"/>
              <a:cs typeface="Roboto Black"/>
            </a:endParaRPr>
          </a:p>
        </p:txBody>
      </p:sp>
      <p:pic>
        <p:nvPicPr>
          <p:cNvPr id="5" name="Изображение 4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47864" y="1290230"/>
            <a:ext cx="1872208" cy="417424"/>
          </a:xfrm>
          <a:prstGeom prst="rect">
            <a:avLst/>
          </a:prstGeom>
        </p:spPr>
      </p:pic>
      <p:pic>
        <p:nvPicPr>
          <p:cNvPr id="6" name="Изображение 5">
            <a:hlinkClick r:id="rId4"/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24128" y="1290230"/>
            <a:ext cx="1872208" cy="417424"/>
          </a:xfrm>
          <a:prstGeom prst="rect">
            <a:avLst/>
          </a:prstGeom>
        </p:spPr>
      </p:pic>
      <p:pic>
        <p:nvPicPr>
          <p:cNvPr id="8" name="Изображение 7">
            <a:hlinkClick r:id="rId6"/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36104" y="1290230"/>
            <a:ext cx="1872208" cy="417424"/>
          </a:xfrm>
          <a:prstGeom prst="rect">
            <a:avLst/>
          </a:prstGeom>
        </p:spPr>
      </p:pic>
      <p:pic>
        <p:nvPicPr>
          <p:cNvPr id="9" name="Изображение 8">
            <a:hlinkClick r:id="rId8"/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411760" y="2010310"/>
            <a:ext cx="1872208" cy="417424"/>
          </a:xfrm>
          <a:prstGeom prst="rect">
            <a:avLst/>
          </a:prstGeom>
        </p:spPr>
      </p:pic>
      <p:pic>
        <p:nvPicPr>
          <p:cNvPr id="10" name="Изображение 9">
            <a:hlinkClick r:id="rId10"/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788024" y="2010310"/>
            <a:ext cx="1872208" cy="417424"/>
          </a:xfrm>
          <a:prstGeom prst="rect">
            <a:avLst/>
          </a:prstGeom>
        </p:spPr>
      </p:pic>
      <p:pic>
        <p:nvPicPr>
          <p:cNvPr id="11" name="Изображение 10">
            <a:hlinkClick r:id="rId12"/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627784" y="3723878"/>
            <a:ext cx="504056" cy="504056"/>
          </a:xfrm>
          <a:prstGeom prst="rect">
            <a:avLst/>
          </a:prstGeom>
        </p:spPr>
      </p:pic>
      <p:pic>
        <p:nvPicPr>
          <p:cNvPr id="12" name="Изображение 11">
            <a:hlinkClick r:id="rId14"/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4103948" y="3723878"/>
            <a:ext cx="504056" cy="504056"/>
          </a:xfrm>
          <a:prstGeom prst="rect">
            <a:avLst/>
          </a:prstGeom>
        </p:spPr>
      </p:pic>
      <p:pic>
        <p:nvPicPr>
          <p:cNvPr id="13" name="Изображение 12">
            <a:hlinkClick r:id="rId16"/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3365866" y="3723878"/>
            <a:ext cx="504056" cy="504056"/>
          </a:xfrm>
          <a:prstGeom prst="rect">
            <a:avLst/>
          </a:prstGeom>
        </p:spPr>
      </p:pic>
      <p:pic>
        <p:nvPicPr>
          <p:cNvPr id="14" name="Изображение 13">
            <a:hlinkClick r:id="rId18"/>
      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4842030" y="3723878"/>
            <a:ext cx="504056" cy="504056"/>
          </a:xfrm>
          <a:prstGeom prst="rect">
            <a:avLst/>
          </a:prstGeom>
        </p:spPr>
      </p:pic>
      <p:pic>
        <p:nvPicPr>
          <p:cNvPr id="15" name="Изображение 14">
            <a:hlinkClick r:id="rId20"/>
          </p:cNvPr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5580112" y="3723878"/>
            <a:ext cx="504056" cy="5040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845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11509"/>
            <a:ext cx="8229600" cy="651719"/>
          </a:xfrm>
        </p:spPr>
        <p:txBody>
          <a:bodyPr>
            <a:normAutofit fontScale="90000"/>
          </a:bodyPr>
          <a:lstStyle/>
          <a:p>
            <a:r>
              <a:rPr lang="ru-RU" sz="2400" b="1" dirty="0">
                <a:solidFill>
                  <a:schemeClr val="accent1">
                    <a:lumMod val="75000"/>
                  </a:schemeClr>
                </a:solidFill>
              </a:rPr>
              <a:t>Функциональная грамотность. Читательская грамотность. Новая серия пособий Издательства «Интеллект-Центр» </a:t>
            </a:r>
            <a:endParaRPr lang="ru-RU" sz="2400" dirty="0"/>
          </a:p>
        </p:txBody>
      </p:sp>
      <p:pic>
        <p:nvPicPr>
          <p:cNvPr id="4" name="Объект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51520" y="1063228"/>
            <a:ext cx="2172208" cy="3606453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2629408" y="1063228"/>
            <a:ext cx="6407088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>
                <a:latin typeface="Open Sans"/>
              </a:rPr>
              <a:t>Пособие «Смысловое чтение. 5 класс. Анализ текстов разных стилей», составленное в соответствии с ФГОС, поможет учителям и учащимся спланировать работу по достижению высокого результата при чтении текстов разных стилей. Рекомендуется к использованию в обучающих целях педагогами на уроках и во внеурочной деятельности, а также администрацией школы для организации </a:t>
            </a:r>
            <a:r>
              <a:rPr lang="ru-RU" b="1" dirty="0" err="1">
                <a:latin typeface="Open Sans"/>
              </a:rPr>
              <a:t>внутришкольного</a:t>
            </a:r>
            <a:r>
              <a:rPr lang="ru-RU" b="1" dirty="0">
                <a:latin typeface="Open Sans"/>
              </a:rPr>
              <a:t> мониторинга читательской грамотности учащихся в 5-х классах. Для родителей эта книга станет надёжным помощником в организации целенаправленной подготовки ребёнка к быстрому и эффективному решению задач, которые предлагает современная действительность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5570731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347614"/>
            <a:ext cx="1337771" cy="8921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582615" y="258945"/>
            <a:ext cx="7075610" cy="10618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altLang="ru-RU" sz="3000" b="1" dirty="0">
                <a:solidFill>
                  <a:srgbClr val="FF0000"/>
                </a:solidFill>
              </a:rPr>
              <a:t>    </a:t>
            </a:r>
            <a:endParaRPr lang="ru-RU" altLang="ru-RU" sz="3000" b="1" dirty="0" smtClean="0">
              <a:solidFill>
                <a:srgbClr val="FF0000"/>
              </a:solidFill>
            </a:endParaRPr>
          </a:p>
          <a:p>
            <a:r>
              <a:rPr lang="ru-RU" altLang="ru-RU" sz="3300" b="1" dirty="0" smtClean="0">
                <a:solidFill>
                  <a:srgbClr val="FF0000"/>
                </a:solidFill>
              </a:rPr>
              <a:t>Издательство </a:t>
            </a:r>
            <a:r>
              <a:rPr lang="ru-RU" altLang="ru-RU" sz="3300" b="1" dirty="0">
                <a:solidFill>
                  <a:srgbClr val="FF0000"/>
                </a:solidFill>
              </a:rPr>
              <a:t>«Интеллект-Центр»</a:t>
            </a:r>
          </a:p>
        </p:txBody>
      </p:sp>
      <p:sp>
        <p:nvSpPr>
          <p:cNvPr id="5" name="AutoShape 5"/>
          <p:cNvSpPr>
            <a:spLocks noChangeArrowheads="1"/>
          </p:cNvSpPr>
          <p:nvPr/>
        </p:nvSpPr>
        <p:spPr bwMode="auto">
          <a:xfrm>
            <a:off x="2339752" y="3262498"/>
            <a:ext cx="4212431" cy="1112656"/>
          </a:xfrm>
          <a:prstGeom prst="roundRect">
            <a:avLst>
              <a:gd name="adj" fmla="val 50000"/>
            </a:avLst>
          </a:prstGeom>
          <a:solidFill>
            <a:srgbClr val="0202DA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>
              <a:spcBef>
                <a:spcPct val="30000"/>
              </a:spcBef>
            </a:pPr>
            <a:r>
              <a:rPr lang="en-US" altLang="ru-RU" dirty="0">
                <a:solidFill>
                  <a:srgbClr val="FFFF00"/>
                </a:solidFill>
                <a:latin typeface="Arial" panose="020B0604020202020204" pitchFamily="34" charset="0"/>
              </a:rPr>
              <a:t>www.intellectcentre.ru</a:t>
            </a:r>
          </a:p>
          <a:p>
            <a:pPr algn="ctr" eaLnBrk="0" hangingPunct="0">
              <a:spcBef>
                <a:spcPct val="30000"/>
              </a:spcBef>
            </a:pPr>
            <a:r>
              <a:rPr lang="ru-RU" altLang="ru-RU" dirty="0">
                <a:solidFill>
                  <a:srgbClr val="FFFF00"/>
                </a:solidFill>
                <a:latin typeface="Arial" panose="020B0604020202020204" pitchFamily="34" charset="0"/>
              </a:rPr>
              <a:t>E-mail: in</a:t>
            </a:r>
            <a:r>
              <a:rPr lang="en-US" altLang="ru-RU" dirty="0">
                <a:solidFill>
                  <a:srgbClr val="FFFF00"/>
                </a:solidFill>
                <a:latin typeface="Arial" panose="020B0604020202020204" pitchFamily="34" charset="0"/>
              </a:rPr>
              <a:t>tellect</a:t>
            </a:r>
            <a:r>
              <a:rPr lang="ru-RU" altLang="ru-RU" dirty="0">
                <a:solidFill>
                  <a:srgbClr val="FFFF00"/>
                </a:solidFill>
                <a:latin typeface="Arial" panose="020B0604020202020204" pitchFamily="34" charset="0"/>
              </a:rPr>
              <a:t>@</a:t>
            </a:r>
            <a:r>
              <a:rPr lang="en-US" altLang="ru-RU" dirty="0">
                <a:solidFill>
                  <a:srgbClr val="FFFF00"/>
                </a:solidFill>
                <a:latin typeface="Arial" panose="020B0604020202020204" pitchFamily="34" charset="0"/>
              </a:rPr>
              <a:t>izentr.</a:t>
            </a:r>
            <a:r>
              <a:rPr lang="ru-RU" altLang="ru-RU" dirty="0">
                <a:solidFill>
                  <a:srgbClr val="FFFF00"/>
                </a:solidFill>
                <a:latin typeface="Arial" panose="020B0604020202020204" pitchFamily="34" charset="0"/>
              </a:rPr>
              <a:t>ru</a:t>
            </a:r>
          </a:p>
          <a:p>
            <a:pPr algn="ctr" eaLnBrk="0" hangingPunct="0">
              <a:spcBef>
                <a:spcPct val="30000"/>
              </a:spcBef>
            </a:pPr>
            <a:r>
              <a:rPr lang="ru-RU" altLang="ru-RU" dirty="0">
                <a:solidFill>
                  <a:srgbClr val="FFFF00"/>
                </a:solidFill>
                <a:latin typeface="Arial" panose="020B0604020202020204" pitchFamily="34" charset="0"/>
              </a:rPr>
              <a:t>Тел./факс: (495) </a:t>
            </a:r>
            <a:r>
              <a:rPr lang="en-US" altLang="ru-RU" dirty="0">
                <a:solidFill>
                  <a:srgbClr val="FFFF00"/>
                </a:solidFill>
                <a:latin typeface="Arial" panose="020B0604020202020204" pitchFamily="34" charset="0"/>
              </a:rPr>
              <a:t>660-34-53</a:t>
            </a:r>
            <a:endParaRPr lang="ru-RU" altLang="ru-RU" dirty="0">
              <a:solidFill>
                <a:srgbClr val="FFFF00"/>
              </a:solidFill>
              <a:latin typeface="Arial" panose="020B0604020202020204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430640" y="2425989"/>
            <a:ext cx="6916526" cy="8333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600"/>
              </a:spcAft>
            </a:pPr>
            <a:r>
              <a:rPr lang="ru-RU" sz="4500" b="1" dirty="0">
                <a:solidFill>
                  <a:srgbClr val="00B050"/>
                </a:solidFill>
                <a:latin typeface="Impact" panose="020B0806030902050204" pitchFamily="34" charset="0"/>
                <a:ea typeface="Calibri" panose="020F0502020204030204" pitchFamily="34" charset="0"/>
                <a:cs typeface="Cambria" panose="02040503050406030204" pitchFamily="18" charset="0"/>
              </a:rPr>
              <a:t>Спасибо за внимание </a:t>
            </a:r>
            <a:endParaRPr lang="ru-RU" sz="45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6106476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133523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555526"/>
            <a:ext cx="8712968" cy="4039097"/>
          </a:xfrm>
        </p:spPr>
        <p:txBody>
          <a:bodyPr>
            <a:normAutofit fontScale="70000" lnSpcReduction="20000"/>
          </a:bodyPr>
          <a:lstStyle/>
          <a:p>
            <a:pPr marL="0" indent="0" algn="just">
              <a:buNone/>
            </a:pPr>
            <a:r>
              <a:rPr lang="ru-RU" sz="3400" dirty="0"/>
              <a:t>Основной особенностью предложенных в пособии текстов, служащих для формирования читательской грамотности, является постановка проблем, с которыми учащийся может столкнуться в своей повседневной жизни. Контекст заданий близок к проблемным ситуациям, возникающим в повседневной жизни. К ним прилагается иллюстративный материал и вопросы, направленные на формирование всех групп читательских умений, которые необходимы при решении широкого круга задач. В пособии предлагается 10 вариантов для самостоятельной работы учащихся и ответы к ним. Каждый ответ содержит развёрнутый комментарий к решению поставленных задач. К текстам прилагается иллюстративный материал, помогающий ответить на </a:t>
            </a:r>
            <a:r>
              <a:rPr lang="ru-RU" sz="3400" dirty="0" smtClean="0"/>
              <a:t>вопросы</a:t>
            </a:r>
            <a:endParaRPr lang="ru-RU" sz="3400" dirty="0"/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5239203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555525"/>
            <a:ext cx="8928992" cy="507703"/>
          </a:xfrm>
        </p:spPr>
        <p:txBody>
          <a:bodyPr>
            <a:noAutofit/>
          </a:bodyPr>
          <a:lstStyle/>
          <a:p>
            <a:r>
              <a:rPr lang="ru-RU" sz="2000" b="1" dirty="0">
                <a:solidFill>
                  <a:srgbClr val="0070C0"/>
                </a:solidFill>
              </a:rPr>
              <a:t>Варианты заданий позволяют решать следующие задачи, связанные с процессом чтения</a:t>
            </a:r>
            <a:endParaRPr lang="ru-RU" sz="20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504" y="1203598"/>
            <a:ext cx="8928992" cy="3528392"/>
          </a:xfrm>
        </p:spPr>
        <p:txBody>
          <a:bodyPr>
            <a:normAutofit fontScale="77500" lnSpcReduction="20000"/>
          </a:bodyPr>
          <a:lstStyle/>
          <a:p>
            <a:pPr marL="0" indent="0" algn="just">
              <a:buNone/>
            </a:pPr>
            <a:r>
              <a:rPr lang="ru-RU" dirty="0"/>
              <a:t>– поиск и анализ информации;</a:t>
            </a:r>
          </a:p>
          <a:p>
            <a:pPr marL="0" indent="0" algn="just">
              <a:buNone/>
            </a:pPr>
            <a:r>
              <a:rPr lang="ru-RU" dirty="0"/>
              <a:t> – критическое оценивание фактического материала; </a:t>
            </a:r>
          </a:p>
          <a:p>
            <a:pPr marL="0" indent="0" algn="just">
              <a:buNone/>
            </a:pPr>
            <a:r>
              <a:rPr lang="ru-RU" dirty="0"/>
              <a:t>– перевод условия задачи на язык предметной области;</a:t>
            </a:r>
          </a:p>
          <a:p>
            <a:pPr marL="0" indent="0" algn="just">
              <a:buNone/>
            </a:pPr>
            <a:r>
              <a:rPr lang="ru-RU" dirty="0"/>
              <a:t> – поиск нестандартного способа решения задачи; </a:t>
            </a:r>
          </a:p>
          <a:p>
            <a:pPr marL="0" indent="0" algn="just">
              <a:buNone/>
            </a:pPr>
            <a:r>
              <a:rPr lang="ru-RU" dirty="0"/>
              <a:t>– умение делать самостоятельные выводы и выражать их в форме связного, логически упорядоченного и структурированного устного или письменного текста; </a:t>
            </a:r>
          </a:p>
          <a:p>
            <a:pPr marL="0" indent="0" algn="just">
              <a:buNone/>
            </a:pPr>
            <a:r>
              <a:rPr lang="ru-RU" dirty="0"/>
              <a:t>– умение сравнивать информацию из разных источников; </a:t>
            </a:r>
          </a:p>
          <a:p>
            <a:pPr marL="0" indent="0" algn="just">
              <a:buNone/>
            </a:pPr>
            <a:r>
              <a:rPr lang="ru-RU" dirty="0"/>
              <a:t>– работа с графической информацией.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0384203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709587"/>
          </a:xfrm>
        </p:spPr>
        <p:txBody>
          <a:bodyPr>
            <a:normAutofit/>
          </a:bodyPr>
          <a:lstStyle/>
          <a:p>
            <a:r>
              <a:rPr lang="ru-RU" sz="2800" b="1" dirty="0">
                <a:solidFill>
                  <a:srgbClr val="0070C0"/>
                </a:solidFill>
              </a:rPr>
              <a:t>Примеры заданий для 5 класса</a:t>
            </a:r>
            <a:endParaRPr lang="ru-RU" sz="28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915566"/>
            <a:ext cx="8784976" cy="381642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2000" b="1" i="1" dirty="0"/>
              <a:t>Познакомьтесь с текстом </a:t>
            </a:r>
            <a:r>
              <a:rPr lang="ru-RU" sz="2000" b="1" i="1" dirty="0" smtClean="0"/>
              <a:t>1 и </a:t>
            </a:r>
            <a:r>
              <a:rPr lang="ru-RU" sz="2000" b="1" i="1" dirty="0"/>
              <a:t>выполните </a:t>
            </a:r>
            <a:r>
              <a:rPr lang="ru-RU" sz="2000" b="1" i="1" dirty="0" smtClean="0"/>
              <a:t>задания</a:t>
            </a:r>
            <a:endParaRPr lang="ru-RU" sz="2000" b="1" i="1" dirty="0"/>
          </a:p>
          <a:p>
            <a:pPr marL="0" indent="0" algn="just">
              <a:buNone/>
            </a:pPr>
            <a:r>
              <a:rPr lang="ru-RU" sz="2000" dirty="0"/>
              <a:t>	Форма снежинок зависит от многих факторов. Каждая снежинка – это совокупность кристалликов льда, которые имеют форму игл, призм, пластинок или шестиугольников. Молекула воды состоит из двух атомов водорода и одного атома кислорода и при кристаллизации она может образовывать только трёх- и шестигранные фигуры. Размер снежинок зависит от температуры, давления и влажности. Снежинки правильной, аккуратной формы появляются, когда температура воздуха на высоте 3–5 км составляет от –5 до –20 °C. При температуре ниже –30 °C снежинки выпадают в виде алмазной пыли – тонких ледяных иголок. Вид снежинок зависит от содержания воды в том облаке, где она зародилась, температуры воздуха, высоты над </a:t>
            </a:r>
            <a:r>
              <a:rPr lang="ru-RU" sz="2000" dirty="0" smtClean="0"/>
              <a:t>уровнем моря.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119027280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61515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3508" y="555526"/>
            <a:ext cx="8856984" cy="4039097"/>
          </a:xfrm>
        </p:spPr>
        <p:txBody>
          <a:bodyPr>
            <a:normAutofit fontScale="70000" lnSpcReduction="20000"/>
          </a:bodyPr>
          <a:lstStyle/>
          <a:p>
            <a:pPr marL="0" indent="0" algn="just">
              <a:buNone/>
            </a:pPr>
            <a:r>
              <a:rPr lang="ru-RU" dirty="0">
                <a:latin typeface="+mj-lt"/>
              </a:rPr>
              <a:t>Вначале из водяных паров образуются крохотные шестиугольные кристаллики. В одних условиях ледяные шестигранники усиленно растут вдоль своей оси, и тогда образуются снежинки вытянутой формы – снежинки-столбики или снежинки-иглы. </a:t>
            </a:r>
          </a:p>
          <a:p>
            <a:pPr marL="0" indent="0" algn="just">
              <a:buNone/>
            </a:pPr>
            <a:r>
              <a:rPr lang="ru-RU" dirty="0">
                <a:latin typeface="+mj-lt"/>
              </a:rPr>
              <a:t>	В других условиях они растут перпендикулярно к оси, и тогда образуются снежинки в виде шестиугольных пластинок или шестиугольных звёздочек , тех самых красивых снежинок, – дендритов. К падающей снежинке может примёрзнуть капелька воды – и образуются снежинки неправильной и несимметричной формы. </a:t>
            </a:r>
          </a:p>
          <a:p>
            <a:pPr marL="0" indent="0" algn="just">
              <a:buNone/>
            </a:pPr>
            <a:r>
              <a:rPr lang="ru-RU" dirty="0">
                <a:latin typeface="+mj-lt"/>
              </a:rPr>
              <a:t>	Даже если и «родились» две одинаковые снежинки, им предстоит путь до земли со скоростью приблизительно 1 км/ч. Они попадают в разные температурные условия и до земли долетают с совершенно разным узором, но </a:t>
            </a:r>
            <a:r>
              <a:rPr lang="ru-RU" dirty="0" smtClean="0">
                <a:latin typeface="+mj-lt"/>
              </a:rPr>
              <a:t>обязательно </a:t>
            </a:r>
            <a:r>
              <a:rPr lang="ru-RU" dirty="0">
                <a:latin typeface="+mj-lt"/>
              </a:rPr>
              <a:t>шестиугольной формы. </a:t>
            </a:r>
            <a:r>
              <a:rPr lang="ru-RU" i="1" dirty="0">
                <a:latin typeface="+mj-lt"/>
              </a:rPr>
              <a:t>(По материалам из открытых источников сети Интернет) </a:t>
            </a:r>
          </a:p>
          <a:p>
            <a:pPr marL="0" indent="0" algn="just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66020108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714</TotalTime>
  <Words>1626</Words>
  <Application>Microsoft Office PowerPoint</Application>
  <PresentationFormat>Экран (16:9)</PresentationFormat>
  <Paragraphs>197</Paragraphs>
  <Slides>50</Slides>
  <Notes>0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50</vt:i4>
      </vt:variant>
    </vt:vector>
  </HeadingPairs>
  <TitlesOfParts>
    <vt:vector size="59" baseType="lpstr">
      <vt:lpstr>Arial</vt:lpstr>
      <vt:lpstr>Calibri</vt:lpstr>
      <vt:lpstr>Cambria</vt:lpstr>
      <vt:lpstr>Impact</vt:lpstr>
      <vt:lpstr>Open Sans</vt:lpstr>
      <vt:lpstr>Roboto Black</vt:lpstr>
      <vt:lpstr>Times New Roman</vt:lpstr>
      <vt:lpstr>Тема Office</vt:lpstr>
      <vt:lpstr>Документ</vt:lpstr>
      <vt:lpstr>Смысловое чтение как основа современного эффективного обучения и формирования функциональной грамотности Вебинар издательства «Интеллект-центр»  </vt:lpstr>
      <vt:lpstr>Презентация PowerPoint</vt:lpstr>
      <vt:lpstr>Презентация PowerPoint</vt:lpstr>
      <vt:lpstr>Презентация PowerPoint</vt:lpstr>
      <vt:lpstr>Функциональная грамотность. Читательская грамотность. Новая серия пособий Издательства «Интеллект-Центр» </vt:lpstr>
      <vt:lpstr>Презентация PowerPoint</vt:lpstr>
      <vt:lpstr>Варианты заданий позволяют решать следующие задачи, связанные с процессом чтения</vt:lpstr>
      <vt:lpstr>Примеры заданий для 5 класса</vt:lpstr>
      <vt:lpstr>Презентация PowerPoint</vt:lpstr>
      <vt:lpstr>Выберите утверждение, соответствующее информации из текста. </vt:lpstr>
      <vt:lpstr>Отметьте на градуснике температурный промежуток, при котором начинают образовываться снежинки.  </vt:lpstr>
      <vt:lpstr>Используя информацию, с которой вы познакомились, заполните все пустые ячейки таблицы «Виды снежинок», написав под каждым видом номер расположенных в таблице картинок.</vt:lpstr>
      <vt:lpstr>Презентация PowerPoint</vt:lpstr>
      <vt:lpstr>Схема образования снежинок </vt:lpstr>
      <vt:lpstr>Презентация PowerPoint</vt:lpstr>
      <vt:lpstr>Познакомьтесь с текстом 2 и выполните задания  </vt:lpstr>
      <vt:lpstr> Выберите два утверждения, соответствующих информации, которая расположена во всех вкладках </vt:lpstr>
      <vt:lpstr>Функциональная грамотность. Читательская грамотность. Новая серия пособий Издательства «Интеллект-Центр» </vt:lpstr>
      <vt:lpstr>Презентация PowerPoint</vt:lpstr>
      <vt:lpstr>Примеры заданий для 6 класса Прочитайте текст 1 и выполните задания </vt:lpstr>
      <vt:lpstr>Презентация PowerPoint</vt:lpstr>
      <vt:lpstr>Презентация PowerPoint</vt:lpstr>
      <vt:lpstr>Презентация PowerPoint</vt:lpstr>
      <vt:lpstr>2. Как появились первые эмблемы? Выберите два верных утверждения  </vt:lpstr>
      <vt:lpstr>  </vt:lpstr>
      <vt:lpstr>Презентация PowerPoint</vt:lpstr>
      <vt:lpstr>Прочитайте текст 2 и выполните задания </vt:lpstr>
      <vt:lpstr>Презентация PowerPoint</vt:lpstr>
      <vt:lpstr>Презентация PowerPoint</vt:lpstr>
      <vt:lpstr>Презентация PowerPoint</vt:lpstr>
      <vt:lpstr>Презентация PowerPoint</vt:lpstr>
      <vt:lpstr>7. На основании информации из текста найдите соответствие между гербами районов и их главной особенностью, обозначенной цифрой. Расположите цифры над картинками гербов</vt:lpstr>
      <vt:lpstr>Презентация PowerPoint</vt:lpstr>
      <vt:lpstr>Презентация PowerPoint</vt:lpstr>
      <vt:lpstr>Презентация PowerPoint</vt:lpstr>
      <vt:lpstr>Прочитайте текст 3 и выполните задания </vt:lpstr>
      <vt:lpstr>Презентация PowerPoint</vt:lpstr>
      <vt:lpstr>Презентация PowerPoint</vt:lpstr>
      <vt:lpstr>Презентация PowerPoint</vt:lpstr>
      <vt:lpstr>Презентация PowerPoint</vt:lpstr>
      <vt:lpstr>10.Ниже приведен старославянский текст «Чудо Георгия о змие». Объясните значение слов «глагола», «заколение».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Анастасия Черепнева</dc:creator>
  <cp:lastModifiedBy>Анжела</cp:lastModifiedBy>
  <cp:revision>46</cp:revision>
  <dcterms:created xsi:type="dcterms:W3CDTF">2019-11-08T08:59:02Z</dcterms:created>
  <dcterms:modified xsi:type="dcterms:W3CDTF">2023-09-26T09:12:00Z</dcterms:modified>
</cp:coreProperties>
</file>