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64" r:id="rId1"/>
  </p:sldMasterIdLst>
  <p:handoutMasterIdLst>
    <p:handoutMasterId r:id="rId46"/>
  </p:handoutMasterIdLst>
  <p:sldIdLst>
    <p:sldId id="357" r:id="rId2"/>
    <p:sldId id="322" r:id="rId3"/>
    <p:sldId id="324" r:id="rId4"/>
    <p:sldId id="323" r:id="rId5"/>
    <p:sldId id="325" r:id="rId6"/>
    <p:sldId id="326" r:id="rId7"/>
    <p:sldId id="327" r:id="rId8"/>
    <p:sldId id="341" r:id="rId9"/>
    <p:sldId id="330" r:id="rId10"/>
    <p:sldId id="355" r:id="rId11"/>
    <p:sldId id="359" r:id="rId12"/>
    <p:sldId id="356" r:id="rId13"/>
    <p:sldId id="332" r:id="rId14"/>
    <p:sldId id="354" r:id="rId15"/>
    <p:sldId id="342" r:id="rId16"/>
    <p:sldId id="339" r:id="rId17"/>
    <p:sldId id="317" r:id="rId18"/>
    <p:sldId id="265" r:id="rId19"/>
    <p:sldId id="320" r:id="rId20"/>
    <p:sldId id="343" r:id="rId21"/>
    <p:sldId id="302" r:id="rId22"/>
    <p:sldId id="333" r:id="rId23"/>
    <p:sldId id="303" r:id="rId24"/>
    <p:sldId id="264" r:id="rId25"/>
    <p:sldId id="300" r:id="rId26"/>
    <p:sldId id="352" r:id="rId27"/>
    <p:sldId id="361" r:id="rId28"/>
    <p:sldId id="348" r:id="rId29"/>
    <p:sldId id="346" r:id="rId30"/>
    <p:sldId id="278" r:id="rId31"/>
    <p:sldId id="364" r:id="rId32"/>
    <p:sldId id="350" r:id="rId33"/>
    <p:sldId id="366" r:id="rId34"/>
    <p:sldId id="360" r:id="rId35"/>
    <p:sldId id="312" r:id="rId36"/>
    <p:sldId id="351" r:id="rId37"/>
    <p:sldId id="365" r:id="rId38"/>
    <p:sldId id="367" r:id="rId39"/>
    <p:sldId id="280" r:id="rId40"/>
    <p:sldId id="289" r:id="rId41"/>
    <p:sldId id="353" r:id="rId42"/>
    <p:sldId id="362" r:id="rId43"/>
    <p:sldId id="340" r:id="rId44"/>
    <p:sldId id="310" r:id="rId4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357"/>
            <p14:sldId id="322"/>
            <p14:sldId id="324"/>
            <p14:sldId id="323"/>
            <p14:sldId id="325"/>
            <p14:sldId id="326"/>
            <p14:sldId id="327"/>
            <p14:sldId id="341"/>
            <p14:sldId id="330"/>
            <p14:sldId id="355"/>
            <p14:sldId id="359"/>
            <p14:sldId id="356"/>
            <p14:sldId id="332"/>
            <p14:sldId id="354"/>
            <p14:sldId id="342"/>
            <p14:sldId id="339"/>
            <p14:sldId id="317"/>
            <p14:sldId id="265"/>
            <p14:sldId id="320"/>
            <p14:sldId id="343"/>
            <p14:sldId id="302"/>
            <p14:sldId id="333"/>
            <p14:sldId id="303"/>
            <p14:sldId id="264"/>
            <p14:sldId id="300"/>
            <p14:sldId id="352"/>
            <p14:sldId id="361"/>
            <p14:sldId id="348"/>
            <p14:sldId id="346"/>
            <p14:sldId id="278"/>
            <p14:sldId id="364"/>
            <p14:sldId id="350"/>
            <p14:sldId id="366"/>
            <p14:sldId id="360"/>
            <p14:sldId id="312"/>
            <p14:sldId id="351"/>
            <p14:sldId id="365"/>
            <p14:sldId id="367"/>
            <p14:sldId id="280"/>
            <p14:sldId id="289"/>
            <p14:sldId id="353"/>
            <p14:sldId id="362"/>
            <p14:sldId id="340"/>
            <p14:sldId id="31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5357"/>
    <a:srgbClr val="FF5050"/>
    <a:srgbClr val="CC0000"/>
    <a:srgbClr val="3A5896"/>
    <a:srgbClr val="EB752B"/>
    <a:srgbClr val="F1F1F1"/>
    <a:srgbClr val="C6D4DF"/>
    <a:srgbClr val="F3F0ED"/>
    <a:srgbClr val="E1DAD2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08" autoAdjust="0"/>
    <p:restoredTop sz="94660"/>
  </p:normalViewPr>
  <p:slideViewPr>
    <p:cSldViewPr snapToGrid="0">
      <p:cViewPr>
        <p:scale>
          <a:sx n="150" d="100"/>
          <a:sy n="150" d="100"/>
        </p:scale>
        <p:origin x="1020" y="-42"/>
      </p:cViewPr>
      <p:guideLst>
        <p:guide orient="horz" pos="160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6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3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5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8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9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7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5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6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7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2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5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56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88838"/>
            <a:ext cx="2291784" cy="105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4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tif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tif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hyperlink" Target="https://www.facebook.com/airispress/" TargetMode="External"/><Relationship Id="rId3" Type="http://schemas.openxmlformats.org/officeDocument/2006/relationships/image" Target="../media/image89.jpeg"/><Relationship Id="rId7" Type="http://schemas.openxmlformats.org/officeDocument/2006/relationships/hyperlink" Target="https://www.youtube.com/channel/UCBBO-679ykLylUCs-qNm9gQ/featured" TargetMode="External"/><Relationship Id="rId12" Type="http://schemas.openxmlformats.org/officeDocument/2006/relationships/image" Target="../media/image94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.facebook.com/l.php?u=http://www.airis.ru/?fbclid%3DIwAR3X-Od2DFErqFbH4KSUsoLm2Rpv7t_h7xeh4w_AcEcB0avRnsQFibEzIhw&amp;h=AT1-jVUR5nFrINLBkRlkVJXGcPtQfMt5v_XDOtuKp_iz6K4WIaLPSOWrpQ_noXxZa5Kg-mFGI27_7q3hmvgFfuItq1OuFfC0oPcK0up93Bt_uUTDhwY3U6bEee-a3eqd9L1N9SPE8y1LxXPBrbb9h_7wF8ZFyjCw" TargetMode="External"/><Relationship Id="rId11" Type="http://schemas.openxmlformats.org/officeDocument/2006/relationships/hyperlink" Target="https://www.instagram.com/airispress/" TargetMode="External"/><Relationship Id="rId5" Type="http://schemas.openxmlformats.org/officeDocument/2006/relationships/image" Target="../media/image91.wmf"/><Relationship Id="rId10" Type="http://schemas.openxmlformats.org/officeDocument/2006/relationships/image" Target="../media/image93.png"/><Relationship Id="rId4" Type="http://schemas.openxmlformats.org/officeDocument/2006/relationships/image" Target="../media/image90.png"/><Relationship Id="rId9" Type="http://schemas.openxmlformats.org/officeDocument/2006/relationships/hyperlink" Target="https://vk.com/airis_press" TargetMode="External"/><Relationship Id="rId14" Type="http://schemas.openxmlformats.org/officeDocument/2006/relationships/image" Target="../media/image9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Rs812\marketing\6_WEB ДИЗАЙН\Первое сентября\Заставк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33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881" y="542003"/>
            <a:ext cx="61561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Мягкие </a:t>
            </a:r>
            <a:r>
              <a:rPr lang="en-US" sz="3200" dirty="0" smtClean="0"/>
              <a:t>IQ</a:t>
            </a:r>
            <a:r>
              <a:rPr lang="ru-RU" sz="3200" dirty="0" smtClean="0"/>
              <a:t>-игры </a:t>
            </a:r>
            <a:r>
              <a:rPr lang="ru-RU" sz="2400" dirty="0" smtClean="0"/>
              <a:t>(принцип досок Сегена)</a:t>
            </a:r>
            <a:endParaRPr lang="ru-RU" sz="2400" dirty="0"/>
          </a:p>
        </p:txBody>
      </p:sp>
      <p:pic>
        <p:nvPicPr>
          <p:cNvPr id="1028" name="Picture 4" descr="\\W2kds\pics_inet\_png\IQ-игры\04581_26007_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6814" y="767716"/>
            <a:ext cx="1922663" cy="274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W2kds\pics_inet\IQ игры\26007_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06" y="1312741"/>
            <a:ext cx="5211642" cy="361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37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9881" y="542003"/>
            <a:ext cx="61561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Мягкие </a:t>
            </a:r>
            <a:r>
              <a:rPr lang="en-US" sz="3200" dirty="0" smtClean="0"/>
              <a:t>IQ</a:t>
            </a:r>
            <a:r>
              <a:rPr lang="ru-RU" sz="3200" dirty="0" smtClean="0"/>
              <a:t>-игры </a:t>
            </a:r>
            <a:r>
              <a:rPr lang="ru-RU" sz="2400" dirty="0" smtClean="0"/>
              <a:t>(принцип досок Сегена)</a:t>
            </a:r>
            <a:endParaRPr lang="ru-RU" sz="2400" dirty="0"/>
          </a:p>
        </p:txBody>
      </p:sp>
      <p:pic>
        <p:nvPicPr>
          <p:cNvPr id="8194" name="Picture 2" descr="\\W2kds\pics_inet\_png\IQ-игры\04582_26102_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8174" y="720592"/>
            <a:ext cx="1749293" cy="294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\\W2kds\pics_inet\IQ игры\26102_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417" y="1268180"/>
            <a:ext cx="5189901" cy="375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22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247" y="742589"/>
            <a:ext cx="48288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IQ</a:t>
            </a:r>
            <a:r>
              <a:rPr lang="ru-RU" sz="3200" dirty="0" smtClean="0"/>
              <a:t>-игры </a:t>
            </a:r>
            <a:r>
              <a:rPr lang="ru-RU" sz="2400" dirty="0" smtClean="0"/>
              <a:t>(принцип досок Сегена) </a:t>
            </a:r>
          </a:p>
          <a:p>
            <a:r>
              <a:rPr lang="ru-RU" sz="2800" i="1" dirty="0" smtClean="0"/>
              <a:t>В разработке</a:t>
            </a:r>
          </a:p>
        </p:txBody>
      </p:sp>
      <p:pic>
        <p:nvPicPr>
          <p:cNvPr id="2052" name="Picture 4" descr="\\W2kds\pics_inet\_png\IQ-пазлы\26172_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8619" y="626882"/>
            <a:ext cx="2890893" cy="292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W2kds\pics_inet\_png\IQ-пазлы\26172_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823" y="1860705"/>
            <a:ext cx="3801261" cy="307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10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BA5EAC0-621E-A349-8F8D-96BD443DBC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55" y="972052"/>
            <a:ext cx="4130102" cy="39110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E78D41F-9A26-CD42-813E-0233A48B9A0C}"/>
              </a:ext>
            </a:extLst>
          </p:cNvPr>
          <p:cNvSpPr/>
          <p:nvPr/>
        </p:nvSpPr>
        <p:spPr>
          <a:xfrm>
            <a:off x="806376" y="510387"/>
            <a:ext cx="24741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Шнуровки</a:t>
            </a:r>
          </a:p>
        </p:txBody>
      </p:sp>
      <p:pic>
        <p:nvPicPr>
          <p:cNvPr id="9220" name="Picture 4" descr="C:\Documents and Settings\kosonya\Рабочий стол\март\Kartinki_2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7625" y="812181"/>
            <a:ext cx="2011680" cy="117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Documents and Settings\kosonya\Рабочий стол\март\Kartinki.t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3613" y="2073072"/>
            <a:ext cx="201168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W2kds\pics_inet\_png\Шнурки\04026_25689_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8120" y="741219"/>
            <a:ext cx="1491344" cy="412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45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\\W2kds\pics_inet\IQ-лото\25300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251" y="1316220"/>
            <a:ext cx="1986658" cy="198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0190" y="643691"/>
            <a:ext cx="35324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Дидактический материал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8251" y="4632882"/>
            <a:ext cx="127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@airispress</a:t>
            </a:r>
            <a:endParaRPr lang="ru-RU" dirty="0"/>
          </a:p>
        </p:txBody>
      </p:sp>
      <p:pic>
        <p:nvPicPr>
          <p:cNvPr id="10" name="Picture 2" descr="https://www.tfsupplements.com/blog/wp-content/uploads/2017/08/instagra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760" y="4679049"/>
            <a:ext cx="300255" cy="2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879748" y="4632882"/>
            <a:ext cx="1414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@eelogoped</a:t>
            </a:r>
            <a:endParaRPr lang="ru-RU" dirty="0"/>
          </a:p>
        </p:txBody>
      </p:sp>
      <p:pic>
        <p:nvPicPr>
          <p:cNvPr id="1037" name="Picture 13" descr="\\W2kds\pics_inet\_png\IQ-лото\04048_26124_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886" y="1757311"/>
            <a:ext cx="1782291" cy="190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W2kds\pics_inet\_png\IQ-кубики\26871_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167" y="1710977"/>
            <a:ext cx="2050529" cy="214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\\W2kds\pics_inet\Занимательные карточки\Обучение грамоте\24260_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050" y="1336856"/>
            <a:ext cx="1662707" cy="217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W2kds\pics_inet\_png\IQ-кубики\05084_26659_1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799" y="2956718"/>
            <a:ext cx="1847651" cy="142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W2kds\pics_inet\_png\Шнурки\04022_25569_1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79472">
            <a:off x="7979434" y="1460307"/>
            <a:ext cx="733616" cy="202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17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F8C8F3F-BAD2-8B42-AD66-AD86D7A16FA3}"/>
              </a:ext>
            </a:extLst>
          </p:cNvPr>
          <p:cNvSpPr txBox="1"/>
          <p:nvPr/>
        </p:nvSpPr>
        <p:spPr>
          <a:xfrm>
            <a:off x="637309" y="740590"/>
            <a:ext cx="42804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Упражнения на развитие мелкой  моторики  выполняем в комплексе с заданиями по развитию речи; </a:t>
            </a:r>
            <a:endParaRPr lang="ru-RU" sz="2000" dirty="0" smtClean="0"/>
          </a:p>
          <a:p>
            <a:pPr algn="just"/>
            <a:r>
              <a:rPr lang="ru-RU" sz="2000" dirty="0" smtClean="0"/>
              <a:t>с </a:t>
            </a:r>
            <a:r>
              <a:rPr lang="ru-RU" sz="2000" dirty="0"/>
              <a:t>гарнитурой «</a:t>
            </a:r>
            <a:r>
              <a:rPr lang="en-US" sz="2000" dirty="0"/>
              <a:t>Forbrain</a:t>
            </a:r>
            <a:r>
              <a:rPr lang="ru-RU" sz="2000" dirty="0"/>
              <a:t>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E73D998-F0E3-6449-AB0F-E219934B9B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255" y="2312086"/>
            <a:ext cx="3986845" cy="25664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DCF4C65-DBC5-4B4F-8A70-297199B2ED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573043"/>
            <a:ext cx="2597084" cy="25892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Солнце 2"/>
          <p:cNvSpPr/>
          <p:nvPr/>
        </p:nvSpPr>
        <p:spPr>
          <a:xfrm>
            <a:off x="1939925" y="2501900"/>
            <a:ext cx="882650" cy="793750"/>
          </a:xfrm>
          <a:prstGeom prst="su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лнце 8"/>
          <p:cNvSpPr/>
          <p:nvPr/>
        </p:nvSpPr>
        <p:spPr>
          <a:xfrm>
            <a:off x="6588125" y="965200"/>
            <a:ext cx="723867" cy="717550"/>
          </a:xfrm>
          <a:prstGeom prst="su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C34D733-C89A-E946-AECE-26A037A00215}"/>
              </a:ext>
            </a:extLst>
          </p:cNvPr>
          <p:cNvSpPr txBox="1"/>
          <p:nvPr/>
        </p:nvSpPr>
        <p:spPr>
          <a:xfrm>
            <a:off x="610302" y="580505"/>
            <a:ext cx="6896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Главные принципы в работе с мелкой моторикой: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328A4E5-0B9D-8847-B8CA-BA9E039BB1CA}"/>
              </a:ext>
            </a:extLst>
          </p:cNvPr>
          <p:cNvSpPr txBox="1"/>
          <p:nvPr/>
        </p:nvSpPr>
        <p:spPr>
          <a:xfrm>
            <a:off x="468900" y="1188925"/>
            <a:ext cx="5331844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Принцип целенаправленности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Принцип поэтапности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Принцип систематичности и последовательности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Принцип наглядности обучения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Принцип интегрированности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Принцип адаптивности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Принцип прочности</a:t>
            </a:r>
          </a:p>
          <a:p>
            <a:endParaRPr lang="ru-RU" sz="2000" dirty="0"/>
          </a:p>
        </p:txBody>
      </p:sp>
      <p:sp>
        <p:nvSpPr>
          <p:cNvPr id="6" name="Стрелка вниз 5">
            <a:extLst>
              <a:ext uri="{FF2B5EF4-FFF2-40B4-BE49-F238E27FC236}">
                <a16:creationId xmlns:a16="http://schemas.microsoft.com/office/drawing/2014/main" xmlns="" id="{8EF37A0D-7BE9-1649-8BDF-9CCE3077BCA9}"/>
              </a:ext>
            </a:extLst>
          </p:cNvPr>
          <p:cNvSpPr/>
          <p:nvPr/>
        </p:nvSpPr>
        <p:spPr>
          <a:xfrm rot="16837872">
            <a:off x="4334188" y="2569789"/>
            <a:ext cx="297877" cy="531217"/>
          </a:xfrm>
          <a:prstGeom prst="downArrow">
            <a:avLst>
              <a:gd name="adj1" fmla="val 35076"/>
              <a:gd name="adj2" fmla="val 4554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A345C6-C647-C84C-874A-3976EA2F55AB}"/>
              </a:ext>
            </a:extLst>
          </p:cNvPr>
          <p:cNvSpPr txBox="1"/>
          <p:nvPr/>
        </p:nvSpPr>
        <p:spPr>
          <a:xfrm>
            <a:off x="5105621" y="2386757"/>
            <a:ext cx="37838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Упражнения делим на три этапа:</a:t>
            </a:r>
          </a:p>
          <a:p>
            <a:r>
              <a:rPr lang="ru-RU" sz="1600" dirty="0"/>
              <a:t>1 этап – упражнения для кистей рук</a:t>
            </a:r>
          </a:p>
          <a:p>
            <a:r>
              <a:rPr lang="ru-RU" sz="1600" dirty="0"/>
              <a:t>2 этап – упражнения для пальцев рук</a:t>
            </a:r>
          </a:p>
          <a:p>
            <a:r>
              <a:rPr lang="ru-RU" sz="1600" dirty="0"/>
              <a:t>3 этап – развивающие пальчиковые игры</a:t>
            </a:r>
          </a:p>
        </p:txBody>
      </p:sp>
      <p:pic>
        <p:nvPicPr>
          <p:cNvPr id="10242" name="Picture 2" descr="\\W2kds\pics_inet\_png\Дизайн\deti\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2363" y="3603116"/>
            <a:ext cx="1782168" cy="154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59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03695" y="3921551"/>
            <a:ext cx="6200526" cy="999241"/>
          </a:xfrm>
          <a:prstGeom prst="ellipse">
            <a:avLst/>
          </a:prstGeom>
          <a:solidFill>
            <a:srgbClr val="EB5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Помочь развить мелкую моторику ребенку можно </a:t>
            </a:r>
            <a:r>
              <a:rPr lang="ru-RU" sz="2000" b="1" dirty="0" smtClean="0">
                <a:solidFill>
                  <a:schemeClr val="bg1"/>
                </a:solidFill>
              </a:rPr>
              <a:t>разными способами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9013948">
            <a:off x="5616659" y="3344565"/>
            <a:ext cx="420505" cy="272770"/>
          </a:xfrm>
          <a:prstGeom prst="rightArrow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5358079">
            <a:off x="1456809" y="3244988"/>
            <a:ext cx="370339" cy="256576"/>
          </a:xfrm>
          <a:prstGeom prst="rightArrow">
            <a:avLst>
              <a:gd name="adj1" fmla="val 45024"/>
              <a:gd name="adj2" fmla="val 50000"/>
            </a:avLst>
          </a:prstGeom>
          <a:solidFill>
            <a:srgbClr val="EB5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16702359">
            <a:off x="3615975" y="3101321"/>
            <a:ext cx="385319" cy="272772"/>
          </a:xfrm>
          <a:prstGeom prst="rightArrow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82514" y="2623995"/>
            <a:ext cx="1067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МАССАЖ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22280" y="2183174"/>
            <a:ext cx="16994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ПАЛЬЧИКОВАЯ </a:t>
            </a:r>
          </a:p>
          <a:p>
            <a:pPr algn="ctr"/>
            <a:r>
              <a:rPr lang="ru-RU" dirty="0"/>
              <a:t>ГИМНАСТИКА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05346" y="2362318"/>
            <a:ext cx="17822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РАЗВИВАЮЩИЕ </a:t>
            </a:r>
          </a:p>
          <a:p>
            <a:pPr algn="ctr"/>
            <a:r>
              <a:rPr lang="ru-RU" dirty="0"/>
              <a:t>ИГРЫ</a:t>
            </a:r>
          </a:p>
        </p:txBody>
      </p:sp>
      <p:pic>
        <p:nvPicPr>
          <p:cNvPr id="43012" name="Picture 4" descr="ÐÐ°ÑÑÐ¸Ð½ÐºÐ¸ Ð¿Ð¾ Ð·Ð°Ð¿ÑÐ¾ÑÑ Ð¼Ð°ÑÑÐ°Ð¶ Ð´ÐµÑÑÐºÐ¸Ñ ÑÑÑÐµÐº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489" y="1214814"/>
            <a:ext cx="2521585" cy="12576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4" name="Picture 6" descr="ÐÐ°ÑÑÐ¸Ð½ÐºÐ¸ Ð¿Ð¾ Ð·Ð°Ð¿ÑÐ¾ÑÑ ÐÐÐÐ¬Ð§ÐÐÐÐÐÐ¯  ÐÐÐÐÐÐ¡Ð¢ÐÐÐ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0" y="687290"/>
            <a:ext cx="2857500" cy="15287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6" name="Picture 8" descr="ÐÐ°ÑÑÐ¸Ð½ÐºÐ¸ Ð¿Ð¾ Ð·Ð°Ð¿ÑÐ¾ÑÑ Ð ÐÐÐÐÐÐÐ®Ð©ÐÐ  ÐÐÐ Ð« Ð¼ÐµÐ»ÐºÐ°Ñ Ð¼Ð¾ÑÐ¾ÑÐ¸ÐºÐ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4220" y="987048"/>
            <a:ext cx="2584533" cy="12917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50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rorare.ru/wp-content/uploads/2017/08/20161215113013-1024x640.jpg"/>
          <p:cNvPicPr>
            <a:picLocks noChangeAspect="1" noChangeArrowheads="1"/>
          </p:cNvPicPr>
          <p:nvPr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0" y="875571"/>
            <a:ext cx="2483816" cy="141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10216" y="875572"/>
            <a:ext cx="5876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Пальчиковая гимнастика </a:t>
            </a:r>
            <a:r>
              <a:rPr lang="ru-RU" sz="2400" dirty="0"/>
              <a:t>играет важную роль в развитии ребенка: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0286" y="2446876"/>
            <a:ext cx="59671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способствует овладению навыками мелкой моторики;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помогает развивать речь;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повышает работоспособность головного мозга;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развивает внимание, мышление, память, воображение;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развивает тактильную чувствительность;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снимает тревожность.</a:t>
            </a:r>
          </a:p>
        </p:txBody>
      </p:sp>
    </p:spTree>
    <p:extLst>
      <p:ext uri="{BB962C8B-B14F-4D97-AF65-F5344CB8AC3E}">
        <p14:creationId xmlns:p14="http://schemas.microsoft.com/office/powerpoint/2010/main" val="214695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3716" y="583219"/>
            <a:ext cx="72269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Виды игр для мелкой моторики рук, с целью развития речи ребенка:</a:t>
            </a:r>
          </a:p>
          <a:p>
            <a:pPr algn="ctr"/>
            <a:endParaRPr lang="ru-RU" sz="2400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7A2E275-F095-C140-9F20-CB19BB7A8C05}"/>
              </a:ext>
            </a:extLst>
          </p:cNvPr>
          <p:cNvSpPr/>
          <p:nvPr/>
        </p:nvSpPr>
        <p:spPr>
          <a:xfrm>
            <a:off x="251850" y="1094145"/>
            <a:ext cx="5587107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Пальчиковые игры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Доски Сегена и бизиборды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Театр (пальчиковый, деревянный, магнитный и т.д.)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Пазлы и разрезные картинки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Шнуровки и бусинки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Игрушки-липучки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Игры с прищепками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Мозаика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Конструктор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Трафареты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Кинетический песок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Игры с водой</a:t>
            </a:r>
          </a:p>
        </p:txBody>
      </p:sp>
    </p:spTree>
    <p:extLst>
      <p:ext uri="{BB962C8B-B14F-4D97-AF65-F5344CB8AC3E}">
        <p14:creationId xmlns:p14="http://schemas.microsoft.com/office/powerpoint/2010/main" val="140149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11571" y="868019"/>
            <a:ext cx="58742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«ИСТОКИ СПОСОБНОСТЕЙ И ДАРОВАНИЙ ДЕТЕЙ – НА КОНЧИКАХ ИХ ПАЛЬЦЕВ. ОТ ПАЛЬЦЕВ, ОБРАЗНО ГОВОРЯ, ИДУТ ТОНЧАЙШИЕ НИТИ – РУЧЕЙКИ, КОТОРЫЕ ПИТАЮТ ИСТОЧНИК ТВОРЧЕСКОЙ МЫСЛИ. ДРУГИМИ СЛОВАМИ, ЧЕМ БОЛЬШЕ МАСТЕРСТВА В ДЕТСКОЙ РУКЕ, ТЕМ УМНЕЕ РЕБЕНОК»</a:t>
            </a:r>
          </a:p>
          <a:p>
            <a:pPr algn="ctr"/>
            <a:r>
              <a:rPr lang="ru-RU" sz="2000" i="1" dirty="0"/>
              <a:t>Сухомлинский Василий Александрович</a:t>
            </a:r>
          </a:p>
        </p:txBody>
      </p:sp>
      <p:pic>
        <p:nvPicPr>
          <p:cNvPr id="1026" name="Picture 2" descr="https://1.bp.blogspot.com/-DjMCjkGnhoQ/WbJRAwRgWkI/AAAAAAAABZM/okEbtroo6pMhg5ar5p-3EM6cvAnR59cbACPcBGAYYCw/s1600/guttvor_clip_image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169" y="772979"/>
            <a:ext cx="2412023" cy="281257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62927" y="4651736"/>
            <a:ext cx="1414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@eelogoped</a:t>
            </a:r>
            <a:endParaRPr lang="ru-RU" dirty="0"/>
          </a:p>
        </p:txBody>
      </p:sp>
      <p:pic>
        <p:nvPicPr>
          <p:cNvPr id="7" name="Picture 2" descr="https://www.tfsupplements.com/blog/wp-content/uploads/2017/08/instagra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6957" y="4697903"/>
            <a:ext cx="300255" cy="2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669" y="4651736"/>
            <a:ext cx="127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@airispress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990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15125" y="659942"/>
            <a:ext cx="8495817" cy="926021"/>
          </a:xfrm>
          <a:prstGeom prst="round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</a:rPr>
              <a:t>Игры для рук 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(рисование кремом по зеркалу)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ACEEDEA-E83C-FA4E-8118-BDA17D6B54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672" y="1891398"/>
            <a:ext cx="3058253" cy="30582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260C60B-E8CE-7542-A3E1-27E09F266B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76" y="1877689"/>
            <a:ext cx="3053108" cy="30531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Солнце 5"/>
          <p:cNvSpPr/>
          <p:nvPr/>
        </p:nvSpPr>
        <p:spPr>
          <a:xfrm>
            <a:off x="836480" y="2222500"/>
            <a:ext cx="882650" cy="793750"/>
          </a:xfrm>
          <a:prstGeom prst="su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лнце 8"/>
          <p:cNvSpPr/>
          <p:nvPr/>
        </p:nvSpPr>
        <p:spPr>
          <a:xfrm>
            <a:off x="4333874" y="2324100"/>
            <a:ext cx="974725" cy="850803"/>
          </a:xfrm>
          <a:prstGeom prst="su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9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0965" y="1272003"/>
            <a:ext cx="78155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Ребёнок катает мяч или круглую щётку между ладонями движениями вверх-вниз: сначала медленно, затем увеличивает темп и повторяет за </a:t>
            </a:r>
            <a:r>
              <a:rPr lang="ru-RU" dirty="0" smtClean="0"/>
              <a:t>педагогом:</a:t>
            </a:r>
            <a:endParaRPr lang="ru-RU" dirty="0"/>
          </a:p>
          <a:p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5F74293-0092-4B41-8C1E-0417B3E0F1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5" y="2226110"/>
            <a:ext cx="3529898" cy="26563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802957" y="2226110"/>
            <a:ext cx="4086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У сосны, у пихты, ёлки </a:t>
            </a:r>
          </a:p>
          <a:p>
            <a:pPr algn="ctr"/>
            <a:r>
              <a:rPr lang="ru-RU" sz="1600" b="1" dirty="0"/>
              <a:t>Очень колкие иголки.</a:t>
            </a:r>
          </a:p>
          <a:p>
            <a:pPr algn="ctr"/>
            <a:r>
              <a:rPr lang="ru-RU" sz="1600" b="1" dirty="0"/>
              <a:t>Но ещё сильней, чем ельник, </a:t>
            </a:r>
          </a:p>
          <a:p>
            <a:pPr algn="ctr"/>
            <a:r>
              <a:rPr lang="ru-RU" sz="1600" b="1" dirty="0"/>
              <a:t>Вас уколет можжевельник!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79654" y="677916"/>
            <a:ext cx="4658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/>
              <a:t>Массажные щётки или колючий мячик</a:t>
            </a:r>
          </a:p>
        </p:txBody>
      </p:sp>
      <p:sp>
        <p:nvSpPr>
          <p:cNvPr id="7" name="Солнце 6"/>
          <p:cNvSpPr/>
          <p:nvPr/>
        </p:nvSpPr>
        <p:spPr>
          <a:xfrm>
            <a:off x="2361924" y="2501900"/>
            <a:ext cx="843999" cy="673100"/>
          </a:xfrm>
          <a:prstGeom prst="su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6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11535F2-FD68-0B49-A854-57DE88C7B958}"/>
              </a:ext>
            </a:extLst>
          </p:cNvPr>
          <p:cNvSpPr/>
          <p:nvPr/>
        </p:nvSpPr>
        <p:spPr>
          <a:xfrm>
            <a:off x="2461278" y="2908320"/>
            <a:ext cx="44215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Я мячом круги катаю</a:t>
            </a:r>
          </a:p>
          <a:p>
            <a:pPr algn="ctr"/>
            <a:r>
              <a:rPr lang="ru-RU" sz="1400" b="1" dirty="0"/>
              <a:t>Вперед-назад его гоняю</a:t>
            </a:r>
          </a:p>
          <a:p>
            <a:pPr algn="ctr"/>
            <a:r>
              <a:rPr lang="ru-RU" sz="1400" b="1" dirty="0"/>
              <a:t>Им поглажу я ладошку,</a:t>
            </a:r>
          </a:p>
          <a:p>
            <a:pPr algn="ctr"/>
            <a:r>
              <a:rPr lang="ru-RU" sz="1400" b="1" dirty="0"/>
              <a:t>А потом сожму немножко.</a:t>
            </a:r>
          </a:p>
          <a:p>
            <a:pPr algn="ctr"/>
            <a:r>
              <a:rPr lang="ru-RU" sz="1400" b="1" dirty="0"/>
              <a:t>Каждым пальцем  мяч прижму</a:t>
            </a:r>
          </a:p>
          <a:p>
            <a:pPr algn="ctr"/>
            <a:r>
              <a:rPr lang="ru-RU" sz="1400" b="1" dirty="0"/>
              <a:t>И другой рукой начну.</a:t>
            </a:r>
          </a:p>
          <a:p>
            <a:pPr algn="ctr"/>
            <a:r>
              <a:rPr lang="ru-RU" sz="1400" b="1" dirty="0"/>
              <a:t>А теперь последний трюк-</a:t>
            </a:r>
          </a:p>
          <a:p>
            <a:pPr algn="ctr"/>
            <a:r>
              <a:rPr lang="ru-RU" sz="1400" b="1" dirty="0"/>
              <a:t>Мяч летает между рук.</a:t>
            </a:r>
          </a:p>
          <a:p>
            <a:pPr algn="ctr"/>
            <a:r>
              <a:rPr lang="ru-RU" sz="1400" dirty="0"/>
              <a:t>(Движения соответствуют тексту)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40D4127-5048-EB4C-8100-84E999D4B3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964" y="1692514"/>
            <a:ext cx="2860011" cy="29034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C719C64-AE43-E345-BC50-3993A1047836}"/>
              </a:ext>
            </a:extLst>
          </p:cNvPr>
          <p:cNvSpPr/>
          <p:nvPr/>
        </p:nvSpPr>
        <p:spPr>
          <a:xfrm>
            <a:off x="3687432" y="1609397"/>
            <a:ext cx="4919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Прокатывание мяча между растопыренными пальцами от большого пальца к мизинцу и обратно: сначала одной, потом другой руки.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30969" y="803664"/>
            <a:ext cx="5556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Массажные щётки или колючий мячик</a:t>
            </a:r>
            <a:endParaRPr lang="ru-RU" sz="2400" b="1" i="1" dirty="0"/>
          </a:p>
        </p:txBody>
      </p:sp>
      <p:sp>
        <p:nvSpPr>
          <p:cNvPr id="9" name="Солнце 8"/>
          <p:cNvSpPr/>
          <p:nvPr/>
        </p:nvSpPr>
        <p:spPr>
          <a:xfrm>
            <a:off x="1193800" y="2079644"/>
            <a:ext cx="1060450" cy="936605"/>
          </a:xfrm>
          <a:prstGeom prst="su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9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19D9CAD-E26D-6C4F-8B9B-B2DA8D6419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666" y="1593130"/>
            <a:ext cx="3348165" cy="31606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A2687EC-5F15-934D-9EF4-2CDF24B4B527}"/>
              </a:ext>
            </a:extLst>
          </p:cNvPr>
          <p:cNvSpPr/>
          <p:nvPr/>
        </p:nvSpPr>
        <p:spPr>
          <a:xfrm>
            <a:off x="3318759" y="3623139"/>
            <a:ext cx="315869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/>
              <a:t>КОЛЮЧИЙ ЕЖ</a:t>
            </a:r>
          </a:p>
          <a:p>
            <a:pPr algn="ctr"/>
            <a:r>
              <a:rPr lang="ru-RU" sz="1400" b="1" dirty="0"/>
              <a:t>Гладь мои ладошки, еж!</a:t>
            </a:r>
          </a:p>
          <a:p>
            <a:pPr algn="ctr"/>
            <a:r>
              <a:rPr lang="ru-RU" sz="1400" b="1" dirty="0"/>
              <a:t>Ты колючий, ну и что ж?</a:t>
            </a:r>
          </a:p>
          <a:p>
            <a:pPr algn="ctr"/>
            <a:r>
              <a:rPr lang="ru-RU" sz="1400" b="1" dirty="0"/>
              <a:t>Я хочу тебя погладить!</a:t>
            </a:r>
          </a:p>
          <a:p>
            <a:pPr algn="ctr"/>
            <a:r>
              <a:rPr lang="ru-RU" sz="1400" b="1" dirty="0"/>
              <a:t>Я хочу с тобой поладить</a:t>
            </a:r>
            <a:r>
              <a:rPr lang="ru-RU" sz="1400" b="1" dirty="0" smtClean="0"/>
              <a:t>!</a:t>
            </a:r>
            <a:endParaRPr lang="ru-RU" sz="1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789576" y="1402755"/>
            <a:ext cx="471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Катаем </a:t>
            </a:r>
            <a:r>
              <a:rPr lang="ru-RU" sz="1600" dirty="0"/>
              <a:t>мячик между ладошками, гладим его, дотрагиваемся пальцами до отдельных «колючек». Можно катать стопой по полу, заменив «ладошки» на «ножки», делать массаж частей тела, называя их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19114" y="2667644"/>
            <a:ext cx="34643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Гладила мама – ежиха ежат:</a:t>
            </a:r>
          </a:p>
          <a:p>
            <a:pPr algn="ctr"/>
            <a:r>
              <a:rPr lang="ru-RU" b="1" dirty="0"/>
              <a:t>«Что за пригожие детки лежат</a:t>
            </a:r>
            <a:r>
              <a:rPr lang="ru-RU" b="1" dirty="0" smtClean="0"/>
              <a:t>!»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30969" y="775887"/>
            <a:ext cx="5556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Массажные щётки или колючий мячик</a:t>
            </a:r>
            <a:endParaRPr lang="ru-RU" sz="2400" b="1" i="1" dirty="0"/>
          </a:p>
        </p:txBody>
      </p:sp>
      <p:sp>
        <p:nvSpPr>
          <p:cNvPr id="8" name="Солнце 7"/>
          <p:cNvSpPr/>
          <p:nvPr/>
        </p:nvSpPr>
        <p:spPr>
          <a:xfrm>
            <a:off x="1012824" y="1944538"/>
            <a:ext cx="1285875" cy="1116161"/>
          </a:xfrm>
          <a:prstGeom prst="su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76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966" y="1316659"/>
            <a:ext cx="849581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383838"/>
                </a:solidFill>
              </a:rPr>
              <a:t>Самомассаж рук</a:t>
            </a:r>
            <a:r>
              <a:rPr lang="ru-RU" sz="2000" b="1" dirty="0" smtClean="0">
                <a:solidFill>
                  <a:srgbClr val="383838"/>
                </a:solidFill>
              </a:rPr>
              <a:t>.</a:t>
            </a:r>
          </a:p>
          <a:p>
            <a:pPr algn="just"/>
            <a:endParaRPr lang="ru-RU" b="1" dirty="0">
              <a:solidFill>
                <a:srgbClr val="383838"/>
              </a:solidFill>
            </a:endParaRPr>
          </a:p>
          <a:p>
            <a:pPr algn="just"/>
            <a:r>
              <a:rPr lang="ru-RU" dirty="0">
                <a:solidFill>
                  <a:srgbClr val="383838"/>
                </a:solidFill>
              </a:rPr>
              <a:t>С помощью граненых карандашей ребенок массирует: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83838"/>
                </a:solidFill>
              </a:rPr>
              <a:t>ладони и пальцы (катание карандаша между ладонями, пальцами);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83838"/>
                </a:solidFill>
              </a:rPr>
              <a:t>кончики пальцев;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83838"/>
                </a:solidFill>
              </a:rPr>
              <a:t>поверхностей внешней стороны кисти рук;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83838"/>
                </a:solidFill>
              </a:rPr>
              <a:t>подушечки большого пальца (пружинка, спускаемся по лесенке, крючки, насос, качели и другие упражнения);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83838"/>
                </a:solidFill>
              </a:rPr>
              <a:t>межпальцевые зоны.</a:t>
            </a:r>
            <a:endParaRPr lang="ru-RU" dirty="0"/>
          </a:p>
        </p:txBody>
      </p:sp>
      <p:pic>
        <p:nvPicPr>
          <p:cNvPr id="14338" name="Picture 2" descr="\\W2kds\pics_inet\_png\Дизайн\бабочка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3399" y="3871487"/>
            <a:ext cx="1178348" cy="117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2634" y="4615829"/>
            <a:ext cx="127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@airispress</a:t>
            </a:r>
            <a:endParaRPr lang="ru-RU" dirty="0"/>
          </a:p>
        </p:txBody>
      </p:sp>
      <p:pic>
        <p:nvPicPr>
          <p:cNvPr id="10" name="Picture 2" descr="https://www.tfsupplements.com/blog/wp-content/uploads/2017/08/instagra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8194" y="4661996"/>
            <a:ext cx="300255" cy="2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105988" y="4615829"/>
            <a:ext cx="1414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@eelogoped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13023" y="699529"/>
            <a:ext cx="3871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Упражнения с карандашом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5897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02318" y="1442705"/>
            <a:ext cx="44871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 Растирание ладоней шестигранным карандашом, несколькими карандашами движениями вверх – вниз. Ладони расположены вертикально (горизонтально</a:t>
            </a:r>
            <a:r>
              <a:rPr lang="ru-RU" dirty="0" smtClean="0"/>
              <a:t>). Удерживать </a:t>
            </a:r>
            <a:r>
              <a:rPr lang="ru-RU" dirty="0"/>
              <a:t>карандаш каждым согнутым пальцем, двумя любыми согнутыми пальцами под счёт до 10.</a:t>
            </a:r>
          </a:p>
          <a:p>
            <a:pPr algn="r"/>
            <a:r>
              <a:rPr lang="ru-RU" dirty="0"/>
              <a:t> </a:t>
            </a:r>
            <a:endParaRPr lang="ru-RU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853E980-8B7A-F24A-8174-718B1BD15E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243" y="1772500"/>
            <a:ext cx="3897742" cy="31294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14085" y="670107"/>
            <a:ext cx="35020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Карандаш </a:t>
            </a:r>
            <a:r>
              <a:rPr lang="ru-RU" sz="1400" b="1" dirty="0"/>
              <a:t>в руках катаю,</a:t>
            </a:r>
          </a:p>
          <a:p>
            <a:pPr algn="ctr"/>
            <a:r>
              <a:rPr lang="ru-RU" sz="1400" b="1" dirty="0"/>
              <a:t>Между пальчиков верчу.</a:t>
            </a:r>
          </a:p>
          <a:p>
            <a:pPr algn="ctr"/>
            <a:r>
              <a:rPr lang="ru-RU" sz="1400" b="1" dirty="0"/>
              <a:t>Непременно каждый пальчик</a:t>
            </a:r>
          </a:p>
          <a:p>
            <a:pPr algn="ctr"/>
            <a:r>
              <a:rPr lang="ru-RU" sz="1400" b="1" dirty="0"/>
              <a:t>Быть послушным научу.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4197" y="787387"/>
            <a:ext cx="1734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Карандаши</a:t>
            </a:r>
            <a:endParaRPr lang="ru-RU" sz="2400" b="1" dirty="0"/>
          </a:p>
        </p:txBody>
      </p:sp>
      <p:sp>
        <p:nvSpPr>
          <p:cNvPr id="8" name="Солнце 7"/>
          <p:cNvSpPr/>
          <p:nvPr/>
        </p:nvSpPr>
        <p:spPr>
          <a:xfrm>
            <a:off x="1527174" y="2235200"/>
            <a:ext cx="1089026" cy="1009650"/>
          </a:xfrm>
          <a:prstGeom prst="su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61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C:\Documents and Settings\kosonya\Рабочий стол\27142_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5460" y="2716283"/>
            <a:ext cx="4119563" cy="213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64916" y="1315900"/>
            <a:ext cx="589862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700" dirty="0"/>
              <a:t>Во время обдумывания задания, ребенок мыслит и учится логически рассуждать. Придя к верному ответу и продемонстрировав выбранный вариант карандашиком, вставляет его в нужное окошко. </a:t>
            </a:r>
            <a:r>
              <a:rPr lang="ru-RU" sz="1700" dirty="0" smtClean="0"/>
              <a:t>Потянув </a:t>
            </a:r>
            <a:r>
              <a:rPr lang="ru-RU" sz="1700" dirty="0"/>
              <a:t>за карточку, мы проверяем верность ответа. </a:t>
            </a:r>
          </a:p>
        </p:txBody>
      </p:sp>
      <p:pic>
        <p:nvPicPr>
          <p:cNvPr id="15362" name="Picture 2" descr="\\W2kds\pics_inet\Проверяй-ка\Дошколка\27143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66749">
            <a:off x="394364" y="1029355"/>
            <a:ext cx="1837644" cy="254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Documents and Settings\kosonya\Рабочий стол\25049_0381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7273">
            <a:off x="1240042" y="2407094"/>
            <a:ext cx="1725208" cy="249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87774" y="761726"/>
            <a:ext cx="2903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Пособие «Проверяй-ка»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2678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kosonya\Рабочий стол\п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8287" y="1672602"/>
            <a:ext cx="3544414" cy="30547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kosonya\Рабочий стол\п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9846" y="568946"/>
            <a:ext cx="3387370" cy="29108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71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6872" y="844049"/>
            <a:ext cx="539115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1" dirty="0"/>
              <a:t>Развивают мелкую моторику и скоординированную работу рук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1" dirty="0"/>
              <a:t>Выявляют доминирование правой (левой) руки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1" dirty="0"/>
              <a:t>Формируют умение соблюдать порядок действий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1" dirty="0"/>
              <a:t>Способствуют развитию памяти, внимания, речи, мышления, воображения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86164" y="629106"/>
            <a:ext cx="19736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/>
              <a:t>Игры-шнуровки</a:t>
            </a:r>
            <a:endParaRPr lang="ru-RU" sz="2000" dirty="0"/>
          </a:p>
        </p:txBody>
      </p:sp>
      <p:pic>
        <p:nvPicPr>
          <p:cNvPr id="9220" name="Picture 4" descr="\\W2kds\pics_inet\Логика и моторика\Шнурки\25570_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843908" y="2598712"/>
            <a:ext cx="1337056" cy="270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\\W2kds\pics_inet\Логика и моторика\Шнурки\25661_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012865" y="2601148"/>
            <a:ext cx="1332196" cy="269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\\W2kds\pics_inet\Логика и моторика\Шнурки\25570_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8355" y="661455"/>
            <a:ext cx="1326280" cy="290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Documents and Settings\kosonya\Рабочий стол\Бе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3667" y="661455"/>
            <a:ext cx="1329798" cy="297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13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33437" y="1393693"/>
            <a:ext cx="50867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Игра развивает: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/>
              <a:t>Зрительно-моторную координацию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/>
              <a:t>Память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/>
              <a:t>Внимание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/>
              <a:t>Логическое и пространственное мышление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/>
              <a:t>Стимулирует речевое развитие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Совершенствует наглядно-действенное мышление</a:t>
            </a:r>
            <a:endParaRPr lang="ru-RU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/>
              <a:t>Выявляет способности ребенка к осмысленным действиям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2B41291-E27B-9245-BA95-CE92563844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97" y="1393693"/>
            <a:ext cx="3050652" cy="30506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2974" y="706704"/>
            <a:ext cx="1976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Доски Сегена</a:t>
            </a:r>
            <a:endParaRPr lang="ru-RU" sz="2400" b="1" dirty="0"/>
          </a:p>
        </p:txBody>
      </p:sp>
      <p:sp>
        <p:nvSpPr>
          <p:cNvPr id="7" name="Солнце 6"/>
          <p:cNvSpPr/>
          <p:nvPr/>
        </p:nvSpPr>
        <p:spPr>
          <a:xfrm>
            <a:off x="1524000" y="1905000"/>
            <a:ext cx="882650" cy="793750"/>
          </a:xfrm>
          <a:prstGeom prst="su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46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7580" y="632342"/>
            <a:ext cx="8420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Две значимые моторики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83270" y="2980717"/>
            <a:ext cx="2538420" cy="1604324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/>
              <a:t>Крупная моторика – это движение крупных мышц (тела, рук, ног), т.е. любая физическая активность человека (бег, ходьба, прыжки, наклоны и т.д.)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8601" y="2850755"/>
            <a:ext cx="3141374" cy="1604324"/>
          </a:xfrm>
          <a:prstGeom prst="roundRect">
            <a:avLst/>
          </a:prstGeom>
          <a:solidFill>
            <a:srgbClr val="EB535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chemeClr val="bg1"/>
                </a:solidFill>
              </a:rPr>
              <a:t>Мелкая моторика – это тонкие и точные, скоординированные движения пальцами рук, которые дают возможность работать с мелкими предметам (пинцетный захват, застегивание пуговиц, рисование и т.д.)</a:t>
            </a:r>
          </a:p>
        </p:txBody>
      </p:sp>
      <p:sp>
        <p:nvSpPr>
          <p:cNvPr id="8" name="Овал 7"/>
          <p:cNvSpPr/>
          <p:nvPr/>
        </p:nvSpPr>
        <p:spPr>
          <a:xfrm>
            <a:off x="1606575" y="1207661"/>
            <a:ext cx="5942079" cy="1089378"/>
          </a:xfrm>
          <a:prstGeom prst="ellipse">
            <a:avLst/>
          </a:prstGeom>
          <a:solidFill>
            <a:srgbClr val="EB535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i="1" dirty="0"/>
              <a:t>Моторик две – мелкая и крупная. </a:t>
            </a:r>
            <a:endParaRPr lang="ru-RU" i="1" dirty="0" smtClean="0"/>
          </a:p>
          <a:p>
            <a:pPr algn="ctr">
              <a:lnSpc>
                <a:spcPct val="150000"/>
              </a:lnSpc>
            </a:pPr>
            <a:r>
              <a:rPr lang="ru-RU" i="1" dirty="0" smtClean="0"/>
              <a:t>Обе </a:t>
            </a:r>
            <a:r>
              <a:rPr lang="ru-RU" i="1" dirty="0"/>
              <a:t>одинаково значимы для развития.</a:t>
            </a:r>
          </a:p>
        </p:txBody>
      </p:sp>
      <p:sp>
        <p:nvSpPr>
          <p:cNvPr id="9" name="Стрелка вправо 8"/>
          <p:cNvSpPr/>
          <p:nvPr/>
        </p:nvSpPr>
        <p:spPr>
          <a:xfrm rot="6130249">
            <a:off x="1883745" y="2325646"/>
            <a:ext cx="367582" cy="386256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 rot="5079221">
            <a:off x="4406797" y="2492199"/>
            <a:ext cx="341638" cy="386256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23" name="Picture 3" descr="\\W2kds\pics_inet\_png\Дизайн\deti\1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2066" y="1863718"/>
            <a:ext cx="1667409" cy="166741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www.tfsupplements.com/blog/wp-content/uploads/2017/08/instagra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6957" y="4697903"/>
            <a:ext cx="300255" cy="2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662927" y="4651736"/>
            <a:ext cx="1414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@eelogoped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85669" y="4651736"/>
            <a:ext cx="127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@airispress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0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0965" y="375344"/>
            <a:ext cx="3870985" cy="926021"/>
          </a:xfrm>
          <a:prstGeom prst="round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</a:rPr>
              <a:t>Пазлы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188AC3B-C60D-E648-8915-08B618722030}"/>
              </a:ext>
            </a:extLst>
          </p:cNvPr>
          <p:cNvSpPr txBox="1"/>
          <p:nvPr/>
        </p:nvSpPr>
        <p:spPr>
          <a:xfrm>
            <a:off x="300965" y="1234576"/>
            <a:ext cx="541184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Игра развивает: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b="1" i="1" dirty="0"/>
              <a:t>Мелкую моторику, у</a:t>
            </a:r>
            <a:r>
              <a:rPr lang="ru-RU" sz="1400" b="1" i="1" dirty="0" smtClean="0"/>
              <a:t>сидчивость</a:t>
            </a:r>
            <a:endParaRPr lang="ru-RU" sz="14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b="1" i="1" dirty="0"/>
              <a:t>Наглядно-образное мышление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b="1" i="1" dirty="0" smtClean="0"/>
              <a:t>Внимание, память, </a:t>
            </a:r>
            <a:r>
              <a:rPr lang="ru-RU" sz="1400" b="1" i="1" dirty="0"/>
              <a:t>л</a:t>
            </a:r>
            <a:r>
              <a:rPr lang="ru-RU" sz="1400" b="1" i="1" dirty="0" smtClean="0"/>
              <a:t>огическое </a:t>
            </a:r>
            <a:r>
              <a:rPr lang="ru-RU" sz="1400" b="1" i="1" dirty="0"/>
              <a:t>мышление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b="1" i="1" dirty="0"/>
              <a:t>Стимулирует речевое развитие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b="1" i="1" dirty="0"/>
              <a:t>Способствует расширению словарного </a:t>
            </a:r>
            <a:r>
              <a:rPr lang="ru-RU" sz="1400" b="1" i="1" dirty="0" smtClean="0"/>
              <a:t>запаса</a:t>
            </a:r>
            <a:endParaRPr lang="ru-RU" sz="14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b="1" i="1" dirty="0"/>
              <a:t>Обучает основным цветам и оттенкам </a:t>
            </a:r>
            <a:endParaRPr lang="ru-RU" sz="1400" b="1" i="1" dirty="0" smtClean="0"/>
          </a:p>
          <a:p>
            <a:r>
              <a:rPr lang="ru-RU" sz="1400" b="1" i="1" dirty="0"/>
              <a:t> </a:t>
            </a:r>
            <a:r>
              <a:rPr lang="ru-RU" sz="1400" b="1" i="1" dirty="0" smtClean="0"/>
              <a:t>        (</a:t>
            </a:r>
            <a:r>
              <a:rPr lang="ru-RU" sz="1400" b="1" i="1" dirty="0"/>
              <a:t>в зависимости от задания)</a:t>
            </a:r>
          </a:p>
        </p:txBody>
      </p:sp>
      <p:pic>
        <p:nvPicPr>
          <p:cNvPr id="8194" name="Picture 2" descr="\\W2kds\pics_inet\IQ игры\26111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2751" y="715117"/>
            <a:ext cx="1695450" cy="284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Documents and Settings\kosonya\Рабочий стол\Без-имени-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5925" y="2463068"/>
            <a:ext cx="4431755" cy="240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Documents and Settings\kosonya\Рабочий стол\Бе-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472" y="3877585"/>
            <a:ext cx="1226066" cy="99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Documents and Settings\kosonya\Рабочий стол\Без-име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8052" y="1180157"/>
            <a:ext cx="1428702" cy="96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75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kosonya\Рабочий стол\п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402" y="622169"/>
            <a:ext cx="4447414" cy="42307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99519" y="810705"/>
            <a:ext cx="2960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/>
              <a:t>Все элементы набора сделаны из мягкого, прочного и безопасного материала EVA.</a:t>
            </a:r>
          </a:p>
        </p:txBody>
      </p:sp>
    </p:spTree>
    <p:extLst>
      <p:ext uri="{BB962C8B-B14F-4D97-AF65-F5344CB8AC3E}">
        <p14:creationId xmlns:p14="http://schemas.microsoft.com/office/powerpoint/2010/main" val="248872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\\W2kds\pics_inet\IQ-лото\25300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9201" y="2343141"/>
            <a:ext cx="1266538" cy="126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9100" y="765560"/>
            <a:ext cx="796950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IQ</a:t>
            </a:r>
            <a:r>
              <a:rPr lang="ru-RU" sz="2400" b="1" i="1" dirty="0" smtClean="0"/>
              <a:t>-Лото </a:t>
            </a:r>
            <a:r>
              <a:rPr lang="ru-RU" i="1" dirty="0"/>
              <a:t>с прозрачными карточками помогает развитию сенсорики, мышления, речи, мелкой моторики, а также закрепляет понятия: </a:t>
            </a:r>
          </a:p>
          <a:p>
            <a:r>
              <a:rPr lang="ru-RU" i="1" dirty="0"/>
              <a:t>форма, цвет, размер, пространство, количество и объем, учит сравнивать и группировать </a:t>
            </a:r>
          </a:p>
        </p:txBody>
      </p:sp>
      <p:pic>
        <p:nvPicPr>
          <p:cNvPr id="1027" name="Picture 3" descr="\\W2kds\pics_inet\_png\IQ-лото\26265_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83955">
            <a:off x="2466825" y="2489408"/>
            <a:ext cx="2890065" cy="184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W2kds\pics_inet\_png\IQ-лото\04054_26265_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203" y="2262630"/>
            <a:ext cx="2421960" cy="259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W2kds\pics_inet\_png\IQ-лото\26265_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7533" y="3734161"/>
            <a:ext cx="1602491" cy="120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kosonya\Рабочий стол\март\лото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5054" y="2422498"/>
            <a:ext cx="1059113" cy="116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W2kds\pics_inet\_png\IQ-лото\04048_26124_1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8622" y="2408688"/>
            <a:ext cx="1120855" cy="120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10024" y="4603561"/>
            <a:ext cx="2187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Лото-конструктор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02536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kosonya\Рабочий стол\лотоооо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0046" y="676178"/>
            <a:ext cx="4139431" cy="28233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kosonya\Рабочий стол\лото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677" y="1284210"/>
            <a:ext cx="4266723" cy="32711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34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376" y="1223434"/>
            <a:ext cx="81211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Работая с карточками-пазлами, ребенок  задействует мелкую моторику рук, одновременно работая над такими заданиями, как: </a:t>
            </a:r>
          </a:p>
          <a:p>
            <a:r>
              <a:rPr lang="ru-RU" i="1" dirty="0"/>
              <a:t>чтение, счет, знакомится с окружающим миром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4845" y="757520"/>
            <a:ext cx="2751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Занимательные карточки</a:t>
            </a:r>
            <a:endParaRPr lang="ru-RU" b="1" dirty="0"/>
          </a:p>
        </p:txBody>
      </p:sp>
      <p:pic>
        <p:nvPicPr>
          <p:cNvPr id="2051" name="Picture 3" descr="\\W2kds\pics_inet\Занимательные карточки\Обучение грамоте\24260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3725" y="1835780"/>
            <a:ext cx="1351163" cy="177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kosonya\Рабочий стол\павыф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663675">
            <a:off x="371804" y="2518568"/>
            <a:ext cx="2296922" cy="229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kosonya\Рабочий стол\т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0530" y="2273348"/>
            <a:ext cx="2836487" cy="266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33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D18C0D1-1D9B-5A4A-B1BE-06D677F43760}"/>
              </a:ext>
            </a:extLst>
          </p:cNvPr>
          <p:cNvSpPr/>
          <p:nvPr/>
        </p:nvSpPr>
        <p:spPr>
          <a:xfrm>
            <a:off x="449992" y="1391927"/>
            <a:ext cx="81606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/>
              <a:t>         Суть игры состоит в том, чтобы научить ребёнка самостоятельно прикреплять прищепки. </a:t>
            </a:r>
          </a:p>
          <a:p>
            <a:pPr algn="just"/>
            <a:r>
              <a:rPr lang="ru-RU" i="1" dirty="0"/>
              <a:t>          Для повышения интереса к игре используем прищепки по различным темам (лучики к солнцу, иголки к ёжику, дождик к тучке, травку к земле и т.п.). </a:t>
            </a:r>
          </a:p>
        </p:txBody>
      </p:sp>
      <p:pic>
        <p:nvPicPr>
          <p:cNvPr id="3074" name="Picture 2" descr="C:\Documents and Settings\kosonya\Рабочий стол\Без имени-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75" y="2857957"/>
            <a:ext cx="3076575" cy="20907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85308" y="760904"/>
            <a:ext cx="3889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Упражнение с прищепками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473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6938" y="4007050"/>
            <a:ext cx="3573061" cy="95410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i="1" dirty="0" smtClean="0"/>
              <a:t>мелкую моторику</a:t>
            </a:r>
            <a:endParaRPr lang="ru-RU" sz="1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i="1" dirty="0" smtClean="0"/>
              <a:t>скоординированную </a:t>
            </a:r>
            <a:r>
              <a:rPr lang="ru-RU" sz="1400" i="1" dirty="0"/>
              <a:t>работу </a:t>
            </a:r>
            <a:r>
              <a:rPr lang="ru-RU" sz="1400" i="1" dirty="0" smtClean="0"/>
              <a:t>рук</a:t>
            </a:r>
            <a:endParaRPr lang="ru-RU" sz="1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1" dirty="0"/>
              <a:t> </a:t>
            </a:r>
            <a:r>
              <a:rPr lang="ru-RU" sz="1400" i="1" dirty="0" smtClean="0"/>
              <a:t>мыслительную деятельность</a:t>
            </a:r>
            <a:endParaRPr lang="ru-RU" sz="1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i="1" dirty="0"/>
              <a:t>активизируют речь </a:t>
            </a:r>
            <a:r>
              <a:rPr lang="ru-RU" sz="1400" i="1" dirty="0" smtClean="0"/>
              <a:t>ребенка</a:t>
            </a:r>
            <a:endParaRPr lang="ru-RU" sz="1400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77454" y="3667028"/>
            <a:ext cx="2412023" cy="12726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Веб-камера</a:t>
            </a:r>
            <a:endParaRPr lang="ru-RU" dirty="0"/>
          </a:p>
        </p:txBody>
      </p:sp>
      <p:pic>
        <p:nvPicPr>
          <p:cNvPr id="4099" name="Picture 3" descr="C:\Documents and Settings\kosonya\Рабочий стол\март\прищерк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90450">
            <a:off x="5023642" y="1501977"/>
            <a:ext cx="1429218" cy="21724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kosonya\Рабочий стол\март\прищеп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68939">
            <a:off x="4265118" y="2786578"/>
            <a:ext cx="1418495" cy="21170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Documents and Settings\kosonya\Рабочий стол\март\прищепки_0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3407" y="3110594"/>
            <a:ext cx="904875" cy="42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uments and Settings\kosonya\Рабочий стол\март\IQ счёт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15914">
            <a:off x="6828252" y="866155"/>
            <a:ext cx="871882" cy="21423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kosonya\Рабочий стол\март\прищепки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0183">
            <a:off x="7688382" y="1368630"/>
            <a:ext cx="866112" cy="213063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6938" y="3730817"/>
            <a:ext cx="32572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Упражнения с прищепками развивают:</a:t>
            </a:r>
          </a:p>
        </p:txBody>
      </p:sp>
      <p:pic>
        <p:nvPicPr>
          <p:cNvPr id="4104" name="Picture 8" descr="C:\Documents and Settings\kosonya\Рабочий стол\Без-имени3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946" y="1386418"/>
            <a:ext cx="3466523" cy="20654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9944" y="723025"/>
            <a:ext cx="3728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Прищепки в виде пособия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50551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kosonya\Рабочий стол\п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259" y="707011"/>
            <a:ext cx="4684959" cy="41804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77454" y="3667028"/>
            <a:ext cx="2412023" cy="12726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Веб-камера</a:t>
            </a:r>
            <a:endParaRPr lang="ru-RU" dirty="0"/>
          </a:p>
        </p:txBody>
      </p:sp>
      <p:pic>
        <p:nvPicPr>
          <p:cNvPr id="5124" name="Picture 4" descr="C:\Documents and Settings\kosonya\Рабочий стол\п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9107" y="707011"/>
            <a:ext cx="3820370" cy="27526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17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kosonya\Рабочий стол\п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9666" y="867264"/>
            <a:ext cx="2948233" cy="39309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kosonya\Рабочий стол\п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4605" y="553040"/>
            <a:ext cx="2257720" cy="30102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kosonya\Рабочий стол\п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128" y="867264"/>
            <a:ext cx="2948233" cy="39309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лнце 5"/>
          <p:cNvSpPr/>
          <p:nvPr/>
        </p:nvSpPr>
        <p:spPr>
          <a:xfrm>
            <a:off x="837369" y="2273300"/>
            <a:ext cx="1031875" cy="965852"/>
          </a:xfrm>
          <a:prstGeom prst="su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3546474" y="2058186"/>
            <a:ext cx="1044575" cy="970764"/>
          </a:xfrm>
          <a:prstGeom prst="su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6848475" y="1606550"/>
            <a:ext cx="882650" cy="793750"/>
          </a:xfrm>
          <a:prstGeom prst="su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28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08587" y="1435199"/>
            <a:ext cx="43377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В игре можно использовать:</a:t>
            </a:r>
          </a:p>
          <a:p>
            <a:endParaRPr lang="ru-RU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/>
              <a:t>Прищепки как дополнение предмета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/>
              <a:t>Бельевые прищепки</a:t>
            </a:r>
          </a:p>
          <a:p>
            <a:pPr algn="just"/>
            <a:endParaRPr lang="ru-RU" i="1" dirty="0"/>
          </a:p>
          <a:p>
            <a:pPr algn="just"/>
            <a:r>
              <a:rPr lang="ru-RU" i="1" dirty="0"/>
              <a:t>Кроме обычных и декоративных прищепок, можно использовать детские заколки - крабики.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022" y="1472907"/>
            <a:ext cx="3679775" cy="27598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92634" y="4615829"/>
            <a:ext cx="127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@airispress</a:t>
            </a:r>
            <a:endParaRPr lang="ru-RU" dirty="0"/>
          </a:p>
        </p:txBody>
      </p:sp>
      <p:pic>
        <p:nvPicPr>
          <p:cNvPr id="10" name="Picture 2" descr="https://www.tfsupplements.com/blog/wp-content/uploads/2017/08/instagra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8194" y="4661996"/>
            <a:ext cx="300255" cy="2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105988" y="4615829"/>
            <a:ext cx="1414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@eelogoped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40947" y="683567"/>
            <a:ext cx="5215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Прищепки как дополнение предмета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5337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9149" y="655052"/>
            <a:ext cx="8420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Значимость мелкой моторики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2784" y="1243051"/>
            <a:ext cx="74728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i="1" dirty="0"/>
              <a:t>Мелкая моторика </a:t>
            </a:r>
            <a:r>
              <a:rPr lang="ru-RU" sz="1600" i="1" dirty="0"/>
              <a:t>– это тонкие и точные движения пальцев и мелких мышц тела, которые дают возможность работать с мелкими предметами. Их развитие является необходимым условием для освоения ребенком большинства видов творческой и бытовой деятельности. От развития мелкой моторики напрямую зависит работа речевых и мыслительных центров головного мозга, следовательно, очень важно развивать движения пальцев рук.</a:t>
            </a:r>
          </a:p>
        </p:txBody>
      </p:sp>
      <p:sp>
        <p:nvSpPr>
          <p:cNvPr id="5" name="Рамка 4">
            <a:extLst>
              <a:ext uri="{FF2B5EF4-FFF2-40B4-BE49-F238E27FC236}">
                <a16:creationId xmlns:a16="http://schemas.microsoft.com/office/drawing/2014/main" xmlns="" id="{6D60E28D-665D-E944-86D6-46D4B2BFB192}"/>
              </a:ext>
            </a:extLst>
          </p:cNvPr>
          <p:cNvSpPr/>
          <p:nvPr/>
        </p:nvSpPr>
        <p:spPr>
          <a:xfrm>
            <a:off x="674921" y="1205341"/>
            <a:ext cx="7768525" cy="2395698"/>
          </a:xfrm>
          <a:prstGeom prst="frame">
            <a:avLst>
              <a:gd name="adj1" fmla="val 3311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Picture 2" descr="https://www.tfsupplements.com/blog/wp-content/uploads/2017/08/instagram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6957" y="4697903"/>
            <a:ext cx="300255" cy="2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5669" y="4651736"/>
            <a:ext cx="127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@airispress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62927" y="4651736"/>
            <a:ext cx="1414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@eelogoped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0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CD90A3D-3D84-6749-831B-EBF14A7FA282}"/>
              </a:ext>
            </a:extLst>
          </p:cNvPr>
          <p:cNvSpPr txBox="1"/>
          <p:nvPr/>
        </p:nvSpPr>
        <p:spPr>
          <a:xfrm>
            <a:off x="4529817" y="1631156"/>
            <a:ext cx="442867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/>
              <a:t>Игра развивает: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/>
              <a:t>Координацию движений рук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/>
              <a:t>Усидчивость </a:t>
            </a:r>
            <a:r>
              <a:rPr lang="ru-RU" sz="1700" dirty="0" smtClean="0"/>
              <a:t>, ловкость </a:t>
            </a:r>
            <a:r>
              <a:rPr lang="ru-RU" sz="1700" dirty="0"/>
              <a:t>рук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/>
              <a:t>Речь, внимание, память, мышления</a:t>
            </a:r>
            <a:endParaRPr lang="ru-RU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/>
              <a:t>Воспитывает умение играть по правилам</a:t>
            </a:r>
          </a:p>
          <a:p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D00C47B-2920-0B44-943C-773CB70AC9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21" y="1525800"/>
            <a:ext cx="4010209" cy="31129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5123" name="Picture 3" descr="\\W2kds\pics_inet\_png\Дизайн\deti\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0150" y="3985621"/>
            <a:ext cx="1042373" cy="115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94829" y="695743"/>
            <a:ext cx="1346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Рыбалка</a:t>
            </a:r>
            <a:endParaRPr lang="ru-RU" b="1" dirty="0"/>
          </a:p>
        </p:txBody>
      </p:sp>
      <p:sp>
        <p:nvSpPr>
          <p:cNvPr id="8" name="Солнце 7"/>
          <p:cNvSpPr/>
          <p:nvPr/>
        </p:nvSpPr>
        <p:spPr>
          <a:xfrm>
            <a:off x="2333625" y="1962150"/>
            <a:ext cx="882650" cy="793750"/>
          </a:xfrm>
          <a:prstGeom prst="su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96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59495" y="1192213"/>
            <a:ext cx="39336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/>
              <a:t>Игры развивают: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i="1" dirty="0"/>
              <a:t>Логическое и пространственное мышление,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i="1" dirty="0"/>
              <a:t>Сенсорику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i="1" dirty="0"/>
              <a:t>Воображение и речь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i="1" dirty="0"/>
              <a:t>Учат конструированию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i="1" dirty="0"/>
              <a:t>Развивают моторику и координацию движений,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i="1" dirty="0"/>
              <a:t>Тренируют память и </a:t>
            </a:r>
            <a:r>
              <a:rPr lang="ru-RU" sz="1600" i="1" dirty="0" smtClean="0"/>
              <a:t>внимание</a:t>
            </a:r>
            <a:endParaRPr lang="ru-RU" sz="16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2700" y="4430420"/>
            <a:ext cx="47398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/>
              <a:t>Кубики-пазлы можно использовать </a:t>
            </a:r>
          </a:p>
          <a:p>
            <a:r>
              <a:rPr lang="ru-RU" sz="1600" i="1" dirty="0"/>
              <a:t>как альтернативу классическому конструктору.</a:t>
            </a:r>
          </a:p>
        </p:txBody>
      </p:sp>
      <p:pic>
        <p:nvPicPr>
          <p:cNvPr id="6146" name="Picture 2" descr="\\W2kds\pics_inet\IQ-кубики\25439_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0770" y="2125270"/>
            <a:ext cx="3011620" cy="229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W2kds\pics_inet\IQ-кубики\25439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6494" y="3630867"/>
            <a:ext cx="1105001" cy="106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\\W2kds\pics_inet\_png\IQ-кубики\27037_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5837" y="1412382"/>
            <a:ext cx="1481421" cy="118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Documents and Settings\kosonya\Рабочий стол\Б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366" y="3114675"/>
            <a:ext cx="1479729" cy="118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\\W2kds\pics_inet\IQ-кубики\27123_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769" y="1412382"/>
            <a:ext cx="1584465" cy="152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892" y="749316"/>
            <a:ext cx="2812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Кубики и кубики-пазлы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3009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Documents and Settings\kosonya\Рабочий стол\п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8766" y="644531"/>
            <a:ext cx="2900394" cy="28520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kosonya\Рабочий стол\п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8641" y="1497579"/>
            <a:ext cx="3007829" cy="23522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kosonya\Рабочий стол\п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2946" y="2673717"/>
            <a:ext cx="2483993" cy="19853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215" y="870042"/>
            <a:ext cx="231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Кубики-конструктор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152444" y="3933354"/>
            <a:ext cx="261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Нестандартные кубики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07251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CD90A3D-3D84-6749-831B-EBF14A7FA282}"/>
              </a:ext>
            </a:extLst>
          </p:cNvPr>
          <p:cNvSpPr txBox="1"/>
          <p:nvPr/>
        </p:nvSpPr>
        <p:spPr>
          <a:xfrm>
            <a:off x="543339" y="1378464"/>
            <a:ext cx="86006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i="1" dirty="0"/>
              <a:t>Упражнения на мелкую моторику должно быть регулярными.</a:t>
            </a:r>
          </a:p>
          <a:p>
            <a:pPr marL="342900" indent="-342900">
              <a:buFont typeface="+mj-lt"/>
              <a:buAutoNum type="arabicPeriod"/>
            </a:pPr>
            <a:r>
              <a:rPr lang="ru-RU" i="1" dirty="0"/>
              <a:t>Задания необходимо выполнять совместно с ребенком.</a:t>
            </a:r>
          </a:p>
          <a:p>
            <a:pPr marL="342900" indent="-342900">
              <a:buFont typeface="+mj-lt"/>
              <a:buAutoNum type="arabicPeriod"/>
            </a:pPr>
            <a:r>
              <a:rPr lang="ru-RU" i="1" dirty="0"/>
              <a:t>Время выполнения упражнений всегда дозированно.</a:t>
            </a:r>
          </a:p>
          <a:p>
            <a:pPr marL="342900" indent="-342900">
              <a:buFont typeface="+mj-lt"/>
              <a:buAutoNum type="arabicPeriod"/>
            </a:pPr>
            <a:r>
              <a:rPr lang="ru-RU" i="1" dirty="0"/>
              <a:t>Нужно соблюдать комфортный для ребенка </a:t>
            </a:r>
            <a:r>
              <a:rPr lang="ru-RU" i="1" dirty="0" smtClean="0"/>
              <a:t>темп </a:t>
            </a:r>
            <a:r>
              <a:rPr lang="ru-RU" i="1" dirty="0"/>
              <a:t>выполнения задания.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i="1" dirty="0"/>
              <a:t>Предлагать ребенку простую, короткую и точную инструкцию.</a:t>
            </a:r>
          </a:p>
          <a:p>
            <a:pPr marL="342900" indent="-342900">
              <a:buFont typeface="+mj-lt"/>
              <a:buAutoNum type="arabicPeriod"/>
            </a:pPr>
            <a:r>
              <a:rPr lang="ru-RU" i="1" dirty="0"/>
              <a:t>Очень важно ободряющее поведение и не сильно громкий голос взрослого.</a:t>
            </a:r>
          </a:p>
          <a:p>
            <a:pPr marL="342900" indent="-342900">
              <a:buFont typeface="+mj-lt"/>
              <a:buAutoNum type="arabicPeriod"/>
            </a:pPr>
            <a:r>
              <a:rPr lang="ru-RU" i="1" dirty="0"/>
              <a:t>Повторение инструкций, и речевое сопровождение со стихами и потешками облегчает выполнение заданий.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8399" y="694145"/>
            <a:ext cx="4269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Рекомендации </a:t>
            </a:r>
            <a:r>
              <a:rPr lang="ru-RU" sz="2400" b="1" smtClean="0"/>
              <a:t>для родителей</a:t>
            </a:r>
            <a:endParaRPr lang="ru-RU" sz="2400" b="1"/>
          </a:p>
        </p:txBody>
      </p:sp>
    </p:spTree>
    <p:extLst>
      <p:ext uri="{BB962C8B-B14F-4D97-AF65-F5344CB8AC3E}">
        <p14:creationId xmlns:p14="http://schemas.microsoft.com/office/powerpoint/2010/main" val="198050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6174" y="4699409"/>
            <a:ext cx="74227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Связаться со мной можно через </a:t>
            </a:r>
            <a:r>
              <a:rPr lang="en-US" sz="1400" b="1" dirty="0"/>
              <a:t>instagram</a:t>
            </a:r>
            <a:r>
              <a:rPr lang="ru-RU" sz="1400" b="1" dirty="0"/>
              <a:t>:</a:t>
            </a:r>
            <a:r>
              <a:rPr lang="ru-RU" sz="1100" dirty="0"/>
              <a:t/>
            </a:r>
            <a:br>
              <a:rPr lang="ru-RU" sz="1100" dirty="0"/>
            </a:br>
            <a:endParaRPr lang="ru-RU" sz="11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25348" y="4588024"/>
            <a:ext cx="1881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/>
              <a:t> </a:t>
            </a:r>
            <a:r>
              <a:rPr lang="en-US" sz="2400" dirty="0" smtClean="0"/>
              <a:t>@</a:t>
            </a:r>
            <a:r>
              <a:rPr lang="en-US" sz="2000" dirty="0" smtClean="0"/>
              <a:t>eelogoped</a:t>
            </a:r>
            <a:endParaRPr lang="ru-RU" sz="2000" dirty="0"/>
          </a:p>
        </p:txBody>
      </p:sp>
      <p:pic>
        <p:nvPicPr>
          <p:cNvPr id="10" name="Picture 2" descr="https://www.tfsupplements.com/blog/wp-content/uploads/2017/08/instagram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3444" y="4699409"/>
            <a:ext cx="308235" cy="2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7D55058-A330-7540-AF28-39BEA746F2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91" y="1430591"/>
            <a:ext cx="4146550" cy="3104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172" name="Picture 4" descr="\\W2kds\pics_inet\_png\Дизайн\teddy_bea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5224" y="4619591"/>
            <a:ext cx="408149" cy="39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\\W2kds\pics_inet\_png\Дизайн\tiger_1186863904.ep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6318" y="631077"/>
            <a:ext cx="173759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6699" y="757794"/>
            <a:ext cx="3677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Спасибо за внимание!</a:t>
            </a:r>
            <a:endParaRPr lang="ru-RU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75200" y="1430591"/>
            <a:ext cx="225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6"/>
              </a:rPr>
              <a:t>http</a:t>
            </a:r>
            <a:r>
              <a:rPr lang="ru-RU" dirty="0">
                <a:hlinkClick r:id="rId6"/>
              </a:rPr>
              <a:t>://www.airis.ru/</a:t>
            </a:r>
            <a:endParaRPr lang="ru-RU" dirty="0"/>
          </a:p>
          <a:p>
            <a:endParaRPr lang="ru-RU" dirty="0"/>
          </a:p>
        </p:txBody>
      </p:sp>
      <p:pic>
        <p:nvPicPr>
          <p:cNvPr id="12" name="Picture 5" descr="C:\Users\kudryavtseva\Desktop\Кнопки\youtube_icon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18" y="1966763"/>
            <a:ext cx="489288" cy="48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kudryavtseva\Desktop\Кнопки\vk_icon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4911" y="1964550"/>
            <a:ext cx="507289" cy="50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kudryavtseva\Desktop\Кнопки\instagram_icon.pn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3209" y="1953838"/>
            <a:ext cx="512927" cy="51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kudryavtseva\Desktop\Кнопки\facebook_icon.pn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0071" y="1966763"/>
            <a:ext cx="500001" cy="5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71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6638" y="668645"/>
            <a:ext cx="77381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/>
              <a:t>Уровень развития речи детей находится в прямой </a:t>
            </a:r>
            <a:r>
              <a:rPr lang="ru-RU" i="1" dirty="0" smtClean="0"/>
              <a:t>зависимости от </a:t>
            </a:r>
            <a:r>
              <a:rPr lang="ru-RU" i="1" dirty="0"/>
              <a:t>степени </a:t>
            </a:r>
            <a:r>
              <a:rPr lang="ru-RU" i="1" dirty="0" smtClean="0"/>
              <a:t>сформированности тонких</a:t>
            </a:r>
            <a:r>
              <a:rPr lang="en-US" i="1" dirty="0" smtClean="0"/>
              <a:t> </a:t>
            </a:r>
            <a:r>
              <a:rPr lang="ru-RU" i="1" dirty="0" smtClean="0"/>
              <a:t>движений </a:t>
            </a:r>
            <a:r>
              <a:rPr lang="ru-RU" i="1" dirty="0"/>
              <a:t>пальцев </a:t>
            </a:r>
            <a:r>
              <a:rPr lang="ru-RU" i="1" dirty="0" smtClean="0"/>
              <a:t>рук. Если </a:t>
            </a:r>
            <a:r>
              <a:rPr lang="ru-RU" i="1" dirty="0"/>
              <a:t>движения </a:t>
            </a:r>
            <a:r>
              <a:rPr lang="ru-RU" i="1" dirty="0" smtClean="0"/>
              <a:t>пальцев развиты </a:t>
            </a:r>
            <a:r>
              <a:rPr lang="ru-RU" i="1" dirty="0"/>
              <a:t>в соответствии с возрастом, </a:t>
            </a:r>
            <a:r>
              <a:rPr lang="ru-RU" i="1" dirty="0" smtClean="0"/>
              <a:t>то </a:t>
            </a:r>
            <a:r>
              <a:rPr lang="ru-RU" i="1" dirty="0"/>
              <a:t>и речевое развитие ребенка в </a:t>
            </a:r>
            <a:r>
              <a:rPr lang="ru-RU" i="1" dirty="0" smtClean="0"/>
              <a:t>пределах </a:t>
            </a:r>
            <a:r>
              <a:rPr lang="ru-RU" i="1" dirty="0"/>
              <a:t>возрастной нормы.</a:t>
            </a:r>
          </a:p>
        </p:txBody>
      </p:sp>
      <p:pic>
        <p:nvPicPr>
          <p:cNvPr id="1026" name="Picture 2" descr="https://im0-tub-ru.yandex.net/i?id=ca019a6be1e01411a62896a4d45f2b15-l&amp;n=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899" y="2628900"/>
            <a:ext cx="2603501" cy="215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27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40905" y="1188905"/>
            <a:ext cx="79752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i="1" dirty="0"/>
              <a:t>Мелкая моторика </a:t>
            </a:r>
            <a:r>
              <a:rPr lang="ru-RU" sz="1600" i="1" dirty="0"/>
              <a:t>– </a:t>
            </a:r>
            <a:r>
              <a:rPr lang="ru-RU" sz="1600" b="1" i="1" dirty="0"/>
              <a:t>основа развития психических процессов</a:t>
            </a:r>
            <a:r>
              <a:rPr lang="ru-RU" sz="1600" i="1" dirty="0"/>
              <a:t>: внимания, памяти, восприятия, мышления и речи.</a:t>
            </a:r>
          </a:p>
          <a:p>
            <a:pPr algn="just">
              <a:lnSpc>
                <a:spcPct val="150000"/>
              </a:lnSpc>
            </a:pPr>
            <a:endParaRPr lang="ru-RU" sz="1600" b="1" i="1" dirty="0"/>
          </a:p>
          <a:p>
            <a:pPr algn="just">
              <a:lnSpc>
                <a:spcPct val="150000"/>
              </a:lnSpc>
            </a:pPr>
            <a:r>
              <a:rPr lang="ru-RU" sz="1600" b="1" i="1" dirty="0"/>
              <a:t>Развитие мелкой моторики </a:t>
            </a:r>
            <a:r>
              <a:rPr lang="ru-RU" sz="1600" i="1" dirty="0"/>
              <a:t>– тонких движений кистей и пальцев рук,  важно для здорового нервно-психического развития ребенка.</a:t>
            </a:r>
          </a:p>
          <a:p>
            <a:pPr algn="just">
              <a:lnSpc>
                <a:spcPct val="150000"/>
              </a:lnSpc>
            </a:pPr>
            <a:endParaRPr lang="ru-RU" sz="1600" i="1" dirty="0"/>
          </a:p>
          <a:p>
            <a:pPr algn="just">
              <a:lnSpc>
                <a:spcPct val="150000"/>
              </a:lnSpc>
            </a:pPr>
            <a:r>
              <a:rPr lang="ru-RU" sz="1600" i="1" dirty="0"/>
              <a:t>Высокий уровень развития мелкой моторики </a:t>
            </a:r>
            <a:endParaRPr lang="ru-RU" sz="1600" i="1" dirty="0" smtClean="0"/>
          </a:p>
          <a:p>
            <a:pPr algn="just">
              <a:lnSpc>
                <a:spcPct val="150000"/>
              </a:lnSpc>
            </a:pPr>
            <a:r>
              <a:rPr lang="ru-RU" sz="1600" i="1" dirty="0" smtClean="0"/>
              <a:t>свидетельствует </a:t>
            </a:r>
            <a:r>
              <a:rPr lang="ru-RU" sz="1600" i="1" dirty="0"/>
              <a:t>о функциональной зрелости коры </a:t>
            </a:r>
            <a:endParaRPr lang="ru-RU" sz="1600" i="1" dirty="0" smtClean="0"/>
          </a:p>
          <a:p>
            <a:pPr algn="just">
              <a:lnSpc>
                <a:spcPct val="150000"/>
              </a:lnSpc>
            </a:pPr>
            <a:r>
              <a:rPr lang="ru-RU" sz="1600" i="1" dirty="0" smtClean="0"/>
              <a:t>головного </a:t>
            </a:r>
            <a:r>
              <a:rPr lang="ru-RU" sz="1600" i="1" dirty="0"/>
              <a:t>мозга и о </a:t>
            </a:r>
            <a:r>
              <a:rPr lang="ru-RU" sz="1600" b="1" i="1" dirty="0"/>
              <a:t>психологической </a:t>
            </a:r>
            <a:r>
              <a:rPr lang="ru-RU" sz="1600" b="1" i="1" dirty="0" smtClean="0"/>
              <a:t>готовности </a:t>
            </a:r>
            <a:r>
              <a:rPr lang="ru-RU" sz="1600" b="1" i="1" dirty="0"/>
              <a:t>ребенка </a:t>
            </a:r>
            <a:endParaRPr lang="ru-RU" sz="1600" b="1" i="1" dirty="0" smtClean="0"/>
          </a:p>
          <a:p>
            <a:pPr algn="just">
              <a:lnSpc>
                <a:spcPct val="150000"/>
              </a:lnSpc>
            </a:pPr>
            <a:r>
              <a:rPr lang="ru-RU" sz="1600" b="1" i="1" dirty="0" smtClean="0"/>
              <a:t>к </a:t>
            </a:r>
            <a:r>
              <a:rPr lang="ru-RU" sz="1600" b="1" i="1" dirty="0"/>
              <a:t>школе.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1964" y="650794"/>
            <a:ext cx="8420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Для чего нужно развивать мелкую моторику?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A29389F-638D-9540-A5CA-66F52D1405A3}"/>
              </a:ext>
            </a:extLst>
          </p:cNvPr>
          <p:cNvSpPr txBox="1"/>
          <p:nvPr/>
        </p:nvSpPr>
        <p:spPr>
          <a:xfrm>
            <a:off x="205370" y="994751"/>
            <a:ext cx="785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EB7A9BE-9145-4449-85B2-23F623219353}"/>
              </a:ext>
            </a:extLst>
          </p:cNvPr>
          <p:cNvSpPr txBox="1"/>
          <p:nvPr/>
        </p:nvSpPr>
        <p:spPr>
          <a:xfrm>
            <a:off x="205368" y="2090067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805EB50-6131-D244-A385-AE3137320182}"/>
              </a:ext>
            </a:extLst>
          </p:cNvPr>
          <p:cNvSpPr txBox="1"/>
          <p:nvPr/>
        </p:nvSpPr>
        <p:spPr>
          <a:xfrm>
            <a:off x="205369" y="3158981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rgbClr val="0070C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0093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739" y="1265325"/>
            <a:ext cx="81765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i="1" dirty="0"/>
              <a:t>Повышает тонус коры головного мозга.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i="1" dirty="0"/>
              <a:t>Развивает речевые центры коры головного мозга.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i="1" dirty="0"/>
              <a:t>Стимулирует развитие речи ребенка.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i="1" dirty="0"/>
              <a:t>Согласовывает работу понятийного и двигательного центров речи.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i="1" dirty="0"/>
              <a:t>Развивает чувство ритма и координацию движений.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i="1" dirty="0"/>
              <a:t>Развивает память ребенка.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i="1" dirty="0"/>
              <a:t>Развивает  воображение и фантазию.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i="1" dirty="0"/>
              <a:t>Подготавливает руку к письму</a:t>
            </a:r>
            <a:r>
              <a:rPr lang="ru-RU" sz="1600" i="1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1964" y="716059"/>
            <a:ext cx="8420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Как влияет мелкая моторика рук на речевое развитие?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4099" y="4632882"/>
            <a:ext cx="127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@airispress</a:t>
            </a:r>
            <a:endParaRPr lang="ru-RU" dirty="0"/>
          </a:p>
        </p:txBody>
      </p:sp>
      <p:pic>
        <p:nvPicPr>
          <p:cNvPr id="14" name="Picture 2" descr="https://www.tfsupplements.com/blog/wp-content/uploads/2017/08/instagram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1376" y="4679049"/>
            <a:ext cx="300255" cy="2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605627" y="4623455"/>
            <a:ext cx="1414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@eelogoped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710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1964" y="1458203"/>
            <a:ext cx="81765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i="1" dirty="0"/>
              <a:t>Недостаток времени у родителей, как причина плохого развития мелкой моторики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i="1" dirty="0"/>
              <a:t>Замещение родителями действий ребенка (КГН)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i="1" dirty="0"/>
              <a:t>Неверное представление родителей о раннем мелкомоторном развитии детей (акцент на раннем интеллектуальном и логическом развитии)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i="1" dirty="0"/>
              <a:t>Педагогическая </a:t>
            </a:r>
            <a:r>
              <a:rPr lang="ru-RU" i="1" dirty="0" smtClean="0"/>
              <a:t>запущенность</a:t>
            </a:r>
            <a:endParaRPr lang="ru-RU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1964" y="664914"/>
            <a:ext cx="8420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Причины ведущие к недосформированности мелкой моторики</a:t>
            </a:r>
          </a:p>
        </p:txBody>
      </p:sp>
      <p:pic>
        <p:nvPicPr>
          <p:cNvPr id="10" name="Picture 2" descr="https://www.tfsupplements.com/blog/wp-content/uploads/2017/08/instagram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1376" y="4679049"/>
            <a:ext cx="300255" cy="2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34099" y="4632882"/>
            <a:ext cx="127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@airispress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05627" y="4623455"/>
            <a:ext cx="1414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@eelogoped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02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1314" y="662796"/>
            <a:ext cx="79345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Оборудование логопедического кабинета для занятий по развитию мелкой моторики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A1BDB99-6C0E-314A-94EE-4FB1380F86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30" y="1696658"/>
            <a:ext cx="4993366" cy="32429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8961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2934</TotalTime>
  <Words>1394</Words>
  <Application>Microsoft Office PowerPoint</Application>
  <PresentationFormat>Экран (16:9)</PresentationFormat>
  <Paragraphs>224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Анастасия Черепнева</cp:lastModifiedBy>
  <cp:revision>366</cp:revision>
  <dcterms:created xsi:type="dcterms:W3CDTF">2016-11-18T14:12:19Z</dcterms:created>
  <dcterms:modified xsi:type="dcterms:W3CDTF">2019-04-25T14:15:22Z</dcterms:modified>
</cp:coreProperties>
</file>