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7" r:id="rId2"/>
    <p:sldId id="258" r:id="rId3"/>
    <p:sldId id="259" r:id="rId4"/>
    <p:sldId id="285" r:id="rId5"/>
    <p:sldId id="266" r:id="rId6"/>
    <p:sldId id="267" r:id="rId7"/>
    <p:sldId id="268" r:id="rId8"/>
    <p:sldId id="273" r:id="rId9"/>
    <p:sldId id="269" r:id="rId10"/>
    <p:sldId id="270" r:id="rId11"/>
    <p:sldId id="271" r:id="rId12"/>
    <p:sldId id="275" r:id="rId13"/>
    <p:sldId id="280" r:id="rId14"/>
    <p:sldId id="276" r:id="rId15"/>
    <p:sldId id="277" r:id="rId16"/>
    <p:sldId id="279" r:id="rId17"/>
    <p:sldId id="278" r:id="rId18"/>
    <p:sldId id="281" r:id="rId19"/>
    <p:sldId id="282" r:id="rId20"/>
    <p:sldId id="283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8" r:id="rId30"/>
    <p:sldId id="295" r:id="rId31"/>
    <p:sldId id="296" r:id="rId32"/>
    <p:sldId id="297" r:id="rId33"/>
    <p:sldId id="299" r:id="rId34"/>
    <p:sldId id="300" r:id="rId35"/>
    <p:sldId id="262" r:id="rId36"/>
    <p:sldId id="263" r:id="rId37"/>
    <p:sldId id="301" r:id="rId38"/>
    <p:sldId id="302" r:id="rId39"/>
    <p:sldId id="264" r:id="rId40"/>
    <p:sldId id="265" r:id="rId41"/>
    <p:sldId id="303" r:id="rId42"/>
    <p:sldId id="284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3" autoAdjust="0"/>
    <p:restoredTop sz="94660"/>
  </p:normalViewPr>
  <p:slideViewPr>
    <p:cSldViewPr snapToGrid="0">
      <p:cViewPr>
        <p:scale>
          <a:sx n="86" d="100"/>
          <a:sy n="86" d="100"/>
        </p:scale>
        <p:origin x="-84" y="-3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011D67-CF3A-4F84-B7BE-DB6E4A8CCEC3}" type="datetimeFigureOut">
              <a:rPr lang="ru-RU" smtClean="0"/>
              <a:t>16.10.2019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2FF57-F562-4E7A-9781-9201B9A79B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579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27651" name="Заметки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7652" name="Номер слайда 3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820738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820738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820738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820738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</a:pPr>
            <a:fld id="{B7421DE4-36EC-4908-BD53-F7BA121A7BFD}" type="slidenum">
              <a:rPr lang="ru-RU" altLang="ru-RU"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pPr algn="ctr" eaLnBrk="1">
                <a:lnSpc>
                  <a:spcPct val="100000"/>
                </a:lnSpc>
                <a:spcBef>
                  <a:spcPct val="0"/>
                </a:spcBef>
              </a:pPr>
              <a:t>35</a:t>
            </a:fld>
            <a:endParaRPr lang="ru-RU" altLang="ru-RU" sz="500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08304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830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519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1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5FD23-347C-4BE0-8038-583D37643386}" type="datetimeFigureOut">
              <a:rPr lang="ru-RU" smtClean="0"/>
              <a:t>16.10.2019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CF2C6-7E4E-4115-AB0E-197788DAC5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759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5FD23-347C-4BE0-8038-583D37643386}" type="datetimeFigureOut">
              <a:rPr lang="ru-RU" smtClean="0"/>
              <a:t>16.10.2019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CF2C6-7E4E-4115-AB0E-197788DAC5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154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5FD23-347C-4BE0-8038-583D37643386}" type="datetimeFigureOut">
              <a:rPr lang="ru-RU" smtClean="0"/>
              <a:t>16.10.2019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CF2C6-7E4E-4115-AB0E-197788DAC5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379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4" y="-42439"/>
            <a:ext cx="6306668" cy="7034706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5277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419346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/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/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/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/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294891"/>
                </a:solidFill>
              </a:defRPr>
            </a:pPr>
            <a:endParaRPr sz="1600"/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0813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522348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5FD23-347C-4BE0-8038-583D37643386}" type="datetimeFigureOut">
              <a:rPr lang="ru-RU" smtClean="0"/>
              <a:t>16.10.2019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CF2C6-7E4E-4115-AB0E-197788DAC5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505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5FD23-347C-4BE0-8038-583D37643386}" type="datetimeFigureOut">
              <a:rPr lang="ru-RU" smtClean="0"/>
              <a:t>16.10.2019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CF2C6-7E4E-4115-AB0E-197788DAC5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30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5FD23-347C-4BE0-8038-583D37643386}" type="datetimeFigureOut">
              <a:rPr lang="ru-RU" smtClean="0"/>
              <a:t>16.10.2019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CF2C6-7E4E-4115-AB0E-197788DAC5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078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5FD23-347C-4BE0-8038-583D37643386}" type="datetimeFigureOut">
              <a:rPr lang="ru-RU" smtClean="0"/>
              <a:t>16.10.2019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CF2C6-7E4E-4115-AB0E-197788DAC5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721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5FD23-347C-4BE0-8038-583D37643386}" type="datetimeFigureOut">
              <a:rPr lang="ru-RU" smtClean="0"/>
              <a:t>16.10.2019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CF2C6-7E4E-4115-AB0E-197788DAC5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392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5FD23-347C-4BE0-8038-583D37643386}" type="datetimeFigureOut">
              <a:rPr lang="ru-RU" smtClean="0"/>
              <a:t>16.10.2019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CF2C6-7E4E-4115-AB0E-197788DAC5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696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5FD23-347C-4BE0-8038-583D37643386}" type="datetimeFigureOut">
              <a:rPr lang="ru-RU" smtClean="0"/>
              <a:t>16.10.2019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CF2C6-7E4E-4115-AB0E-197788DAC5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33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5FD23-347C-4BE0-8038-583D37643386}" type="datetimeFigureOut">
              <a:rPr lang="ru-RU" smtClean="0"/>
              <a:t>16.10.2019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CF2C6-7E4E-4115-AB0E-197788DAC5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516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5FD23-347C-4BE0-8038-583D37643386}" type="datetimeFigureOut">
              <a:rPr lang="ru-RU" smtClean="0"/>
              <a:t>16.10.2019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CF2C6-7E4E-4115-AB0E-197788DAC5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249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2.jpe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9.png"/><Relationship Id="rId4" Type="http://schemas.openxmlformats.org/officeDocument/2006/relationships/image" Target="../media/image9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4.png"/><Relationship Id="rId3" Type="http://schemas.openxmlformats.org/officeDocument/2006/relationships/image" Target="../media/image110.gif"/><Relationship Id="rId7" Type="http://schemas.openxmlformats.org/officeDocument/2006/relationships/image" Target="../media/image8.png"/><Relationship Id="rId12" Type="http://schemas.openxmlformats.org/officeDocument/2006/relationships/image" Target="../media/image1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3.png"/><Relationship Id="rId11" Type="http://schemas.openxmlformats.org/officeDocument/2006/relationships/image" Target="../media/image12.png"/><Relationship Id="rId5" Type="http://schemas.openxmlformats.org/officeDocument/2006/relationships/image" Target="../media/image112.png"/><Relationship Id="rId10" Type="http://schemas.openxmlformats.org/officeDocument/2006/relationships/image" Target="../media/image116.png"/><Relationship Id="rId4" Type="http://schemas.openxmlformats.org/officeDocument/2006/relationships/image" Target="../media/image111.png"/><Relationship Id="rId9" Type="http://schemas.openxmlformats.org/officeDocument/2006/relationships/image" Target="../media/image1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18.gif"/><Relationship Id="rId3" Type="http://schemas.openxmlformats.org/officeDocument/2006/relationships/image" Target="../media/image111.png"/><Relationship Id="rId7" Type="http://schemas.openxmlformats.org/officeDocument/2006/relationships/image" Target="../media/image114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17.png"/><Relationship Id="rId5" Type="http://schemas.openxmlformats.org/officeDocument/2006/relationships/image" Target="../media/image113.png"/><Relationship Id="rId10" Type="http://schemas.openxmlformats.org/officeDocument/2006/relationships/image" Target="../media/image12.png"/><Relationship Id="rId4" Type="http://schemas.openxmlformats.org/officeDocument/2006/relationships/image" Target="../media/image112.png"/><Relationship Id="rId9" Type="http://schemas.openxmlformats.org/officeDocument/2006/relationships/image" Target="../media/image1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gif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MSemichev@prosv.ru" TargetMode="External"/><Relationship Id="rId2" Type="http://schemas.openxmlformats.org/officeDocument/2006/relationships/hyperlink" Target="mailto:elenasotem@yandex.ru" TargetMode="Externa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pasted-image.tiff" descr="pasted-image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0735" y="4303131"/>
            <a:ext cx="1267629" cy="1320773"/>
          </a:xfrm>
          <a:prstGeom prst="rect">
            <a:avLst/>
          </a:prstGeom>
          <a:ln w="12700">
            <a:miter lim="400000"/>
          </a:ln>
        </p:spPr>
      </p:pic>
      <p:sp>
        <p:nvSpPr>
          <p:cNvPr id="525" name="Предложения по  инструментам реализации  стратегии"/>
          <p:cNvSpPr txBox="1"/>
          <p:nvPr/>
        </p:nvSpPr>
        <p:spPr>
          <a:xfrm>
            <a:off x="553620" y="1100477"/>
            <a:ext cx="5117166" cy="2534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>
              <a:defRPr sz="6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ru-RU" sz="3200" b="1" dirty="0"/>
              <a:t>  </a:t>
            </a:r>
            <a:r>
              <a:rPr lang="ru-RU" sz="3200" b="1" dirty="0" smtClean="0"/>
              <a:t>Обучаем чтению с различными стратегиями с новым УМК «Сферы» для 2-11 классов</a:t>
            </a:r>
            <a:endParaRPr sz="3200" b="1" dirty="0"/>
          </a:p>
        </p:txBody>
      </p:sp>
      <p:sp>
        <p:nvSpPr>
          <p:cNvPr id="526" name="Подготовил: Сухов Никита…"/>
          <p:cNvSpPr txBox="1"/>
          <p:nvPr/>
        </p:nvSpPr>
        <p:spPr>
          <a:xfrm>
            <a:off x="415741" y="5234260"/>
            <a:ext cx="72200" cy="256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 sz="1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4555959"/>
            <a:ext cx="62244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b="1" i="1" dirty="0">
                <a:solidFill>
                  <a:schemeClr val="bg1"/>
                </a:solidFill>
                <a:latin typeface="Trebuchet MS" panose="020B0603020202020204" pitchFamily="34" charset="0"/>
              </a:rPr>
              <a:t>Смирнова Елена Юрьевна,</a:t>
            </a:r>
          </a:p>
          <a:p>
            <a:pPr algn="r"/>
            <a:r>
              <a:rPr lang="ru-RU" altLang="ru-RU" b="1" i="1" dirty="0">
                <a:solidFill>
                  <a:schemeClr val="bg1"/>
                </a:solidFill>
                <a:latin typeface="Trebuchet MS" panose="020B0603020202020204" pitchFamily="34" charset="0"/>
              </a:rPr>
              <a:t>Учитель английского языка высшей категории, Заслуженный учитель РФ, Почётный работник общего образования РФ, лауреат «Гранта Москвы» в области наук и технологий в сфере образования</a:t>
            </a:r>
          </a:p>
          <a:p>
            <a:pPr algn="r"/>
            <a:endParaRPr lang="ru-RU" altLang="ru-RU" b="1" i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4761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85880" y="529687"/>
            <a:ext cx="3754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565"/>
              </a:spcBef>
              <a:defRPr/>
            </a:pPr>
            <a:r>
              <a:rPr lang="ru-RU" altLang="ru-RU" sz="2400" b="1" dirty="0" smtClean="0">
                <a:latin typeface="Trebuchet MS" panose="020B0603020202020204" pitchFamily="34" charset="0"/>
                <a:cs typeface="Arial" panose="020B0604020202020204" pitchFamily="34" charset="0"/>
              </a:rPr>
              <a:t>Чтение буквосочетаний</a:t>
            </a:r>
            <a:endParaRPr lang="ru-RU" altLang="ru-RU" sz="2400" b="1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118" y="1222843"/>
            <a:ext cx="6181933" cy="3911015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605" y="1606033"/>
            <a:ext cx="5733676" cy="2378254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289" y="4295490"/>
            <a:ext cx="5603992" cy="1914698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3207670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85880" y="529687"/>
            <a:ext cx="3754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565"/>
              </a:spcBef>
              <a:defRPr/>
            </a:pPr>
            <a:r>
              <a:rPr lang="ru-RU" altLang="ru-RU" sz="2400" b="1" dirty="0" smtClean="0">
                <a:latin typeface="Trebuchet MS" panose="020B0603020202020204" pitchFamily="34" charset="0"/>
                <a:cs typeface="Arial" panose="020B0604020202020204" pitchFamily="34" charset="0"/>
              </a:rPr>
              <a:t>Чтение буквосочетаний</a:t>
            </a:r>
            <a:endParaRPr lang="ru-RU" altLang="ru-RU" sz="2400" b="1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71" y="1751823"/>
            <a:ext cx="9119435" cy="4582235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247" y="529687"/>
            <a:ext cx="4916677" cy="1403022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8757129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27965" y="449477"/>
            <a:ext cx="3754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565"/>
              </a:spcBef>
              <a:defRPr/>
            </a:pPr>
            <a:r>
              <a:rPr lang="ru-RU" altLang="ru-RU" sz="2400" b="1" dirty="0" smtClean="0">
                <a:latin typeface="Trebuchet MS" panose="020B0603020202020204" pitchFamily="34" charset="0"/>
                <a:cs typeface="Arial" panose="020B0604020202020204" pitchFamily="34" charset="0"/>
              </a:rPr>
              <a:t>Чтение буквосочетаний</a:t>
            </a:r>
            <a:endParaRPr lang="ru-RU" altLang="ru-RU" sz="2400" b="1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80" y="1201886"/>
            <a:ext cx="9038724" cy="4938230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648958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55312" y="433434"/>
            <a:ext cx="3754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565"/>
              </a:spcBef>
              <a:defRPr/>
            </a:pPr>
            <a:r>
              <a:rPr lang="ru-RU" altLang="ru-RU" sz="2400" b="1" dirty="0" smtClean="0">
                <a:latin typeface="Trebuchet MS" panose="020B0603020202020204" pitchFamily="34" charset="0"/>
                <a:cs typeface="Arial" panose="020B0604020202020204" pitchFamily="34" charset="0"/>
              </a:rPr>
              <a:t>Чтение буквосочетаний</a:t>
            </a:r>
            <a:endParaRPr lang="ru-RU" altLang="ru-RU" sz="2400" b="1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12" y="973031"/>
            <a:ext cx="6229851" cy="2581809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080" y="3778244"/>
            <a:ext cx="6636451" cy="2603775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110546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20" y="1000677"/>
            <a:ext cx="6901865" cy="5099857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027965" y="449477"/>
            <a:ext cx="3429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565"/>
              </a:spcBef>
              <a:defRPr/>
            </a:pPr>
            <a:r>
              <a:rPr lang="ru-RU" altLang="ru-RU" sz="2400" b="1" dirty="0" smtClean="0">
                <a:latin typeface="Trebuchet MS" panose="020B0603020202020204" pitchFamily="34" charset="0"/>
                <a:cs typeface="Arial" panose="020B0604020202020204" pitchFamily="34" charset="0"/>
              </a:rPr>
              <a:t>Проверочное занятие</a:t>
            </a:r>
            <a:endParaRPr lang="ru-RU" altLang="ru-RU" sz="2400" b="1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343" y="5567772"/>
            <a:ext cx="6358803" cy="720836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7692221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27892" y="446243"/>
            <a:ext cx="64492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565"/>
              </a:spcBef>
              <a:defRPr/>
            </a:pPr>
            <a:r>
              <a:rPr lang="ru-RU" altLang="ru-RU" sz="2400" b="1" dirty="0" smtClean="0">
                <a:latin typeface="Trebuchet MS" panose="020B0603020202020204" pitchFamily="34" charset="0"/>
                <a:cs typeface="Arial" panose="020B0604020202020204" pitchFamily="34" charset="0"/>
              </a:rPr>
              <a:t>Обучение чтению с поиском информации</a:t>
            </a:r>
            <a:endParaRPr lang="ru-RU" altLang="ru-RU" sz="2400" b="1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67" y="1142889"/>
            <a:ext cx="5276851" cy="1955381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426" y="1261262"/>
            <a:ext cx="5747211" cy="2302821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08" y="3564083"/>
            <a:ext cx="4538168" cy="2452164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052" y="3984991"/>
            <a:ext cx="6223585" cy="2031256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26884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68133" y="481561"/>
            <a:ext cx="75296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565"/>
              </a:spcBef>
              <a:defRPr/>
            </a:pPr>
            <a:r>
              <a:rPr lang="ru-RU" altLang="ru-RU" sz="2400" b="1" dirty="0" smtClean="0">
                <a:latin typeface="Trebuchet MS" panose="020B0603020202020204" pitchFamily="34" charset="0"/>
                <a:cs typeface="Arial" panose="020B0604020202020204" pitchFamily="34" charset="0"/>
              </a:rPr>
              <a:t>Развивающие упражнения при обучении чтению</a:t>
            </a:r>
            <a:endParaRPr lang="ru-RU" altLang="ru-RU" sz="2400" b="1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496" y="1086625"/>
            <a:ext cx="7943850" cy="2581366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7237" y="3934760"/>
            <a:ext cx="7324725" cy="2445259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230403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68133" y="481561"/>
            <a:ext cx="75296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565"/>
              </a:spcBef>
              <a:defRPr/>
            </a:pPr>
            <a:r>
              <a:rPr lang="ru-RU" altLang="ru-RU" sz="2400" b="1" dirty="0" smtClean="0">
                <a:latin typeface="Trebuchet MS" panose="020B0603020202020204" pitchFamily="34" charset="0"/>
                <a:cs typeface="Arial" panose="020B0604020202020204" pitchFamily="34" charset="0"/>
              </a:rPr>
              <a:t>Развивающие упражнения при обучении чтению</a:t>
            </a:r>
            <a:endParaRPr lang="ru-RU" altLang="ru-RU" sz="2400" b="1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0" y="1064617"/>
            <a:ext cx="5690634" cy="3259533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482" y="1078299"/>
            <a:ext cx="4331618" cy="3232171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2199" y="4646072"/>
            <a:ext cx="5021491" cy="1662092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047216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68133" y="481561"/>
            <a:ext cx="54296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565"/>
              </a:spcBef>
              <a:defRPr/>
            </a:pPr>
            <a:r>
              <a:rPr lang="ru-RU" altLang="ru-RU" sz="2400" b="1" dirty="0" smtClean="0">
                <a:latin typeface="Trebuchet MS" panose="020B0603020202020204" pitchFamily="34" charset="0"/>
                <a:cs typeface="Arial" panose="020B0604020202020204" pitchFamily="34" charset="0"/>
              </a:rPr>
              <a:t>Чтение с различными стратегиями</a:t>
            </a:r>
            <a:endParaRPr lang="ru-RU" altLang="ru-RU" sz="2400" b="1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00" y="1099089"/>
            <a:ext cx="6186237" cy="2725248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726" y="3286288"/>
            <a:ext cx="5569870" cy="3046378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572131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68133" y="481561"/>
            <a:ext cx="54296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565"/>
              </a:spcBef>
              <a:defRPr/>
            </a:pPr>
            <a:r>
              <a:rPr lang="ru-RU" altLang="ru-RU" sz="2400" b="1" dirty="0" smtClean="0">
                <a:latin typeface="Trebuchet MS" panose="020B0603020202020204" pitchFamily="34" charset="0"/>
                <a:cs typeface="Arial" panose="020B0604020202020204" pitchFamily="34" charset="0"/>
              </a:rPr>
              <a:t>Чтение с различными стратегиями</a:t>
            </a:r>
            <a:endParaRPr lang="ru-RU" altLang="ru-RU" sz="2400" b="1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29" y="1099089"/>
            <a:ext cx="5447483" cy="5010765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794" y="4772361"/>
            <a:ext cx="5710670" cy="1538665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789" y="1099089"/>
            <a:ext cx="4043236" cy="3348219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970092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60884" y="517175"/>
            <a:ext cx="6515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65"/>
              </a:spcBef>
              <a:defRPr/>
            </a:pPr>
            <a:r>
              <a:rPr lang="ru-RU" altLang="ru-RU" sz="2400" b="1" dirty="0">
                <a:latin typeface="Trebuchet MS" panose="020B0603020202020204" pitchFamily="34" charset="0"/>
                <a:cs typeface="Arial" panose="020B0604020202020204" pitchFamily="34" charset="0"/>
              </a:rPr>
              <a:t>Линия УМК «Сферы» (базовый уровень)</a:t>
            </a:r>
            <a:endParaRPr lang="ru-RU" altLang="ru-RU" sz="2400" b="1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20" y="978840"/>
            <a:ext cx="1767994" cy="2315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375" y="2179433"/>
            <a:ext cx="1733290" cy="2339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503" y="3541437"/>
            <a:ext cx="1761115" cy="2300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170" y="852997"/>
            <a:ext cx="2677562" cy="3162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415" y="1785202"/>
            <a:ext cx="1841747" cy="2430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553" y="2445911"/>
            <a:ext cx="1761779" cy="2303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973" y="3140261"/>
            <a:ext cx="1709999" cy="2277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090" y="3597760"/>
            <a:ext cx="1940604" cy="2532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78" y="951008"/>
            <a:ext cx="1763296" cy="2371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273" y="2660275"/>
            <a:ext cx="1767145" cy="2314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91002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68133" y="481561"/>
            <a:ext cx="4748416" cy="907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565"/>
              </a:spcBef>
              <a:defRPr/>
            </a:pPr>
            <a:r>
              <a:rPr lang="ru-RU" altLang="ru-RU" sz="2400" b="1" dirty="0" smtClean="0">
                <a:latin typeface="Trebuchet MS" panose="020B0603020202020204" pitchFamily="34" charset="0"/>
                <a:cs typeface="Arial" panose="020B0604020202020204" pitchFamily="34" charset="0"/>
              </a:rPr>
              <a:t>Алфавит нужен? Пожалуйста! </a:t>
            </a:r>
          </a:p>
          <a:p>
            <a:pPr>
              <a:spcBef>
                <a:spcPts val="565"/>
              </a:spcBef>
              <a:defRPr/>
            </a:pPr>
            <a:r>
              <a:rPr lang="ru-RU" altLang="ru-RU" sz="2400" b="1" dirty="0" smtClean="0">
                <a:latin typeface="Trebuchet MS" panose="020B0603020202020204" pitchFamily="34" charset="0"/>
                <a:cs typeface="Arial" panose="020B0604020202020204" pitchFamily="34" charset="0"/>
              </a:rPr>
              <a:t>          8 цикл (апрель)</a:t>
            </a:r>
            <a:endParaRPr lang="ru-RU" altLang="ru-RU" sz="2400" b="1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78" y="1716505"/>
            <a:ext cx="11159103" cy="3849354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094054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44" y="1025669"/>
            <a:ext cx="6238875" cy="4162425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568133" y="481561"/>
            <a:ext cx="6952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565"/>
              </a:spcBef>
              <a:defRPr/>
            </a:pPr>
            <a:r>
              <a:rPr lang="ru-RU" altLang="ru-RU" sz="2400" b="1" dirty="0" smtClean="0">
                <a:latin typeface="Trebuchet MS" panose="020B0603020202020204" pitchFamily="34" charset="0"/>
                <a:cs typeface="Arial" panose="020B0604020202020204" pitchFamily="34" charset="0"/>
              </a:rPr>
              <a:t>Чтение с различными стратегиями ( 4 класс)</a:t>
            </a:r>
            <a:endParaRPr lang="ru-RU" altLang="ru-RU" sz="2400" b="1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397" y="4645168"/>
            <a:ext cx="7115175" cy="1724025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6329082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68133" y="481561"/>
            <a:ext cx="35557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565"/>
              </a:spcBef>
              <a:defRPr/>
            </a:pPr>
            <a:r>
              <a:rPr lang="ru-RU" altLang="ru-RU" sz="2400" b="1" dirty="0" smtClean="0">
                <a:latin typeface="Trebuchet MS" panose="020B0603020202020204" pitchFamily="34" charset="0"/>
                <a:cs typeface="Arial" panose="020B0604020202020204" pitchFamily="34" charset="0"/>
              </a:rPr>
              <a:t>Урок чтения ( 4 класс)</a:t>
            </a:r>
            <a:endParaRPr lang="ru-RU" altLang="ru-RU" sz="2400" b="1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28" y="1088699"/>
            <a:ext cx="4136609" cy="4772526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721" y="1892885"/>
            <a:ext cx="3878916" cy="4462522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958" y="1173375"/>
            <a:ext cx="3721897" cy="3938154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3955178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68133" y="481561"/>
            <a:ext cx="6332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565"/>
              </a:spcBef>
              <a:defRPr/>
            </a:pPr>
            <a:r>
              <a:rPr lang="ru-RU" altLang="ru-RU" sz="2400" b="1" dirty="0" smtClean="0">
                <a:latin typeface="Trebuchet MS" panose="020B0603020202020204" pitchFamily="34" charset="0"/>
                <a:cs typeface="Arial" panose="020B0604020202020204" pitchFamily="34" charset="0"/>
              </a:rPr>
              <a:t>Продолжаем обучение чтению ( 5 класс)</a:t>
            </a:r>
            <a:endParaRPr lang="ru-RU" altLang="ru-RU" sz="2400" b="1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2" y="1032721"/>
            <a:ext cx="5053446" cy="464591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224" y="1032721"/>
            <a:ext cx="5880594" cy="5316124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6" name="Овал 5"/>
          <p:cNvSpPr/>
          <p:nvPr/>
        </p:nvSpPr>
        <p:spPr>
          <a:xfrm>
            <a:off x="8188037" y="3855026"/>
            <a:ext cx="1433945" cy="1662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8343900" y="4110777"/>
            <a:ext cx="1423555" cy="2430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133609" y="4800600"/>
            <a:ext cx="2317173" cy="2493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7533409" y="6005945"/>
            <a:ext cx="1839191" cy="18703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972012" y="4478482"/>
            <a:ext cx="672724" cy="1039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293918" y="5049982"/>
            <a:ext cx="67809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4308374" y="5392882"/>
            <a:ext cx="471444" cy="1039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1902663" y="5517573"/>
            <a:ext cx="52881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2730298" y="5517573"/>
            <a:ext cx="90266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3198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68133" y="481561"/>
            <a:ext cx="6952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565"/>
              </a:spcBef>
              <a:defRPr/>
            </a:pPr>
            <a:r>
              <a:rPr lang="ru-RU" altLang="ru-RU" sz="2400" b="1" dirty="0" smtClean="0">
                <a:latin typeface="Trebuchet MS" panose="020B0603020202020204" pitchFamily="34" charset="0"/>
                <a:cs typeface="Arial" panose="020B0604020202020204" pitchFamily="34" charset="0"/>
              </a:rPr>
              <a:t>Чтение с различными стратегиями ( 5 класс)</a:t>
            </a:r>
            <a:endParaRPr lang="ru-RU" altLang="ru-RU" sz="2400" b="1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93" y="1660199"/>
            <a:ext cx="4111879" cy="4728661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072" y="1075639"/>
            <a:ext cx="4469230" cy="5041415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199" y="4855446"/>
            <a:ext cx="4396220" cy="1632882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40092417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40088" y="481561"/>
            <a:ext cx="35557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565"/>
              </a:spcBef>
              <a:defRPr/>
            </a:pPr>
            <a:r>
              <a:rPr lang="ru-RU" altLang="ru-RU" sz="2400" b="1" dirty="0" smtClean="0">
                <a:latin typeface="Trebuchet MS" panose="020B0603020202020204" pitchFamily="34" charset="0"/>
                <a:cs typeface="Arial" panose="020B0604020202020204" pitchFamily="34" charset="0"/>
              </a:rPr>
              <a:t>Урок чтения ( 5 класс)</a:t>
            </a:r>
            <a:endParaRPr lang="ru-RU" altLang="ru-RU" sz="2400" b="1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19" y="684167"/>
            <a:ext cx="4582390" cy="5539782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52" y="1033787"/>
            <a:ext cx="5095009" cy="5190162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5816281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38727" y="457420"/>
            <a:ext cx="6952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565"/>
              </a:spcBef>
              <a:defRPr/>
            </a:pPr>
            <a:r>
              <a:rPr lang="ru-RU" altLang="ru-RU" sz="2400" b="1" dirty="0" smtClean="0">
                <a:latin typeface="Trebuchet MS" panose="020B0603020202020204" pitchFamily="34" charset="0"/>
                <a:cs typeface="Arial" panose="020B0604020202020204" pitchFamily="34" charset="0"/>
              </a:rPr>
              <a:t>Чтение с различными стратегиями ( 9 класс)</a:t>
            </a:r>
            <a:endParaRPr lang="ru-RU" altLang="ru-RU" sz="2400" b="1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999" y="3062074"/>
            <a:ext cx="4238762" cy="3270775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94" y="1720470"/>
            <a:ext cx="4306806" cy="4105095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52" y="586576"/>
            <a:ext cx="3883160" cy="4655992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2750687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77387" y="543907"/>
            <a:ext cx="6952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565"/>
              </a:spcBef>
              <a:defRPr/>
            </a:pPr>
            <a:r>
              <a:rPr lang="ru-RU" altLang="ru-RU" sz="2400" b="1" dirty="0" smtClean="0">
                <a:latin typeface="Trebuchet MS" panose="020B0603020202020204" pitchFamily="34" charset="0"/>
                <a:cs typeface="Arial" panose="020B0604020202020204" pitchFamily="34" charset="0"/>
              </a:rPr>
              <a:t>Чтение с различными стратегиями ( 9 класс)</a:t>
            </a:r>
            <a:endParaRPr lang="ru-RU" altLang="ru-RU" sz="2400" b="1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78" y="1005572"/>
            <a:ext cx="6839876" cy="4387516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78" y="1924200"/>
            <a:ext cx="6229606" cy="4404409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4258792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57355" y="429607"/>
            <a:ext cx="51122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565"/>
              </a:spcBef>
              <a:defRPr/>
            </a:pPr>
            <a:r>
              <a:rPr lang="ru-RU" altLang="ru-RU" sz="2400" b="1" dirty="0" smtClean="0">
                <a:latin typeface="Trebuchet MS" panose="020B0603020202020204" pitchFamily="34" charset="0"/>
                <a:cs typeface="Arial" panose="020B0604020202020204" pitchFamily="34" charset="0"/>
              </a:rPr>
              <a:t>Чтение в формате ОГЭ ( 9 класс)</a:t>
            </a:r>
            <a:endParaRPr lang="ru-RU" altLang="ru-RU" sz="2400" b="1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55" y="1236130"/>
            <a:ext cx="3346891" cy="4948989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977" y="1718986"/>
            <a:ext cx="3831055" cy="4172635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563" y="1051646"/>
            <a:ext cx="3702557" cy="5317958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4593575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91587" y="408825"/>
            <a:ext cx="71336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565"/>
              </a:spcBef>
              <a:defRPr/>
            </a:pPr>
            <a:r>
              <a:rPr lang="ru-RU" altLang="ru-RU" sz="2400" b="1" dirty="0" smtClean="0">
                <a:latin typeface="Trebuchet MS" panose="020B0603020202020204" pitchFamily="34" charset="0"/>
                <a:cs typeface="Arial" panose="020B0604020202020204" pitchFamily="34" charset="0"/>
              </a:rPr>
              <a:t>Чтение с различными стратегиями ( 10 класс)</a:t>
            </a:r>
            <a:endParaRPr lang="ru-RU" altLang="ru-RU" sz="2400" b="1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65" y="1182218"/>
            <a:ext cx="6124396" cy="496052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804" y="2282565"/>
            <a:ext cx="6154153" cy="2905298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1507757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4"/>
          <p:cNvSpPr>
            <a:spLocks noChangeArrowheads="1"/>
          </p:cNvSpPr>
          <p:nvPr/>
        </p:nvSpPr>
        <p:spPr bwMode="auto">
          <a:xfrm>
            <a:off x="1649772" y="569479"/>
            <a:ext cx="8881743" cy="57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altLang="ru-RU" sz="2400" b="1" dirty="0">
                <a:latin typeface="Trebuchet MS" panose="020B0603020202020204" pitchFamily="34" charset="0"/>
                <a:cs typeface="Arial" panose="020B0604020202020204" pitchFamily="34" charset="0"/>
              </a:rPr>
              <a:t>«Сферы» в новом Федеральном перечне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1091046" y="1454202"/>
          <a:ext cx="9590810" cy="466604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1882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193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5076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7560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0574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1" u="none" strike="noStrike" dirty="0">
                          <a:effectLst/>
                        </a:rPr>
                        <a:t>Порядковый номер учебника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>
                    <a:solidFill>
                      <a:srgbClr val="DDEC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1" u="none" strike="noStrike" dirty="0">
                          <a:effectLst/>
                        </a:rPr>
                        <a:t>Автор/авторский коллектив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>
                    <a:solidFill>
                      <a:srgbClr val="DDEC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1" u="none" strike="noStrike" dirty="0">
                          <a:effectLst/>
                        </a:rPr>
                        <a:t>Наименование учебника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>
                    <a:solidFill>
                      <a:srgbClr val="DDEC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</a:rPr>
                        <a:t>Класс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>
                    <a:solidFill>
                      <a:srgbClr val="DDEC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69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 dirty="0">
                          <a:effectLst/>
                        </a:rPr>
                        <a:t>1.1.2.1.1.1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</a:rPr>
                        <a:t>Алексеев А.А., Смирнова Е.Ю., Э. </a:t>
                      </a:r>
                      <a:r>
                        <a:rPr lang="ru-RU" sz="1300" u="none" strike="noStrike" dirty="0" err="1">
                          <a:effectLst/>
                        </a:rPr>
                        <a:t>Хайн</a:t>
                      </a:r>
                      <a:r>
                        <a:rPr lang="ru-RU" sz="1300" u="none" strike="noStrike" dirty="0">
                          <a:effectLst/>
                        </a:rPr>
                        <a:t> и др.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 dirty="0">
                          <a:effectLst/>
                        </a:rPr>
                        <a:t>Английский язык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2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69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 dirty="0">
                          <a:effectLst/>
                        </a:rPr>
                        <a:t>1.1.2.1.1.2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</a:rPr>
                        <a:t>Алексеев А.А., Смирнова Е.Ю., Э. </a:t>
                      </a:r>
                      <a:r>
                        <a:rPr lang="ru-RU" sz="1300" u="none" strike="noStrike" dirty="0" err="1">
                          <a:effectLst/>
                        </a:rPr>
                        <a:t>Хайн</a:t>
                      </a:r>
                      <a:r>
                        <a:rPr lang="ru-RU" sz="1300" u="none" strike="noStrike" dirty="0">
                          <a:effectLst/>
                        </a:rPr>
                        <a:t> и др.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>
                          <a:effectLst/>
                        </a:rPr>
                        <a:t>Английский язык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3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69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 dirty="0">
                          <a:effectLst/>
                        </a:rPr>
                        <a:t>1.1.2.1.1.3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</a:rPr>
                        <a:t>Алексеев А.А., Смирнова Е.Ю., Э. </a:t>
                      </a:r>
                      <a:r>
                        <a:rPr lang="ru-RU" sz="1300" u="none" strike="noStrike" dirty="0" err="1">
                          <a:effectLst/>
                        </a:rPr>
                        <a:t>Хайн</a:t>
                      </a:r>
                      <a:r>
                        <a:rPr lang="ru-RU" sz="1300" u="none" strike="noStrike" dirty="0">
                          <a:effectLst/>
                        </a:rPr>
                        <a:t> и др.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 dirty="0">
                          <a:effectLst/>
                        </a:rPr>
                        <a:t>Английский язык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4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69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 dirty="0">
                          <a:effectLst/>
                        </a:rPr>
                        <a:t>1.2.2.1.1.1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</a:rPr>
                        <a:t>Алексеев А.А., Смирнова Е.Ю., С. Абби и др.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 dirty="0">
                          <a:effectLst/>
                        </a:rPr>
                        <a:t>Английский язык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</a:rPr>
                        <a:t>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69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 dirty="0">
                          <a:effectLst/>
                        </a:rPr>
                        <a:t>1.2.2.1.1.2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</a:rPr>
                        <a:t>Алексеев А.А., Смирнова Е.Ю., С. Абби и др.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 dirty="0">
                          <a:effectLst/>
                        </a:rPr>
                        <a:t>Английский язык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</a:rPr>
                        <a:t>6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69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 dirty="0">
                          <a:effectLst/>
                        </a:rPr>
                        <a:t>1.2.2.1.1.3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</a:rPr>
                        <a:t>Алексеев А.А., Смирнова Е.Ю., С. Абби и др.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 dirty="0">
                          <a:effectLst/>
                        </a:rPr>
                        <a:t>Английский язык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</a:rPr>
                        <a:t>7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69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 dirty="0">
                          <a:effectLst/>
                        </a:rPr>
                        <a:t>1.2.2.1.1.4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</a:rPr>
                        <a:t>Алексеев А.А., Смирнова Е.Ю., С. Абби и др.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 dirty="0">
                          <a:effectLst/>
                        </a:rPr>
                        <a:t>Английский язык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</a:rPr>
                        <a:t>8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724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 dirty="0">
                          <a:effectLst/>
                        </a:rPr>
                        <a:t>1.2.2.1.1.5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</a:rPr>
                        <a:t>Алексеев А.А., Смирнова Е.Ю., Б. </a:t>
                      </a:r>
                      <a:r>
                        <a:rPr lang="ru-RU" sz="1300" u="none" strike="noStrike" dirty="0" err="1">
                          <a:effectLst/>
                        </a:rPr>
                        <a:t>Дерков-Диссельбек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 dirty="0">
                          <a:effectLst/>
                        </a:rPr>
                        <a:t>Английский язык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</a:rPr>
                        <a:t>9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69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 dirty="0">
                          <a:effectLst/>
                        </a:rPr>
                        <a:t>1.3.2.1.1.1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</a:rPr>
                        <a:t>Алексеев А.А., Смирнова Е.Ю., С. Абби и др.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 dirty="0">
                          <a:effectLst/>
                        </a:rPr>
                        <a:t>Английский язык (базовый уровень)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</a:rPr>
                        <a:t>10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724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 dirty="0">
                          <a:effectLst/>
                        </a:rPr>
                        <a:t>1.3.2.1.1.2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</a:rPr>
                        <a:t>Алексеев А.А., Смирнова Е.Ю., Б. </a:t>
                      </a:r>
                      <a:r>
                        <a:rPr lang="ru-RU" sz="1300" u="none" strike="noStrike" dirty="0" err="1">
                          <a:effectLst/>
                        </a:rPr>
                        <a:t>Дерков-Диссельбек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>
                          <a:effectLst/>
                        </a:rPr>
                        <a:t>Английский язык (базовый уровень)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</a:rPr>
                        <a:t>11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91991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60414" y="304916"/>
            <a:ext cx="71336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565"/>
              </a:spcBef>
              <a:defRPr/>
            </a:pPr>
            <a:r>
              <a:rPr lang="ru-RU" altLang="ru-RU" sz="2400" b="1" dirty="0" smtClean="0">
                <a:latin typeface="Trebuchet MS" panose="020B0603020202020204" pitchFamily="34" charset="0"/>
                <a:cs typeface="Arial" panose="020B0604020202020204" pitchFamily="34" charset="0"/>
              </a:rPr>
              <a:t>Чтение с различными стратегиями ( 10 класс)</a:t>
            </a:r>
            <a:endParaRPr lang="ru-RU" altLang="ru-RU" sz="2400" b="1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32" y="858608"/>
            <a:ext cx="4441986" cy="5461459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113" y="858608"/>
            <a:ext cx="4748390" cy="5461459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2960670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57355" y="429607"/>
            <a:ext cx="52549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565"/>
              </a:spcBef>
              <a:defRPr/>
            </a:pPr>
            <a:r>
              <a:rPr lang="ru-RU" altLang="ru-RU" sz="2400" b="1" dirty="0" smtClean="0">
                <a:latin typeface="Trebuchet MS" panose="020B0603020202020204" pitchFamily="34" charset="0"/>
                <a:cs typeface="Arial" panose="020B0604020202020204" pitchFamily="34" charset="0"/>
              </a:rPr>
              <a:t>Чтение в формате ЕГЭ ( 10 класс)</a:t>
            </a:r>
            <a:endParaRPr lang="ru-RU" altLang="ru-RU" sz="2400" b="1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503" y="1157035"/>
            <a:ext cx="3954142" cy="5269832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6" y="1344071"/>
            <a:ext cx="4165703" cy="5157537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188" y="1042735"/>
            <a:ext cx="4348406" cy="4246366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8448638" y="3387436"/>
            <a:ext cx="156902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61268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57355" y="429607"/>
            <a:ext cx="71336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565"/>
              </a:spcBef>
              <a:defRPr/>
            </a:pPr>
            <a:r>
              <a:rPr lang="ru-RU" altLang="ru-RU" sz="2400" b="1" dirty="0" smtClean="0">
                <a:latin typeface="Trebuchet MS" panose="020B0603020202020204" pitchFamily="34" charset="0"/>
                <a:cs typeface="Arial" panose="020B0604020202020204" pitchFamily="34" charset="0"/>
              </a:rPr>
              <a:t>Чтение с различными стратегиями ( 11 класс)</a:t>
            </a:r>
            <a:endParaRPr lang="ru-RU" altLang="ru-RU" sz="2400" b="1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48" y="891272"/>
            <a:ext cx="4196214" cy="54716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683" y="1419910"/>
            <a:ext cx="4231356" cy="441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994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57355" y="429607"/>
            <a:ext cx="71336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565"/>
              </a:spcBef>
              <a:defRPr/>
            </a:pPr>
            <a:r>
              <a:rPr lang="ru-RU" altLang="ru-RU" sz="2400" b="1" dirty="0" smtClean="0">
                <a:latin typeface="Trebuchet MS" panose="020B0603020202020204" pitchFamily="34" charset="0"/>
                <a:cs typeface="Arial" panose="020B0604020202020204" pitchFamily="34" charset="0"/>
              </a:rPr>
              <a:t>Чтение с различными стратегиями ( 11 класс)</a:t>
            </a:r>
            <a:endParaRPr lang="ru-RU" altLang="ru-RU" sz="2400" b="1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74" y="1042737"/>
            <a:ext cx="4325034" cy="5328768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308" y="1042737"/>
            <a:ext cx="3785778" cy="5272219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2342" y="2860883"/>
            <a:ext cx="4495800" cy="3207408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1629737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26474" y="523125"/>
            <a:ext cx="52549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565"/>
              </a:spcBef>
              <a:defRPr/>
            </a:pPr>
            <a:r>
              <a:rPr lang="ru-RU" altLang="ru-RU" sz="2400" b="1" dirty="0" smtClean="0">
                <a:latin typeface="Trebuchet MS" panose="020B0603020202020204" pitchFamily="34" charset="0"/>
                <a:cs typeface="Arial" panose="020B0604020202020204" pitchFamily="34" charset="0"/>
              </a:rPr>
              <a:t>Чтение в формате ЕГЭ ( 11 класс)</a:t>
            </a:r>
            <a:endParaRPr lang="ru-RU" altLang="ru-RU" sz="2400" b="1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850" y="1414494"/>
            <a:ext cx="5990977" cy="4637778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34" y="415091"/>
            <a:ext cx="4261230" cy="6077197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945573" y="3491345"/>
            <a:ext cx="27535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8805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/>
          </p:cNvPr>
          <p:cNvSpPr/>
          <p:nvPr/>
        </p:nvSpPr>
        <p:spPr>
          <a:xfrm>
            <a:off x="77260" y="350838"/>
            <a:ext cx="6888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10766">
              <a:defRPr/>
            </a:pPr>
            <a:r>
              <a:rPr lang="en-US" sz="2400" b="1" dirty="0">
                <a:latin typeface="Trebuchet MS" panose="020B0603020202020204" pitchFamily="34" charset="0"/>
                <a:cs typeface="Arial" panose="020B0604020202020204" pitchFamily="34" charset="0"/>
              </a:rPr>
              <a:t>YOUTUBE</a:t>
            </a:r>
            <a:r>
              <a:rPr lang="ru-RU" sz="2400" b="1" dirty="0">
                <a:latin typeface="Trebuchet MS" panose="020B0603020202020204" pitchFamily="34" charset="0"/>
                <a:cs typeface="Arial" panose="020B0604020202020204" pitchFamily="34" charset="0"/>
              </a:rPr>
              <a:t>: Просвещение Иностранные языки</a:t>
            </a:r>
            <a:endParaRPr lang="ru-RU" altLang="ru-RU" sz="2400" b="1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79" name="Рисунок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200" y="1682750"/>
            <a:ext cx="3836194" cy="38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4477" y="962273"/>
            <a:ext cx="5262563" cy="278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81" name="Picture 2" descr="Картинки по запросу youtube логотип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3" y="220663"/>
            <a:ext cx="1840707" cy="1183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41" y="3893343"/>
            <a:ext cx="3234531" cy="2266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758" y="4022178"/>
            <a:ext cx="4499128" cy="2126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5620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Инструменты реализации стратегии">
            <a:extLst/>
          </p:cNvPr>
          <p:cNvSpPr txBox="1"/>
          <p:nvPr/>
        </p:nvSpPr>
        <p:spPr>
          <a:xfrm>
            <a:off x="83344" y="367816"/>
            <a:ext cx="9040991" cy="431976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square" lIns="31019" tIns="31019" rIns="31019" bIns="31019" anchor="ctr">
            <a:spAutoFit/>
          </a:bodyPr>
          <a:lstStyle>
            <a:lvl1pPr algn="l">
              <a:defRPr sz="4800">
                <a:solidFill>
                  <a:srgbClr val="29489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algn="ctr" defTabSz="410766">
              <a:spcBef>
                <a:spcPts val="601"/>
              </a:spcBef>
              <a:buClr>
                <a:schemeClr val="accent2"/>
              </a:buClr>
              <a:buSzPct val="85000"/>
              <a:defRPr/>
            </a:pPr>
            <a:r>
              <a:rPr lang="ru-RU" altLang="ru-RU" sz="2400" b="1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Онлайн-журнал «Просвещение. Иностранные языки»</a:t>
            </a:r>
          </a:p>
        </p:txBody>
      </p:sp>
      <p:pic>
        <p:nvPicPr>
          <p:cNvPr id="25603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094" y="1299369"/>
            <a:ext cx="4310063" cy="431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Прямоугольник 6"/>
          <p:cNvSpPr>
            <a:spLocks noChangeArrowheads="1"/>
          </p:cNvSpPr>
          <p:nvPr/>
        </p:nvSpPr>
        <p:spPr bwMode="auto">
          <a:xfrm>
            <a:off x="6968889" y="5743212"/>
            <a:ext cx="509158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/>
            <a:r>
              <a:rPr lang="ru-RU" altLang="ru-RU" sz="3500" b="1" dirty="0">
                <a:latin typeface="Trebuchet MS" panose="020B0603020202020204" pitchFamily="34" charset="0"/>
              </a:rPr>
              <a:t>http://iyazyki.prosv.ru/</a:t>
            </a:r>
          </a:p>
        </p:txBody>
      </p:sp>
      <p:sp>
        <p:nvSpPr>
          <p:cNvPr id="15" name="TextBox 14"/>
          <p:cNvSpPr txBox="1"/>
          <p:nvPr/>
        </p:nvSpPr>
        <p:spPr bwMode="auto">
          <a:xfrm>
            <a:off x="389467" y="1745408"/>
            <a:ext cx="1126090" cy="14138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5719" tIns="35719" rIns="35719" bIns="35719" spcCol="38100" anchor="ctr">
            <a:spAutoFit/>
          </a:bodyPr>
          <a:lstStyle/>
          <a:p>
            <a:pPr algn="ctr" defTabSz="410766">
              <a:defRPr/>
            </a:pPr>
            <a:endParaRPr lang="ru-RU" sz="450" dirty="0"/>
          </a:p>
        </p:txBody>
      </p:sp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13F965CE-5F2B-45F3-9F65-08E9DD1705F5}"/>
              </a:ext>
            </a:extLst>
          </p:cNvPr>
          <p:cNvGrpSpPr/>
          <p:nvPr/>
        </p:nvGrpSpPr>
        <p:grpSpPr>
          <a:xfrm>
            <a:off x="597285" y="933572"/>
            <a:ext cx="7185506" cy="4665517"/>
            <a:chOff x="235405" y="1035303"/>
            <a:chExt cx="6822620" cy="4425697"/>
          </a:xfrm>
        </p:grpSpPr>
        <p:grpSp>
          <p:nvGrpSpPr>
            <p:cNvPr id="25608" name="Группа 13"/>
            <p:cNvGrpSpPr>
              <a:grpSpLocks/>
            </p:cNvGrpSpPr>
            <p:nvPr/>
          </p:nvGrpSpPr>
          <p:grpSpPr bwMode="auto">
            <a:xfrm>
              <a:off x="3692329" y="1041400"/>
              <a:ext cx="3365696" cy="4419600"/>
              <a:chOff x="7384521" y="2082800"/>
              <a:chExt cx="6731252" cy="8839200"/>
            </a:xfrm>
          </p:grpSpPr>
          <p:pic>
            <p:nvPicPr>
              <p:cNvPr id="25611" name="Рисунок 1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84521" y="2082800"/>
                <a:ext cx="6731252" cy="88392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612" name="Рисунок 2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97496" y="4741332"/>
                <a:ext cx="2011328" cy="263134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613" name="Picture 6" descr="http://catalog.prosv.ru/images/big/5cf8e3e9-2be6-11e7-affc-0050569c7d18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30546" y="4741332"/>
                <a:ext cx="1960129" cy="263134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614" name="Рисунок 2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29331" y="4742657"/>
                <a:ext cx="1957788" cy="263001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1" name="TextBox 20"/>
            <p:cNvSpPr txBox="1"/>
            <p:nvPr/>
          </p:nvSpPr>
          <p:spPr bwMode="auto">
            <a:xfrm>
              <a:off x="3748818" y="1745408"/>
              <a:ext cx="1126090" cy="141385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35719" tIns="35719" rIns="35719" bIns="35719" spcCol="38100" anchor="ctr">
              <a:spAutoFit/>
            </a:bodyPr>
            <a:lstStyle/>
            <a:p>
              <a:pPr algn="ctr" defTabSz="410766">
                <a:defRPr/>
              </a:pPr>
              <a:endParaRPr lang="ru-RU" sz="450" dirty="0"/>
            </a:p>
          </p:txBody>
        </p:sp>
        <p:pic>
          <p:nvPicPr>
            <p:cNvPr id="2" name="Рисунок 1">
              <a:extLst>
                <a:ext uri="{FF2B5EF4-FFF2-40B4-BE49-F238E27FC236}">
                  <a16:creationId xmlns="" xmlns:a16="http://schemas.microsoft.com/office/drawing/2014/main" id="{EE2CA6B5-7E5C-4BCC-90C8-08D71D499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05" y="1035303"/>
              <a:ext cx="3250978" cy="4419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864283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Инструменты реализации стратегии">
            <a:extLst/>
          </p:cNvPr>
          <p:cNvSpPr txBox="1"/>
          <p:nvPr/>
        </p:nvSpPr>
        <p:spPr>
          <a:xfrm>
            <a:off x="83344" y="367816"/>
            <a:ext cx="9040991" cy="431976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square" lIns="31019" tIns="31019" rIns="31019" bIns="31019" anchor="ctr">
            <a:spAutoFit/>
          </a:bodyPr>
          <a:lstStyle>
            <a:lvl1pPr algn="l">
              <a:defRPr sz="4800">
                <a:solidFill>
                  <a:srgbClr val="29489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algn="ctr" defTabSz="410766">
              <a:spcBef>
                <a:spcPts val="601"/>
              </a:spcBef>
              <a:buClr>
                <a:schemeClr val="accent2"/>
              </a:buClr>
              <a:buSzPct val="85000"/>
              <a:defRPr/>
            </a:pPr>
            <a:r>
              <a:rPr lang="ru-RU" altLang="ru-RU" sz="2400" b="1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Онлайн-журнал «Просвещение. Иностранные языки»</a:t>
            </a:r>
          </a:p>
        </p:txBody>
      </p:sp>
      <p:pic>
        <p:nvPicPr>
          <p:cNvPr id="3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094" y="1299369"/>
            <a:ext cx="4310063" cy="431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6"/>
          <p:cNvSpPr>
            <a:spLocks noChangeArrowheads="1"/>
          </p:cNvSpPr>
          <p:nvPr/>
        </p:nvSpPr>
        <p:spPr bwMode="auto">
          <a:xfrm>
            <a:off x="6968889" y="5725392"/>
            <a:ext cx="5479419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/>
            <a:r>
              <a:rPr lang="ru-RU" altLang="ru-RU" sz="3500" b="1" dirty="0">
                <a:latin typeface="Trebuchet MS" panose="020B0603020202020204" pitchFamily="34" charset="0"/>
              </a:rPr>
              <a:t>http://iyazyki.prosv.ru/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4" y="936745"/>
            <a:ext cx="3107500" cy="5121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59" y="936745"/>
            <a:ext cx="3643952" cy="5069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00187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4" y="799792"/>
            <a:ext cx="2401167" cy="3957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768" y="1535457"/>
            <a:ext cx="2284154" cy="3837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Инструменты реализации стратегии">
            <a:extLst/>
          </p:cNvPr>
          <p:cNvSpPr txBox="1"/>
          <p:nvPr/>
        </p:nvSpPr>
        <p:spPr>
          <a:xfrm>
            <a:off x="83344" y="367816"/>
            <a:ext cx="9040991" cy="431976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square" lIns="31019" tIns="31019" rIns="31019" bIns="31019" anchor="ctr">
            <a:spAutoFit/>
          </a:bodyPr>
          <a:lstStyle>
            <a:lvl1pPr algn="l">
              <a:defRPr sz="4800">
                <a:solidFill>
                  <a:srgbClr val="29489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algn="ctr" defTabSz="410766">
              <a:spcBef>
                <a:spcPts val="601"/>
              </a:spcBef>
              <a:buClr>
                <a:schemeClr val="accent2"/>
              </a:buClr>
              <a:buSzPct val="85000"/>
              <a:defRPr/>
            </a:pPr>
            <a:r>
              <a:rPr lang="ru-RU" altLang="ru-RU" sz="2400" b="1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Онлайн-журнал «Просвещение. Иностранные языки»</a:t>
            </a:r>
          </a:p>
        </p:txBody>
      </p:sp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094" y="1299369"/>
            <a:ext cx="4310063" cy="431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6"/>
          <p:cNvSpPr>
            <a:spLocks noChangeArrowheads="1"/>
          </p:cNvSpPr>
          <p:nvPr/>
        </p:nvSpPr>
        <p:spPr bwMode="auto">
          <a:xfrm>
            <a:off x="6968889" y="5743212"/>
            <a:ext cx="509158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/>
            <a:r>
              <a:rPr lang="ru-RU" altLang="ru-RU" sz="3500" b="1" dirty="0">
                <a:latin typeface="Trebuchet MS" panose="020B0603020202020204" pitchFamily="34" charset="0"/>
              </a:rPr>
              <a:t>http://iyazyki.prosv.ru/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E6EA03A-1342-46FC-8506-DD81AE0764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8043" y="2339299"/>
            <a:ext cx="3104612" cy="4107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00266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Инструменты реализации стратегии">
            <a:extLst/>
          </p:cNvPr>
          <p:cNvSpPr txBox="1"/>
          <p:nvPr/>
        </p:nvSpPr>
        <p:spPr>
          <a:xfrm>
            <a:off x="132505" y="465040"/>
            <a:ext cx="7782719" cy="878252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31019" tIns="31019" rIns="31019" bIns="31019" anchor="ctr">
            <a:spAutoFit/>
          </a:bodyPr>
          <a:lstStyle>
            <a:lvl1pPr algn="l">
              <a:defRPr sz="4800">
                <a:solidFill>
                  <a:srgbClr val="29489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algn="ctr" defTabSz="410766">
              <a:spcBef>
                <a:spcPts val="601"/>
              </a:spcBef>
              <a:buClr>
                <a:schemeClr val="accent2"/>
              </a:buClr>
              <a:buSzPct val="85000"/>
              <a:defRPr/>
            </a:pPr>
            <a:r>
              <a:rPr lang="ru-RU" altLang="ru-RU" sz="2400" b="1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Бесплатные образцы учебников «Сферы»</a:t>
            </a:r>
            <a:endParaRPr lang="en-US" altLang="ru-RU" sz="2400" b="1" dirty="0">
              <a:solidFill>
                <a:schemeClr val="tx1"/>
              </a:solidFill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  <a:p>
            <a:pPr algn="ctr" defTabSz="410766">
              <a:spcBef>
                <a:spcPts val="601"/>
              </a:spcBef>
              <a:buClr>
                <a:schemeClr val="accent2"/>
              </a:buClr>
              <a:buSzPct val="85000"/>
              <a:defRPr/>
            </a:pPr>
            <a:r>
              <a:rPr lang="en-US" altLang="ru-RU" sz="2400" b="1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ru-RU" altLang="ru-RU" sz="2400" b="1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содержание + один тематический цикл)</a:t>
            </a:r>
            <a:endParaRPr lang="en-US" altLang="ru-RU" sz="2400" b="1" dirty="0">
              <a:solidFill>
                <a:schemeClr val="tx1"/>
              </a:solidFill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http://qrcoder.ru/code/?https%3A%2F%2Fwww.prosv.ru%2Fumk%2Fpage%2Fenglish-spheres.719.html&amp;10&amp;0">
            <a:extLst>
              <a:ext uri="{FF2B5EF4-FFF2-40B4-BE49-F238E27FC236}">
                <a16:creationId xmlns="" xmlns:a16="http://schemas.microsoft.com/office/drawing/2014/main" id="{C9FBC0FB-CDFE-4CDF-9438-0896E394F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30" y="1415393"/>
            <a:ext cx="4537126" cy="453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8F55685-CFBA-4102-8A70-8D44E8A3CDDB}"/>
              </a:ext>
            </a:extLst>
          </p:cNvPr>
          <p:cNvSpPr/>
          <p:nvPr/>
        </p:nvSpPr>
        <p:spPr>
          <a:xfrm>
            <a:off x="269282" y="5932566"/>
            <a:ext cx="71615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rebuchet MS" panose="020B0603020202020204" pitchFamily="34" charset="0"/>
                <a:sym typeface="Helvetica Light"/>
              </a:rPr>
              <a:t>https://www.prosv.ru/umk/page/english-spheres.719.html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9594D6FB-81BE-475C-81F4-59033DDC43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198" y="2566731"/>
            <a:ext cx="1164096" cy="1524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4E4EFDCB-98B6-4409-81E5-D4B0C350B9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130" y="3752839"/>
            <a:ext cx="1141246" cy="1540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75A6727F-1E15-44F7-AAF7-FED3C21EFC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00" y="4356912"/>
            <a:ext cx="1159567" cy="1514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23">
            <a:extLst>
              <a:ext uri="{FF2B5EF4-FFF2-40B4-BE49-F238E27FC236}">
                <a16:creationId xmlns="" xmlns:a16="http://schemas.microsoft.com/office/drawing/2014/main" id="{2257A717-E41E-41DB-AFA8-31FB70544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586" y="1808982"/>
            <a:ext cx="1762981" cy="208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67E138A5-5CE9-424C-BC29-151E37354A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341" y="2491157"/>
            <a:ext cx="1212657" cy="1600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B37AE01A-66F7-4598-A998-B2B5C404BB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164" y="3108573"/>
            <a:ext cx="1160004" cy="1516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01AB5D4C-5F08-40F2-AB29-8A1C8DAE0B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897" y="3793838"/>
            <a:ext cx="1125911" cy="1499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D558A140-D9D5-4D5F-8E43-4F048686C7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067" y="4402424"/>
            <a:ext cx="1277748" cy="1667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68E9397D-45A6-4D63-89C4-EB8D002E892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065" y="1162937"/>
            <a:ext cx="1161003" cy="156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280ED25B-4C1F-4E7A-8CF4-8113535B929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752" y="1962427"/>
            <a:ext cx="1163537" cy="1523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66907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4"/>
          <p:cNvSpPr>
            <a:spLocks noChangeArrowheads="1"/>
          </p:cNvSpPr>
          <p:nvPr/>
        </p:nvSpPr>
        <p:spPr bwMode="auto">
          <a:xfrm>
            <a:off x="1649772" y="569479"/>
            <a:ext cx="8881743" cy="57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altLang="ru-RU" sz="2400" b="1" dirty="0" smtClean="0">
                <a:latin typeface="Trebuchet MS" panose="020B0603020202020204" pitchFamily="34" charset="0"/>
                <a:cs typeface="Arial" panose="020B0604020202020204" pitchFamily="34" charset="0"/>
              </a:rPr>
              <a:t>Особенности обучения чтению</a:t>
            </a:r>
            <a:endParaRPr lang="ru-RU" altLang="ru-RU" sz="2400" b="1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9"/>
          <p:cNvSpPr txBox="1">
            <a:spLocks noChangeArrowheads="1"/>
          </p:cNvSpPr>
          <p:nvPr/>
        </p:nvSpPr>
        <p:spPr bwMode="auto">
          <a:xfrm>
            <a:off x="3442108" y="1437735"/>
            <a:ext cx="5575565" cy="2308324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3600" b="1" dirty="0">
                <a:solidFill>
                  <a:srgbClr val="294690"/>
                </a:solidFill>
                <a:latin typeface="Trebuchet MS" panose="020B0603020202020204" pitchFamily="34" charset="0"/>
              </a:rPr>
              <a:t>Классический </a:t>
            </a:r>
            <a:r>
              <a:rPr lang="ru-RU" altLang="ru-RU" sz="3600" b="1" dirty="0" smtClean="0">
                <a:solidFill>
                  <a:srgbClr val="294690"/>
                </a:solidFill>
                <a:latin typeface="Trebuchet MS" panose="020B0603020202020204" pitchFamily="34" charset="0"/>
              </a:rPr>
              <a:t>подход</a:t>
            </a:r>
          </a:p>
          <a:p>
            <a:r>
              <a:rPr lang="ru-RU" altLang="ru-RU" sz="3600" b="1" dirty="0">
                <a:solidFill>
                  <a:srgbClr val="294690"/>
                </a:solidFill>
                <a:latin typeface="Trebuchet MS" panose="020B0603020202020204" pitchFamily="34" charset="0"/>
              </a:rPr>
              <a:t> </a:t>
            </a:r>
            <a:r>
              <a:rPr lang="ru-RU" altLang="ru-RU" sz="3600" b="1" dirty="0" smtClean="0">
                <a:solidFill>
                  <a:srgbClr val="294690"/>
                </a:solidFill>
                <a:latin typeface="Trebuchet MS" panose="020B0603020202020204" pitchFamily="34" charset="0"/>
              </a:rPr>
              <a:t>               </a:t>
            </a:r>
            <a:r>
              <a:rPr lang="ru-RU" altLang="ru-RU" sz="7200" b="1" dirty="0" smtClean="0">
                <a:solidFill>
                  <a:srgbClr val="294690"/>
                </a:solidFill>
                <a:latin typeface="Trebuchet MS" panose="020B0603020202020204" pitchFamily="34" charset="0"/>
              </a:rPr>
              <a:t>+</a:t>
            </a:r>
            <a:r>
              <a:rPr lang="ru-RU" altLang="ru-RU" sz="3600" b="1" dirty="0" smtClean="0">
                <a:solidFill>
                  <a:srgbClr val="294690"/>
                </a:solidFill>
                <a:latin typeface="Trebuchet MS" panose="020B0603020202020204" pitchFamily="34" charset="0"/>
              </a:rPr>
              <a:t> </a:t>
            </a:r>
            <a:endParaRPr lang="ru-RU" altLang="ru-RU" sz="3600" b="1" dirty="0">
              <a:solidFill>
                <a:srgbClr val="294690"/>
              </a:solidFill>
              <a:latin typeface="Trebuchet MS" panose="020B0603020202020204" pitchFamily="34" charset="0"/>
            </a:endParaRPr>
          </a:p>
          <a:p>
            <a:r>
              <a:rPr lang="ru-RU" altLang="ru-RU" sz="3600" b="1" dirty="0">
                <a:solidFill>
                  <a:srgbClr val="294690"/>
                </a:solidFill>
                <a:latin typeface="Trebuchet MS" panose="020B0603020202020204" pitchFamily="34" charset="0"/>
              </a:rPr>
              <a:t>Инновационный подход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29" y="569479"/>
            <a:ext cx="1119028" cy="1465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108" y="4141579"/>
            <a:ext cx="1795047" cy="212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752" y="4360653"/>
            <a:ext cx="1159301" cy="1513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504" y="1044380"/>
            <a:ext cx="1126220" cy="1514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210" y="1788021"/>
            <a:ext cx="1085945" cy="1465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90" y="2558950"/>
            <a:ext cx="1121904" cy="1465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155" y="4389420"/>
            <a:ext cx="1120466" cy="1478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601" y="4373598"/>
            <a:ext cx="1154986" cy="1510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767" y="4360653"/>
            <a:ext cx="1131973" cy="1507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932" y="3030233"/>
            <a:ext cx="1129097" cy="1478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01889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Инструменты реализации стратегии">
            <a:extLst/>
          </p:cNvPr>
          <p:cNvSpPr txBox="1"/>
          <p:nvPr/>
        </p:nvSpPr>
        <p:spPr>
          <a:xfrm>
            <a:off x="132505" y="688178"/>
            <a:ext cx="7782719" cy="431976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31019" tIns="31019" rIns="31019" bIns="31019" anchor="ctr">
            <a:spAutoFit/>
          </a:bodyPr>
          <a:lstStyle>
            <a:lvl1pPr algn="l">
              <a:defRPr sz="4800">
                <a:solidFill>
                  <a:srgbClr val="29489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algn="ctr" defTabSz="410766">
              <a:spcBef>
                <a:spcPts val="601"/>
              </a:spcBef>
              <a:buClr>
                <a:schemeClr val="accent2"/>
              </a:buClr>
              <a:buSzPct val="85000"/>
              <a:defRPr/>
            </a:pPr>
            <a:r>
              <a:rPr lang="ru-RU" altLang="ru-RU" sz="2400" b="1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Сайт УМК «Сферы»</a:t>
            </a:r>
            <a:endParaRPr lang="en-US" altLang="ru-RU" sz="2400" b="1" dirty="0">
              <a:solidFill>
                <a:schemeClr val="tx1"/>
              </a:solidFill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9594D6FB-81BE-475C-81F4-59033DDC43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198" y="2566731"/>
            <a:ext cx="1164096" cy="1524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4E4EFDCB-98B6-4409-81E5-D4B0C350B9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130" y="3752839"/>
            <a:ext cx="1141246" cy="1540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75A6727F-1E15-44F7-AAF7-FED3C21EFC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00" y="4356912"/>
            <a:ext cx="1159567" cy="1514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23">
            <a:extLst>
              <a:ext uri="{FF2B5EF4-FFF2-40B4-BE49-F238E27FC236}">
                <a16:creationId xmlns="" xmlns:a16="http://schemas.microsoft.com/office/drawing/2014/main" id="{2257A717-E41E-41DB-AFA8-31FB70544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586" y="1808982"/>
            <a:ext cx="1762981" cy="208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67E138A5-5CE9-424C-BC29-151E37354A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341" y="2491157"/>
            <a:ext cx="1212657" cy="1600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B37AE01A-66F7-4598-A998-B2B5C404BB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164" y="3108573"/>
            <a:ext cx="1160004" cy="1516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01AB5D4C-5F08-40F2-AB29-8A1C8DAE0B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897" y="3793838"/>
            <a:ext cx="1125911" cy="1499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D558A140-D9D5-4D5F-8E43-4F048686C7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067" y="4402424"/>
            <a:ext cx="1277748" cy="1667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68E9397D-45A6-4D63-89C4-EB8D002E892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065" y="1162937"/>
            <a:ext cx="1161003" cy="156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280ED25B-4C1F-4E7A-8CF4-8113535B929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752" y="1962427"/>
            <a:ext cx="1163537" cy="1523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132EE7D3-03E6-4204-975C-EED669D6258B}"/>
              </a:ext>
            </a:extLst>
          </p:cNvPr>
          <p:cNvSpPr/>
          <p:nvPr/>
        </p:nvSpPr>
        <p:spPr>
          <a:xfrm>
            <a:off x="359099" y="5874558"/>
            <a:ext cx="59544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rebuchet MS" panose="020B0603020202020204" pitchFamily="34" charset="0"/>
              </a:rPr>
              <a:t>https://www.prosv.ru/umk/english-spheres.html</a:t>
            </a:r>
          </a:p>
        </p:txBody>
      </p:sp>
      <p:pic>
        <p:nvPicPr>
          <p:cNvPr id="2050" name="Picture 2" descr="http://qrcoder.ru/code/?https%3A%2F%2Fwww.prosv.ru%2Fumk%2Fenglish-spheres.html&amp;10&amp;0">
            <a:extLst>
              <a:ext uri="{FF2B5EF4-FFF2-40B4-BE49-F238E27FC236}">
                <a16:creationId xmlns="" xmlns:a16="http://schemas.microsoft.com/office/drawing/2014/main" id="{31D162CF-FB2D-49D9-A983-DDEB6929D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93" y="1392744"/>
            <a:ext cx="4540743" cy="454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5006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891056" y="571582"/>
            <a:ext cx="4185653" cy="3328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cap="all" dirty="0">
                <a:latin typeface="+mn-lt"/>
              </a:rPr>
              <a:t>СТРАНИЦА В </a:t>
            </a:r>
            <a:r>
              <a:rPr lang="en-US" sz="2800" b="1" cap="all" dirty="0">
                <a:latin typeface="+mn-lt"/>
              </a:rPr>
              <a:t>FACEBOOK</a:t>
            </a:r>
            <a:endParaRPr lang="ru-RU" sz="2800" b="1" cap="all" dirty="0"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9E6BCB3-45B6-4952-AD25-3C3CAF4769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2" t="13490" r="26572" b="4381"/>
          <a:stretch/>
        </p:blipFill>
        <p:spPr>
          <a:xfrm>
            <a:off x="417519" y="737984"/>
            <a:ext cx="5487194" cy="5188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http://qrcoder.ru/code/?https%3A%2F%2Fwww.facebook.com%2Fenglishspheres&amp;8&amp;0">
            <a:extLst>
              <a:ext uri="{FF2B5EF4-FFF2-40B4-BE49-F238E27FC236}">
                <a16:creationId xmlns="" xmlns:a16="http://schemas.microsoft.com/office/drawing/2014/main" id="{4CAF6786-6C83-4B7D-A96D-776C41B75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666" y="1626763"/>
            <a:ext cx="3927946" cy="392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6"/>
          <p:cNvSpPr>
            <a:spLocks noChangeArrowheads="1"/>
          </p:cNvSpPr>
          <p:nvPr/>
        </p:nvSpPr>
        <p:spPr bwMode="auto">
          <a:xfrm>
            <a:off x="6047510" y="5554709"/>
            <a:ext cx="58081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/>
            <a:r>
              <a:rPr lang="en-US" altLang="ru-RU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https://www.facebook.com/englishspheres</a:t>
            </a:r>
            <a:endParaRPr lang="ru-RU" altLang="ru-RU" sz="20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5022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/>
          <p:cNvSpPr txBox="1">
            <a:spLocks noChangeArrowheads="1"/>
          </p:cNvSpPr>
          <p:nvPr/>
        </p:nvSpPr>
        <p:spPr bwMode="auto">
          <a:xfrm>
            <a:off x="1346441" y="2215482"/>
            <a:ext cx="9840685" cy="1486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265" dirty="0">
                <a:solidFill>
                  <a:srgbClr val="294690"/>
                </a:solidFill>
                <a:latin typeface="Trebuchet MS" panose="020B0603020202020204" pitchFamily="34" charset="0"/>
              </a:rPr>
              <a:t>Смирнова Елена Юрьевна (автор) – </a:t>
            </a:r>
            <a:r>
              <a:rPr lang="en-US" altLang="ru-RU" sz="2265" dirty="0">
                <a:solidFill>
                  <a:srgbClr val="294690"/>
                </a:solidFill>
                <a:latin typeface="Trebuchet MS" panose="020B0603020202020204" pitchFamily="34" charset="0"/>
                <a:hlinkClick r:id="rId2"/>
              </a:rPr>
              <a:t>elenasotem@yandex.ru</a:t>
            </a:r>
            <a:endParaRPr lang="en-US" altLang="ru-RU" sz="2265" dirty="0">
              <a:solidFill>
                <a:srgbClr val="294690"/>
              </a:solidFill>
              <a:latin typeface="Trebuchet MS" panose="020B0603020202020204" pitchFamily="34" charset="0"/>
            </a:endParaRPr>
          </a:p>
          <a:p>
            <a:endParaRPr lang="en-US" altLang="ru-RU" sz="2265" dirty="0">
              <a:solidFill>
                <a:srgbClr val="294690"/>
              </a:solidFill>
              <a:latin typeface="Trebuchet MS" panose="020B0603020202020204" pitchFamily="34" charset="0"/>
            </a:endParaRPr>
          </a:p>
          <a:p>
            <a:r>
              <a:rPr lang="ru-RU" altLang="ru-RU" sz="2265" dirty="0">
                <a:solidFill>
                  <a:srgbClr val="294690"/>
                </a:solidFill>
                <a:latin typeface="Trebuchet MS" panose="020B0603020202020204" pitchFamily="34" charset="0"/>
              </a:rPr>
              <a:t>Семичев Максим Анатольевич (зав. редакцией английского языка) – </a:t>
            </a:r>
            <a:r>
              <a:rPr lang="en-US" altLang="ru-RU" sz="2265" dirty="0">
                <a:solidFill>
                  <a:srgbClr val="294690"/>
                </a:solidFill>
                <a:latin typeface="Trebuchet MS" panose="020B0603020202020204" pitchFamily="34" charset="0"/>
                <a:hlinkClick r:id="rId3"/>
              </a:rPr>
              <a:t>MSemichev@prosv.ru</a:t>
            </a:r>
            <a:r>
              <a:rPr lang="en-US" altLang="ru-RU" sz="2265" dirty="0">
                <a:solidFill>
                  <a:srgbClr val="294690"/>
                </a:solidFill>
                <a:latin typeface="Trebuchet MS" panose="020B0603020202020204" pitchFamily="34" charset="0"/>
              </a:rPr>
              <a:t> </a:t>
            </a:r>
            <a:endParaRPr lang="ru-RU" altLang="ru-RU" sz="2265" dirty="0">
              <a:solidFill>
                <a:srgbClr val="29469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66500" y="4633435"/>
            <a:ext cx="5141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29469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Интернет-магазин </a:t>
            </a:r>
            <a:r>
              <a:rPr lang="ru-RU" altLang="ru-RU" sz="2400" b="1" dirty="0" smtClean="0">
                <a:solidFill>
                  <a:srgbClr val="29469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издательства:</a:t>
            </a:r>
            <a:endParaRPr lang="en-GB" altLang="ru-RU" sz="2400" b="1" dirty="0">
              <a:solidFill>
                <a:srgbClr val="294690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66784" y="4633435"/>
            <a:ext cx="3072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2400" b="1" dirty="0">
                <a:solidFill>
                  <a:srgbClr val="29469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http</a:t>
            </a:r>
            <a:r>
              <a:rPr lang="ru-RU" altLang="ru-RU" sz="2400" b="1" dirty="0">
                <a:solidFill>
                  <a:srgbClr val="29469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://</a:t>
            </a:r>
            <a:r>
              <a:rPr lang="en-US" altLang="ru-RU" sz="2400" b="1" dirty="0">
                <a:solidFill>
                  <a:srgbClr val="29469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shop.prosv.ru</a:t>
            </a:r>
            <a:endParaRPr lang="ru-RU" altLang="ru-RU" sz="2400" b="1" dirty="0">
              <a:solidFill>
                <a:srgbClr val="294690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8918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0277" y="2478163"/>
            <a:ext cx="5152376" cy="2246769"/>
          </a:xfrm>
          <a:prstGeom prst="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565"/>
              </a:spcBef>
              <a:defRPr/>
            </a:pPr>
            <a:r>
              <a:rPr lang="ru-RU" altLang="ru-RU" sz="2400" dirty="0" smtClean="0">
                <a:ln w="0"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Пошаговое обучение чтению:</a:t>
            </a:r>
          </a:p>
          <a:p>
            <a:pPr marL="457200" indent="-457200">
              <a:spcBef>
                <a:spcPts val="565"/>
              </a:spcBef>
              <a:buAutoNum type="arabicPeriod"/>
              <a:defRPr/>
            </a:pPr>
            <a:r>
              <a:rPr lang="ru-RU" altLang="ru-RU" sz="2400" dirty="0" smtClean="0">
                <a:ln w="0"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Буква + звук</a:t>
            </a:r>
          </a:p>
          <a:p>
            <a:pPr marL="457200" indent="-457200">
              <a:spcBef>
                <a:spcPts val="565"/>
              </a:spcBef>
              <a:buAutoNum type="arabicPeriod"/>
              <a:defRPr/>
            </a:pPr>
            <a:r>
              <a:rPr lang="ru-RU" altLang="ru-RU" sz="2400" dirty="0" smtClean="0">
                <a:ln w="0"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Слово</a:t>
            </a:r>
          </a:p>
          <a:p>
            <a:pPr marL="457200" indent="-457200">
              <a:spcBef>
                <a:spcPts val="565"/>
              </a:spcBef>
              <a:buAutoNum type="arabicPeriod"/>
              <a:defRPr/>
            </a:pPr>
            <a:r>
              <a:rPr lang="ru-RU" altLang="ru-RU" sz="2400" dirty="0" smtClean="0">
                <a:ln w="0"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Фраза</a:t>
            </a:r>
          </a:p>
          <a:p>
            <a:pPr marL="457200" indent="-457200">
              <a:spcBef>
                <a:spcPts val="565"/>
              </a:spcBef>
              <a:buAutoNum type="arabicPeriod"/>
              <a:defRPr/>
            </a:pPr>
            <a:r>
              <a:rPr lang="ru-RU" altLang="ru-RU" sz="2400" dirty="0" smtClean="0">
                <a:ln w="0"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Предложение </a:t>
            </a:r>
            <a:endParaRPr lang="ru-RU" altLang="ru-RU" sz="2400" dirty="0">
              <a:ln w="0">
                <a:solidFill>
                  <a:srgbClr val="00206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480" y="1202654"/>
            <a:ext cx="5065798" cy="1275509"/>
          </a:xfrm>
          <a:prstGeom prst="rect">
            <a:avLst/>
          </a:prstGeom>
          <a:ln w="88900" cap="sq" cmpd="thickThin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044" y="4970718"/>
            <a:ext cx="5182353" cy="1270041"/>
          </a:xfrm>
          <a:prstGeom prst="rect">
            <a:avLst/>
          </a:prstGeom>
          <a:ln w="88900" cap="sq" cmpd="thickThin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156139" y="545907"/>
            <a:ext cx="59586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565"/>
              </a:spcBef>
              <a:defRPr/>
            </a:pPr>
            <a:r>
              <a:rPr lang="ru-RU" altLang="ru-RU" sz="2400" b="1" dirty="0" smtClean="0">
                <a:latin typeface="Trebuchet MS" panose="020B0603020202020204" pitchFamily="34" charset="0"/>
                <a:cs typeface="Arial" panose="020B0604020202020204" pitchFamily="34" charset="0"/>
              </a:rPr>
              <a:t>Особенности начала обучения чтению</a:t>
            </a:r>
            <a:endParaRPr lang="ru-RU" altLang="ru-RU" sz="2400" b="1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114" y="3005052"/>
            <a:ext cx="6176211" cy="1438776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608905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08" y="801148"/>
            <a:ext cx="6834063" cy="5255701"/>
          </a:xfrm>
          <a:prstGeom prst="rect">
            <a:avLst/>
          </a:prstGeom>
          <a:ln w="2286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467" y="2951018"/>
            <a:ext cx="5158190" cy="2448357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2011874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577" y="727363"/>
            <a:ext cx="6580973" cy="3823855"/>
          </a:xfrm>
          <a:prstGeom prst="rect">
            <a:avLst/>
          </a:prstGeom>
          <a:ln w="2286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8727" y="4935681"/>
            <a:ext cx="7733808" cy="1477673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6063006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48" y="660735"/>
            <a:ext cx="7620000" cy="1333500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54" y="2518611"/>
            <a:ext cx="6419422" cy="3739314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118439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430" y="562631"/>
            <a:ext cx="6075503" cy="3050408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449" y="2698639"/>
            <a:ext cx="6253003" cy="3666567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898232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504</Words>
  <Application>Microsoft Office PowerPoint</Application>
  <PresentationFormat>Произвольный</PresentationFormat>
  <Paragraphs>106</Paragraphs>
  <Slides>42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Смирнова</dc:creator>
  <cp:lastModifiedBy>Анастасия Черепнева</cp:lastModifiedBy>
  <cp:revision>54</cp:revision>
  <dcterms:created xsi:type="dcterms:W3CDTF">2019-04-08T11:10:44Z</dcterms:created>
  <dcterms:modified xsi:type="dcterms:W3CDTF">2019-10-16T07:31:49Z</dcterms:modified>
</cp:coreProperties>
</file>