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267" r:id="rId12"/>
    <p:sldId id="275" r:id="rId13"/>
    <p:sldId id="271" r:id="rId14"/>
    <p:sldId id="270" r:id="rId15"/>
    <p:sldId id="272" r:id="rId16"/>
    <p:sldId id="274" r:id="rId17"/>
    <p:sldId id="257" r:id="rId18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740" y="24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685800" y="3048506"/>
            <a:ext cx="7772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ЕГЭ 2025 по английскому языку. Методические рекомендации и особенности подготовки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43808"/>
            <a:ext cx="8507288" cy="108012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Уточнены критерии оценивания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устной части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419872"/>
            <a:ext cx="8229600" cy="324036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 логично; имеет завершённый характер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вступительная с обращением 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другу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фразы);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логической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используются правильно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ошибка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логичности /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логической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</a:p>
          <a:p>
            <a:pPr lvl="0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 в основном логично и имеет достаточно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завершённый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(имеются вступительная фраза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обращением к другу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фраза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2–3 ошибки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логичности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средстваx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логической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</a:p>
          <a:p>
            <a:pPr lvl="0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 не имеет завершённого характера: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вступительная ИЛИ заключительная фраза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И/ИЛИ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4–5 ошибок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логичности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средстваx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</a:p>
          <a:p>
            <a:pPr lvl="0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 не имеет завершённого характера: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вступительная и заключительная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фразы И/ИЛИ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6 и более ошибок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логичности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логической связи</a:t>
            </a:r>
          </a:p>
          <a:p>
            <a:pPr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389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63888" y="3063479"/>
            <a:ext cx="5122912" cy="359675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примеры выполнения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Подробные рекомендации для выполнения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выполнения задания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применения алгоритмов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Разборы заданий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1" y="3063479"/>
            <a:ext cx="2891904" cy="3596753"/>
          </a:xfrm>
        </p:spPr>
      </p:pic>
    </p:spTree>
    <p:extLst>
      <p:ext uri="{BB962C8B-B14F-4D97-AF65-F5344CB8AC3E}">
        <p14:creationId xmlns:p14="http://schemas.microsoft.com/office/powerpoint/2010/main" val="326376262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59831"/>
            <a:ext cx="8062664" cy="1296145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задания: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формулировка задания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знать ученикам для правильного выполнения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алгоритм (логически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выстроенная последовательность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действий)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разбор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 рекомендуемому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алгоритму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варианты заданий с ответами 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 теоретический и практический материал.</a:t>
            </a:r>
            <a:br>
              <a:rPr lang="ru-RU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696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855344"/>
            <a:ext cx="2818656" cy="3739529"/>
          </a:xfrm>
          <a:prstGeom prst="rect">
            <a:avLst/>
          </a:prstGeom>
        </p:spPr>
      </p:pic>
      <p:pic>
        <p:nvPicPr>
          <p:cNvPr id="5" name="Picture 3" descr="C:\Users\Юлия\Desktop\обложки\angl_tem_trenager_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5344"/>
            <a:ext cx="2808312" cy="37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237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063479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издательства: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intellectcentre.ru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1C9FB-22F4-4D80-A8B4-95040FA5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419872"/>
            <a:ext cx="6387884" cy="33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531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14168-47C3-43AF-9F35-938A55195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22546"/>
            <a:ext cx="8172450" cy="30187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КУРС ПОВЫШЕНИЯ КВАЛИФИКАЦИИ ДЛЯ УЧИТЕЛЕЙ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877133-5D73-42FB-9A88-D496A9351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764926"/>
            <a:ext cx="1220318" cy="9152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E5A290-B3FE-4F61-A067-607764871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772" y="3570409"/>
            <a:ext cx="2186862" cy="9912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2900" y="3570409"/>
            <a:ext cx="8512848" cy="2926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Запись на сайте </a:t>
            </a:r>
            <a:r>
              <a:rPr 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www.intellectcentre.ru</a:t>
            </a:r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квалификации: </a:t>
            </a:r>
          </a:p>
          <a:p>
            <a:pPr algn="just"/>
            <a:r>
              <a:rPr lang="ru-RU" sz="15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Автор: Веселова Ю.С. </a:t>
            </a:r>
          </a:p>
          <a:p>
            <a:pPr algn="just"/>
            <a:r>
              <a:rPr lang="ru-RU" sz="15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методист и автор пособий Издательства «Интеллект-Центр»</a:t>
            </a:r>
            <a:endParaRPr lang="en-US" sz="1500" u="sng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5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Форма обучения: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 с применением дистанционных образовательных технологий</a:t>
            </a:r>
          </a:p>
          <a:p>
            <a:pPr algn="just"/>
            <a:r>
              <a:rPr lang="ru-RU" sz="15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Документ об окончании обучения: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 удостоверение о повышении квалификации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государственного образца</a:t>
            </a:r>
          </a:p>
          <a:p>
            <a:pPr algn="just"/>
            <a:r>
              <a:rPr lang="ru-RU" sz="15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Цель курса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: обучение учителей и репетиторов английского языка новым подходам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и методикам в учебной деятельности, стратегиям подготовки к итоговой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аттестации, практикам выполнения и оценивания заданий 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c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развернутым ответом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ФГОС при подготовке обучающихся к итоговой аттестации</a:t>
            </a:r>
          </a:p>
        </p:txBody>
      </p:sp>
    </p:spTree>
    <p:extLst>
      <p:ext uri="{BB962C8B-B14F-4D97-AF65-F5344CB8AC3E}">
        <p14:creationId xmlns:p14="http://schemas.microsoft.com/office/powerpoint/2010/main" val="1117740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85417"/>
            <a:ext cx="7886700" cy="4114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5" y="3066558"/>
            <a:ext cx="2810320" cy="20186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Уважаемая Юлия Сергеевна, большое спасибо за ваш курс, за очень полезную, просто излагаемую и интересную информацию. Я очень продуктивно поработала и прояснила непонятные моменты. Слушала и </a:t>
            </a:r>
            <a:r>
              <a:rPr lang="ru-RU" sz="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переслушивала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ваши видео и находила то, на что не обратила внимание первый раз или была уверена, что всё запомнила. Особенно спасибо за разбор ошибок в эссе: чётко, понятно и грамотно. Оказывается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ru-RU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оценивать гораздо сложнее, чем писать. Очень полезно! Отличная подача информации, а главное своевременно, когда она нужна. Большое-большое спасибо.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6" y="5222664"/>
            <a:ext cx="2081526" cy="161582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dirty="0">
                <a:solidFill>
                  <a:srgbClr val="2C2D2E"/>
                </a:solidFill>
                <a:latin typeface="Arial" panose="020B0604020202020204" pitchFamily="34" charset="0"/>
              </a:rPr>
              <a:t>Большое спасибо за Ваши пособия, активно ими пользуемся и ждем новых. Особая благодарность за Ваш курс, возможность общения и получения ответов на вопросы, связанные с особенностями предстоящих экзаменов. Здоровья Вам, творческих идей и хороших учеников, к коим  причисляю и себя.</a:t>
            </a:r>
            <a:endParaRPr lang="ru-RU" sz="9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4654479" y="5238128"/>
            <a:ext cx="2509808" cy="146758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спасибо Вам за </a:t>
            </a:r>
            <a:r>
              <a:rPr lang="ru-RU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</a:t>
            </a: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Он, действительно очень помог в работе и был полезен в связи со многими нюансами, появившимися после изменений в экзамене</a:t>
            </a:r>
            <a:r>
              <a:rPr lang="ru-RU" sz="10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Очень </a:t>
            </a: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хорошо, что мы смогли на практике потренировать теоретические моменты. Курс был выстроен логично и понятно.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7825" y="2722054"/>
            <a:ext cx="4246463" cy="25160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 понравился. Я посещала данные </a:t>
            </a:r>
            <a:r>
              <a:rPr lang="ru-RU" sz="1050" dirty="0" err="1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вебинары</a:t>
            </a:r>
            <a:r>
              <a:rPr lang="ru-RU" sz="1050" dirty="0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целью быть в курсе последних изменений в ЕГЭ и получить знания, необходимые для индивидуальной подготовки ребят к экзамену. Занятия полностью оправдали ожидания: обучение дало мне больше </a:t>
            </a:r>
            <a:r>
              <a:rPr lang="ru-RU" sz="1050" dirty="0" err="1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экспертности</a:t>
            </a:r>
            <a:r>
              <a:rPr lang="ru-RU" sz="1050" dirty="0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вопросе оценивания экзаменационных работ. Все структурно и по шагам. Понравилось, что к каждому домашнему заданию были комментарии и обратная связь.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050" dirty="0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правильно построена схема проведения курсов, была возможность в свободное время просматривать интернет трансляции, что немало важно для работающих учителей. </a:t>
            </a:r>
            <a:br>
              <a:rPr lang="ru-RU" sz="1050" dirty="0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545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преподавания: всё рационально и содержательно, получаемая информация усваивалось легко и с удовольствием! Огромная благодарность Юлии Сергеевне за очень полезную информацию по новому формату и по стратегиям оценивания работ и желание передать больше своего опыта. Спасибо!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2254926" y="5330436"/>
            <a:ext cx="2317074" cy="14752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Вам за содержательные занятия, особенно полезными были практикумы. Разбор и оценивание вариантов - это как раз то, чего всегда не хватает! Здорово, что после курсов наши копилки пополнятся новыми вариантами для тренировки эссе. 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64288" y="2722054"/>
            <a:ext cx="1820718" cy="41319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Примите мою искреннюю благодарность за проведенный Вами курс повышения компетентности преподавателей английского языка в подготовке к ЕГЭ и оценивании работ учеников! Курс реально помог понять алгоритм подготовки и пересмотреть подходы к работе с выпускниками. Самое главное в курсе - наша практика и Ваша ее оценка. Убеждена, что каждый неоднократно еще вернется к Вашим презентациям, чтобы наилучшим образом применять все методические рекомендации в своей работе.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343469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23728"/>
            <a:ext cx="7951912" cy="2585443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ЕГЭ 2024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31800" y="3779912"/>
            <a:ext cx="8229600" cy="2814961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(из 665 тысяч)  -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14,1%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всех сдающих 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- более 80 000 человек, в 2022 году - 87 000 человек. В 2021 году - 87 588 человек. В 2020 - 81 793. В 2019 - 76 492.</a:t>
            </a:r>
          </a:p>
          <a:p>
            <a:pPr>
              <a:buFontTx/>
              <a:buChar char="-"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415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количество 100-балльников (205 чел - 2023,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2022)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-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65,39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(66,31 в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2023, 73,27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году, 72,2 в 2021, 70,9 в 2020, 73,8 в 2019)</a:t>
            </a:r>
          </a:p>
        </p:txBody>
      </p:sp>
    </p:spTree>
    <p:extLst>
      <p:ext uri="{BB962C8B-B14F-4D97-AF65-F5344CB8AC3E}">
        <p14:creationId xmlns:p14="http://schemas.microsoft.com/office/powerpoint/2010/main" val="4501713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43808"/>
            <a:ext cx="8229600" cy="936104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ЕГЭ 2025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635896"/>
            <a:ext cx="8229600" cy="295897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структуре и содержании КИМ ЕГЭ 2025 в сравнении с КИМ 2024 отсутствуют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формулировки задания 38 письменной части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Уточнены формулировки задания 4 устной части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Уточнены критерии оценивания ответов на задания 4 устной части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19–24 на контроль грамматических навыков могут быть даны на двух отдельных текстах или на одном цельном тексте.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100195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1720"/>
            <a:ext cx="8435280" cy="273630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38. ТЕМАТИЧЕСКОЕ П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ИСЬМЕННОЕ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ВЫСКАЗЫВАНИЕ С ЭЛЕМЕНТАМИ РАССУЖДЕНИЯ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995936"/>
            <a:ext cx="8229600" cy="25989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51920"/>
            <a:ext cx="4222946" cy="2742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30" y="3841679"/>
            <a:ext cx="3747370" cy="27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06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6228"/>
            <a:ext cx="8229600" cy="207774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ОЦЕНИВАНИЯ ЗАДАНИЯ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491880"/>
            <a:ext cx="8229600" cy="3102993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Рекомендованное время выполнения – 60 минут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минут – анализ и развернутый план).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задания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250 слов (180-275)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критериев: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«Решение коммуникативной задачи» (3 балла)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текста» (3 балла)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«Лексика» (3 балла)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«Грамматика» (3 балла)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«Орфография и пунктуация» (2 балла)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Оценивается в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1-0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(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упоминания о проекте,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требуемые аспекты, или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аспекты являются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неполными/неточными) 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К1 РКЗ учащийся получает 0 баллов, все задание оценивается в 0 баллов.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3890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87824"/>
            <a:ext cx="8229600" cy="72008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ПО ВЫПОЛНЕНИЮ ЗАДАНИЯ 38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47328" y="3347864"/>
            <a:ext cx="8373144" cy="3312368"/>
          </a:xfrm>
        </p:spPr>
        <p:txBody>
          <a:bodyPr>
            <a:normAutofit fontScale="25000" lnSpcReduction="20000"/>
          </a:bodyPr>
          <a:lstStyle/>
          <a:p>
            <a:pPr marL="171450" indent="-1714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 -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и/или его цель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результаты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социологического опроса по определенной теме в соответствующей стране, изложенной в таблице или диаграмме).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упомянуть страну (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Zetland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of opinion polls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меняем на 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results of a survey.</a:t>
            </a:r>
            <a:endParaRPr lang="ru-RU" sz="6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абзац -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2-3 факта: желательно самое высокое и самое низкое значение (возможно, среднее значение). </a:t>
            </a:r>
            <a:r>
              <a:rPr lang="ru-RU" sz="60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указывать цифры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(% из таблицы) хотя бы в скобках – без них аспект считается не выполненным.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Числовые значения процентов писать числами.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абзац -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сравнить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данные, содержащиеся во второй и третьей строках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таблицы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нужно написать </a:t>
            </a:r>
            <a:r>
              <a:rPr lang="ru-RU" sz="6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комментарий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(сделать вывод по статистическим данным – должен быть связан с темой проекта).</a:t>
            </a:r>
          </a:p>
          <a:p>
            <a:pPr marL="171450" indent="-1714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абзац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содержит предложение с описанием проблемы. Далее следует предложение решения проблемы. </a:t>
            </a:r>
            <a:r>
              <a:rPr lang="ru-RU" sz="6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 быть логика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проблемой и решением.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заключении 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должен обязательно высказать мнение по указанной теме и обосновать свою позицию по указанной теме (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importance of …)</a:t>
            </a:r>
            <a:r>
              <a:rPr lang="ru-RU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 </a:t>
            </a:r>
            <a:r>
              <a:rPr lang="ru-RU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предложения.</a:t>
            </a:r>
            <a:endParaRPr lang="ru-RU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Дублирование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 и фактов в аспектах 2 и 3 не допускается </a:t>
            </a:r>
            <a:endParaRPr lang="ru-RU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9443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17760"/>
            <a:ext cx="8229600" cy="54612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РКЗ (К1)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491880"/>
            <a:ext cx="8229600" cy="3102993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пункт, на основании которого легче всего выявить проблему</a:t>
            </a:r>
          </a:p>
          <a:p>
            <a:pPr marL="457200" indent="-457200">
              <a:spcBef>
                <a:spcPts val="0"/>
              </a:spcBef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два пункта для сравнения, которое возможно логически прокомментировать</a:t>
            </a:r>
          </a:p>
          <a:p>
            <a:pPr marL="457200" indent="-457200">
              <a:spcBef>
                <a:spcPts val="0"/>
              </a:spcBef>
              <a:buAutoNum type="arabicParenR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Оставшиеся два пункта – 2 абзац (2-3 факта)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828" y="4139952"/>
            <a:ext cx="4320480" cy="24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01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87824"/>
            <a:ext cx="8229600" cy="432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УСТНАЯ ЧАСТЬ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419872"/>
            <a:ext cx="8229600" cy="31750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37" y="3419873"/>
            <a:ext cx="4476304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670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17760"/>
            <a:ext cx="8229600" cy="83416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ОШИБКИ В ЗАДАНИИ 4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3347864"/>
            <a:ext cx="8363272" cy="3247009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задания (рассказ вместо описания)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связи своего ответа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темой проекта (Описание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(характеристики –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 the choice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различия (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noting the differences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должны быть связаны с темой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неправильная формулировка высказывания своего мнения по теме проекта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would prefer – prefer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 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заученных фраз или фрагментов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топиков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 от темы, избыточная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– незавершенное задание (Можно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 только по одному сходству и различию - балл 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снижается)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Непонятные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языковых ошибок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фразы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неправильная формулировка вступительной и заключительной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адресности во введении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неправильное использование средств логической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паузы, мешающие целостности и связности монолога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671722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1157</Words>
  <Application>Microsoft Office PowerPoint</Application>
  <PresentationFormat>Произвольный</PresentationFormat>
  <Paragraphs>82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ИТОГИ ЕГЭ 2024</vt:lpstr>
      <vt:lpstr>ИЗМЕНЕНИЯ В ЕГЭ 2025</vt:lpstr>
      <vt:lpstr>ЗАДАНИЕ 38. ТЕМАТИЧЕСКОЕ ПИСЬМЕННОЕ ВЫСКАЗЫВАНИЕ С ЭЛЕМЕНТАМИ РАССУЖДЕНИЯ</vt:lpstr>
      <vt:lpstr>ОСОБЕННОСТИ ОЦЕНИВАНИЯ ЗАДАНИЯ 38</vt:lpstr>
      <vt:lpstr>РЕКОМЕНДАЦИИ ПО ВЫПОЛНЕНИЮ ЗАДАНИЯ 38 </vt:lpstr>
      <vt:lpstr>РКЗ (К1)</vt:lpstr>
      <vt:lpstr>ЗАДАНИЕ 4 УСТНАЯ ЧАСТЬ</vt:lpstr>
      <vt:lpstr>ТИПИЧНЫЕ ОШИБКИ В ЗАДАНИИ 4 </vt:lpstr>
      <vt:lpstr>Уточнены критерии оценивания задания 4 устной части  </vt:lpstr>
      <vt:lpstr>Презентация PowerPoint</vt:lpstr>
      <vt:lpstr>       Для каждого задания: - формулировка задания - что следует знать ученикам для правильного выполнения задания - алгоритм (логически выстроенная последовательность действий) - разбор задания по рекомендуемому алгоритму - варианты заданий с ответами в конце пособия Добавлен теоретический и практический материал. </vt:lpstr>
      <vt:lpstr>Презентация PowerPoint</vt:lpstr>
      <vt:lpstr>Презентация PowerPoint</vt:lpstr>
      <vt:lpstr>ОНЛАЙН КУРС ПОВЫШЕНИЯ КВАЛИФИКАЦИИ ДЛЯ УЧИТЕЛЕЙ</vt:lpstr>
      <vt:lpstr>ОТЗЫВЫ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Юлия</cp:lastModifiedBy>
  <cp:revision>16</cp:revision>
  <dcterms:modified xsi:type="dcterms:W3CDTF">2024-09-23T09:12:21Z</dcterms:modified>
</cp:coreProperties>
</file>