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1" r:id="rId3"/>
    <p:sldId id="297" r:id="rId4"/>
    <p:sldId id="292" r:id="rId5"/>
    <p:sldId id="298" r:id="rId6"/>
    <p:sldId id="302" r:id="rId7"/>
    <p:sldId id="293" r:id="rId8"/>
    <p:sldId id="294" r:id="rId9"/>
    <p:sldId id="295" r:id="rId10"/>
    <p:sldId id="299" r:id="rId11"/>
    <p:sldId id="301" r:id="rId12"/>
    <p:sldId id="304" r:id="rId13"/>
    <p:sldId id="306" r:id="rId14"/>
    <p:sldId id="305" r:id="rId15"/>
    <p:sldId id="307" r:id="rId16"/>
    <p:sldId id="303" r:id="rId17"/>
    <p:sldId id="308" r:id="rId18"/>
    <p:sldId id="258" r:id="rId19"/>
    <p:sldId id="287" r:id="rId20"/>
    <p:sldId id="288" r:id="rId21"/>
    <p:sldId id="276" r:id="rId22"/>
    <p:sldId id="278" r:id="rId23"/>
    <p:sldId id="289" r:id="rId24"/>
    <p:sldId id="290" r:id="rId25"/>
    <p:sldId id="281" r:id="rId26"/>
    <p:sldId id="285" r:id="rId27"/>
    <p:sldId id="286" r:id="rId28"/>
    <p:sldId id="279" r:id="rId29"/>
    <p:sldId id="280" r:id="rId30"/>
    <p:sldId id="282" r:id="rId31"/>
    <p:sldId id="283" r:id="rId32"/>
    <p:sldId id="284" r:id="rId33"/>
    <p:sldId id="296" r:id="rId34"/>
    <p:sldId id="275" r:id="rId35"/>
    <p:sldId id="309" r:id="rId3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5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10-19T08:51:23.7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7479 3795 0,'18'0'141,"1"0"-110,-1 0 0,1 0 0,-19-18 1,19 18-17,-1 0 63,1 0-15,-1 0 31,1 0-63,74 0-15,74 18-1,1 1 1,-94-19 15,-55 0 157,18 0-110,38 0-78,-1 18 15,19-18 1,-37 0-16,0 0 16,-38 0-16,1 0 171,-1 0-171,1 0 16,37 0 0,-19 0-1,-18 0 1,-1 0 15,1 0-31,-1 0 16,75 0-1,0 0 1,1 0 0,-1 0-1,-56 0 17,-19 0-17,1 0 1,0 0-1,36 0 1,-36 0 0,0 0-1,-1 0 17,1 0-17,18 0-15,0 0 16,0 0-1,-18 0 17,0 0-17,-1 0 1,1 0 0,18 0-1,56 0 1,-56 0-1,19 0 1,-37 0 0,-1 0-16,1 0 31,-19 19-15,18-19-16,1 0 31,37 0-16,-19 0 1,0 19-16,1-19 16,-20 0-16,1 0 15,-19 18 63,37-18-62,0 0 0,93 37 15,-18-37-31,74 0 16,-93 0-16,-56 0 15,19 0 1,-19 0-1,-18 19 48,-1-19-32,38 0-31,-37 0 16,55 19-1,-37-1 1,-18-18 0,18 0-1,-18 0 1,0 0 0,-1 0 15,1 0-16,18 0 1,19 0 0,-19 19-1,-18-19 32,-19 18 1125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10-18T19:46:20.9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18883 4595 0,'0'-19'62,"18"19"188,1 0-234,-19-18-16,18 18 15,1 0 32,0 0-16,-19-19-31,18 19 32,150-111-17,-1 36 1,-93 57-16,57-57 16,-113 75-16,1-18 15,0 18 1,-19-19 15,18 19 0,391-112-31,38-18 16,-112 37 0,-205 37 15,-130 38-31,19 18 62,-1 0 79</inkml:trace>
  <inkml:trace contextRef="#ctx0" brushRef="#br0" timeOffset="2338.6397">18827 6418 0,'18'0'250,"75"0"-234,112 19-16,130-1 16,-149-18-1,37-37 17,-55 0-17,-131 37-15,-19 0 16,1 0 46,0 0-30,111 19-32,-37-1 0,56 19 15,-94-37 16,-17 0-15,-38 19 78,18 0-63,38-1-31,19 19 16,-38 1-16,0-20 15,-37-36 392,19 18-361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10-19T07:54:26.0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1507 6288 0,'0'19'391,"37"-1"-391,-18 1 16,18-1-1,19 20 1,-38-20 15,1 1-15,0-19-1,-19 18 1,18-18 0,-18 19-16,19-19 15,-19 19 95,37-1-95,-18 1 1,-1-19 15,1 18-15,-19 1-16,18-19 31,1 19-15,0-1-1,-1-18 1,1 0-1,-19 19 1,18-1 15,1-18-31,0 0 16,-1 19 0,1-19-1,18 37 1,0-37 15,-18 19-15,18-1-1,0 1 1,-18-19 0,-1 0-1,1 0 204,0 0-157,-19-19-30,18 1-17,19-19 1,-18-1-16,18 1 16,-37 0-16,19 18 15,-38 19 282,1 0-281,-1 0-1,-18 0 1,0 0-16,-1 0 16,1-18-16,19 18 15,-20 0 1,20 0-1,-1 0 64,1 0-48,-20 0-31,1 0 15,0 0 1,18 0 0,-18 0 31,0 0-32,18 0-15,-18 0 16,19-19-1,-1 19 1,0 0 0,1 0 15,-1 0 0,1 0-31,-20 0 16,-17-37-1,-1 37 1,37-19 0,0 19-1,19-18 110,19 18 47,0 0-156,-1 0 78,-18-19-79,38 19-15,-20 0 16,19 0-1,-18 0 1,0 0 0,36 0-1,20-18 1,-38 18 0,-18 0-1,-1 0 1,1 0 31,-1 0-32,1 0 1,18-19-16,-18 19 16,55 0-1,-37 0 1,-18 0 15,0 0 32,-1 0-48,19 0-15,-18 0 16,37-19-1,-19 19 1,-18 0 0,-1-18 109,1 18-110,-1 0 1,20 0-16,-20 0 16,19 0-1,1 0 1,-20 0-1,1 0 17,-1 0-17,1 0 1,18 0 0,19 0-1,0 0 1,-19 0-1,0 0 17,-18 0 15,0 0-32,-1 0 1,1 0-16,-1 0 15,38 18 1,-19-18 0,1 0-1,-20 0 17,1 0-32,-1 0 31,1 0-16,0 0 1,-19 19 156,18 0-78,1-1-79,-19 19-15,37-18 16,-18 18 0,18 19-1,-19 0 1,1-38-1,-19 1 1,0 0 31,-19-19 469,1 18-516,-1 1 15,1-1 1,-1-18 78,-18 19-63,18 0-16,1-19-15,-20 18 16,20-18 0,-1 0-16,19 19 62,-18-19-46,-1 0-16,19 18 15,-19-18-15,1 0 16,-1 0 0,1 0-16,-1 19 0,0-19 15,-18 0 1,19 19 0,-1-19-1,0 0 79,1 0-94,-19 0 16,-1 0-16,20 0 15,-1 0-15,-18 0 16,18 0-16,1 0 0,-1 0 15,-18 0-15,18 0 16,1 0 78,-20 0-63,20 0-15,-1 0-16,1 0 15,-1 0-15,0 0 16,1 0 31,-19 0-16,18 0-15,-18 0-1,18-19-15,1 19 0,-20 0 16,20 0-16,-1 0 16,1 0-16,-1 0 15,0 0 110,1 0-109,-1 0-1,1 0-15,-1 0 16,-18 0-16,18 0 16,1 0-16,-20 19 15,20-19 1,-1 0 15,1 0-31,-1 0 16,0 0-1,-18 18 1,19-18 0,-1 0-16,-18 0 15,18 19-15,1-19 16,-20 19-16,20-19 0,-1 0 16,1 0-16,-20 18 15,20-18-15,-1 0 16,0 0-16,1 0 15,-1 19 1,1-19 78,-1 0-94,-18 0 15,0 0-15,18 0 16,0 0-16,-18-19 297,19 1-281,-1-1-16,0 0 0,1 1 15,-1 18-15,1 0 16,18-19-16,-19 19 15,0-19 1,1 19 31,18-18-47,18 18 656,1 0-593,0 0-32,18 0-15,0-19-16,19 19 15,-19-18-15,-18 18 0,18 0 16,-19 0 124,20-19-93,-20 19-47,1 0 16,18-19-16,-18 19 16,-1 0-16,20 0 15,-20 0-15,1 0 16,-1-18 62,1 18-78,0-19 16,18 19-16,-19 0 0,1 0 15,0 0-15,-1-18 31,1 18-31,-1 0 16,20 0-16,-20-19 16,19 19-1,-18 0 1,18 0-16,-18 0 16,-1 0-16,20-19 15,-20 19-15,1 0 0,18 0 16,-18 0-16,-1 0 15,1 0-15,-1 0 16,1 0 0,0 0-16,18 0 15,-19 0 17,1 0-32,0 0 15,-1 0-15,19 0 16,-18 0-16,0 0 15,-1 0-15,1 0 63,-1 0-32,20 0-15,-1 0-16,0 0 15,0 0-15,-18 0 16,0 0-16,18 0 0,0 0 16,-18 0-1,18 0-15,-19 0 16,1 0-16,18 0 16,-18 0-16,-1 0 15,1 0-15,0 0 31,-1 0-31,1 0 16,-1 0-16,1 0 16,18 19-16,-18-19 15,-1 0-15,1 0 16,37 0-16,-38 0 16,1 0-16,0 0 15,-1 0-15,1 0 16,-19 19 234,18-19-141,1 18-93,18-18-1,-18 19-15,-1-19 16,1 0-16,0 0 16,-1 0-1,-18 18 423,-18-18-391,-1 19-47,0 0 15,19-1-15,-37 1 16,19-1-16,-20 20 16,20-1-1,-1-37-15,1 0 188,18-19 77,0 1-249,0-20-16,0 20 16,0-19-1,18 37 1,-18-19-16,0 0 15,-37 19 407,0 0-422,18 0 16,1-18-16,-20 18 16,20 0-16,-1-19 15,-18 1-15,18 18 16,1-19-16,-1 19 15,1-19-15,-20 19 0,20-18 16,-19 18 47,-1-19-48,20 19-15,-1 0 16,-18-18-16,18 18 15,1 0-15,-19-19 16,18 19-16,0 0 16,1 0-16,-1 0 15,0 0 1,1 0-16,-19 0 16,18 0-1,0 0-15,1 0 16,-19 0-16,18 0 15,-18 0 126,18 0-125,-37 0-16,-18 0 15,18 0-15,19 0 16,-19 0-16,19 0 16,18 0-16,-18 0 15,19 0-15,-1 0 16,0 0-16,1 0 0,-1 0 15,1 0 1,-1 0-16,0 0 16,-18 19-16,19-19 15,-20 0-15,1 18 16,19-18-16,-1 0 16,0 19-1,1-19-15,-1 0 31,1 18 16,-1-18-31,0 0-16,-18 0 16,18 19-16,-18 0 15,19-19 1,-1 0-16,0 0 0,-18 18 422,19 1-422,-1-19 15,-18 18-15,37 1 16,-19-19-16,38 0 641,18 0-626,-18 0 1,-1 0-1,19 0-15,-18 0 16,0 0-16,-1 0 0,19 0 16,1 0-16,-20 0 15,1 0-15,18 0 16,-18 0-16,-1 0 0,20 0 16,-20 0-16,1 0 15,-1 0 1,20 0-16,-20 0 15,1 0 1,18 0-16,-18 0 16,18 0-1,-19 0-15,1 0 0,18 0 16,0 0-16,19 0 16,0 0-1,-19 0-15,19 0 0,18 0 16,-55 0-16,0 0 15,18 0-15,-19 0 16,1 0-16,0 0 0,-1 0 16,1 0-1,-1 0-15,20 0 16,-20 0-16,1 0 0,37 0 16,0 0-1,-1 0-15,20 0 16,-1 0-16,19 0 0,0 0 15,0 0-15,-37-19 16,-37 19-16,-1 0 109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10-19T07:54:33.4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1507 8781 0,'0'-19'31,"37"38"423,0 18-454,1-37 15,-1 37 1,19-18-1,-38-19-15,19 18 16,1-18 156,-20 0-172,19 0 31,1 19-31,36 0 31,-37-19-15,19 0 0,-19 0-1,-18 0 1,-1 0 78,57 0-94,-38 0 15,56 18 1,-37-18-16,18 0 16,-55 0-16,-1 0 15,20 0 16,-20 0 16,19 0-47,-18 0 16,0 0-16,55 0 16,-18 0-1,-37 0-15,18 0 16,0 0-1,-18 0 48,-1 0-16,1 0-47,-1 0 15,20 0-15,-1-18 16,19 18 15,-19-19-15,-19 19 109,1 0-94,0 0-15,-1 0-1,19 0 1,1 0 0,-1 0-16,-19 0 15,1 0-15,0 0 16,-1-19 78,1 19-79,-1 0 17,20-18-32,-1-1 15,-19 19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10-19T07:54:38.2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1172 9246 0,'0'-19'31,"19"19"360,18 0-376,0 0-15,0 0 16,19 0 0,-19 0-1,19 0 1,-19 0 15,-18 0-15,-1 0-1,20 0 1,-1 0 0,19 0-1,0 0 1,-38 0-1,1 0 1,18 0 0,0 0-1,0 0 1,1 0-16,-1 0 16,0-18-16,0-1 15,38 19 1,-1-37-1,-18 18 17,18 19-32,-37 0 31,-18 0-15,0 0-1,18 0 1,-19 0-1,1 0 1,0 0 0,18 0-16,0 0 15,-18 0-15,18 0 16,0 0 0,19 0-1,-19 0 1,38 0 15,-57 0-15,1 0-1,18 0 1,-18 0 0,36 0-1,1 0 1,-19 0-1,1 0 1,-1 0 0,-19 0-1,1 0 298,0 0-94,-1 0-204,-18 19 48,0 0 640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10-19T07:55:35.1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5525 13822 0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10-19T12:09:15.7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8409 2660 0,'0'-18'125,"0"36"250,18-18-375,1 0 15,0 19-15,-1 0 16,1-19 0,-1 0 374,38 0-374,37-19 0,-37 19-16,0-19 15,0-18 1,-19 37-1,-19 0 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10-19T12:09:40.2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9376 3479 0,'0'-19'63,"0"1"171,19 18 16,-1 0-156,75 0-63,-74 0-15,0 0-16,18 0 31,-19 0-15,1 0 140,18 0-140,38 0-16,-20 0 15,20-19 1,-19 19-16,-19 0 16,0 0-1,-37-19 391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10-19T12:09:52.4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17618 5135 0,'18'0'469,"1"0"-328,-1 0-63,75-19-16,-18-18-62,-19 0 16,-19 37-1,0-19 1,-18 19 281,-1-19-235,75 19-46,19-18-16,-75 18 16,0 0-1,0-19-15,-18 19 16,0 0 187,-1 0-140,19 0-63,38 0 15,-1 0 1,1 0-1,-57 0 1,1 0 218,0 0 1,18 0-188,-19 19-47,1-19 15,0 0-15,-1 18 16,1-18 0,-19 19 640,0 0-344,0-1-234,0 1-62,18 18-16,1-18 16,-38-19 296,1 0-296,-1 0 15,1 0 32,-1 0 30,0 0 17,-18 0-110,-74 18 15,36-18 1,1 37-16,36-37 0,20 19 16,-19-19-16,18 0 156,0 0 31,19-19-140,-37 19 16,0-18-48,18-1-15,1 19 16,-19-18-16,18 18 16,-37 0-1,38 0 16,-1 0 94,0 0-109,1 0-16,-1 0 16,1 0-1,-1 0 17,0 0-17,-18 0 1,19 0 46,-1 0-46,0 0 0,-36 0-1,17 0 1,20 0 15,-19 0-15,18 0 124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10-19T12:10:57.8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726 9339 0,'0'19'484,"18"-19"-484,19 55 32,-37-36-17,19 0 1,-19-1 15,19-18-15,-19 19-1,18-19 188,1 0 266,55 18-469,-18-18 16,18 0-16,-36 0 15,17 0 1,-36 0 297,0-18-298,18 18-15,-19-19 16,38 1 15,-37 18 235,18 0-251,-18-19-15,74 0 16,-19 19 0,-37 0-1,19 0 1,-37 0-1,-1 0 79,1 0 31,0 0-109,18 0-16,19 0 15,-1 0 1,-17 0 0,-20 0-1,1 0 79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CE315-F0DD-49BD-A643-5C6B890610E5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5520C-6607-4B97-A3B0-4016839C3A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407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Вебинары\Internal-selected-assets\Cambridge Assessment English - Primary, white\CE_Master_Logo_White_RGB_Primar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1470"/>
            <a:ext cx="208610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24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16.jpg"/><Relationship Id="rId7" Type="http://schemas.openxmlformats.org/officeDocument/2006/relationships/image" Target="../media/image23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.xml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emf"/><Relationship Id="rId4" Type="http://schemas.openxmlformats.org/officeDocument/2006/relationships/customXml" Target="../ink/ink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44.emf"/><Relationship Id="rId18" Type="http://schemas.openxmlformats.org/officeDocument/2006/relationships/hyperlink" Target="https://www.instagram.com/pervoes/" TargetMode="External"/><Relationship Id="rId3" Type="http://schemas.openxmlformats.org/officeDocument/2006/relationships/image" Target="../media/image38.emf"/><Relationship Id="rId21" Type="http://schemas.openxmlformats.org/officeDocument/2006/relationships/image" Target="../media/image48.emf"/><Relationship Id="rId7" Type="http://schemas.openxmlformats.org/officeDocument/2006/relationships/image" Target="../media/image40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46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vk.com/digital.september" TargetMode="External"/><Relationship Id="rId20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43.emf"/><Relationship Id="rId5" Type="http://schemas.openxmlformats.org/officeDocument/2006/relationships/image" Target="../media/image39.emf"/><Relationship Id="rId15" Type="http://schemas.openxmlformats.org/officeDocument/2006/relationships/image" Target="../media/image45.emf"/><Relationship Id="rId10" Type="http://schemas.openxmlformats.org/officeDocument/2006/relationships/hyperlink" Target="https://ds.1sept.ru/" TargetMode="External"/><Relationship Id="rId19" Type="http://schemas.openxmlformats.org/officeDocument/2006/relationships/image" Target="../media/image47.emf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42.emf"/><Relationship Id="rId14" Type="http://schemas.openxmlformats.org/officeDocument/2006/relationships/hyperlink" Target="https://www.facebook.com/digital.septembe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customXml" Target="../ink/ink3.xml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1916" y="915566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 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24635" y="715511"/>
            <a:ext cx="72945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 smtClean="0"/>
              <a:t>MAKING LEARNING FUN AND EFFECTIVE, </a:t>
            </a:r>
          </a:p>
          <a:p>
            <a:r>
              <a:rPr lang="en-US" sz="3200" b="1" dirty="0" smtClean="0"/>
              <a:t>TEACHING EASIER.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DEVELOPING RECEPTIVE SKILLS.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8984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3" y="1946360"/>
            <a:ext cx="1080120" cy="36933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TOP TIPS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9542"/>
            <a:ext cx="3243593" cy="9712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24" y="688608"/>
            <a:ext cx="3504675" cy="1257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00" y="2398201"/>
            <a:ext cx="3263255" cy="1038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39" y="3712673"/>
            <a:ext cx="3455467" cy="1045132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51520" y="631829"/>
            <a:ext cx="864096" cy="283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76424" y="631829"/>
            <a:ext cx="1655816" cy="249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23528" y="2315692"/>
            <a:ext cx="1994520" cy="2560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592239" y="3668111"/>
            <a:ext cx="1835745" cy="1997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7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74355"/>
            <a:ext cx="5229225" cy="2981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0192" y="77155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xam procedure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49227" y="1851670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xam format</a:t>
            </a:r>
            <a:endParaRPr lang="ru-RU" dirty="0"/>
          </a:p>
        </p:txBody>
      </p:sp>
      <p:cxnSp>
        <p:nvCxnSpPr>
          <p:cNvPr id="6" name="Прямая соединительная линия 5"/>
          <p:cNvCxnSpPr>
            <a:stCxn id="3" idx="1"/>
          </p:cNvCxnSpPr>
          <p:nvPr/>
        </p:nvCxnSpPr>
        <p:spPr>
          <a:xfrm flipH="1">
            <a:off x="5408737" y="956216"/>
            <a:ext cx="891455" cy="1846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1"/>
          </p:cNvCxnSpPr>
          <p:nvPr/>
        </p:nvCxnSpPr>
        <p:spPr>
          <a:xfrm flipH="1">
            <a:off x="5408737" y="2036336"/>
            <a:ext cx="840490" cy="6074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1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53452"/>
            <a:ext cx="4752528" cy="26461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83518"/>
            <a:ext cx="4885531" cy="26861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140" y="1139052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2 Key for Schools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62753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 2 First for</a:t>
            </a:r>
          </a:p>
          <a:p>
            <a:r>
              <a:rPr lang="en-US" dirty="0" smtClean="0"/>
              <a:t>schools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2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" y="1491630"/>
            <a:ext cx="5924550" cy="32289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59" y="616868"/>
            <a:ext cx="5886450" cy="3095625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51520" y="1477152"/>
            <a:ext cx="100811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1372" y="2639946"/>
            <a:ext cx="1008112" cy="2198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Рукописный ввод 6"/>
              <p14:cNvContentPartPr/>
              <p14:nvPr/>
            </p14:nvContentPartPr>
            <p14:xfrm>
              <a:off x="3027240" y="944280"/>
              <a:ext cx="174240" cy="27360"/>
            </p14:xfrm>
          </p:contentPart>
        </mc:Choice>
        <mc:Fallback xmlns="">
          <p:pic>
            <p:nvPicPr>
              <p:cNvPr id="7" name="Рукописный ввод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1400" y="880920"/>
                <a:ext cx="2062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Рукописный ввод 7"/>
              <p14:cNvContentPartPr/>
              <p14:nvPr/>
            </p14:nvContentPartPr>
            <p14:xfrm>
              <a:off x="3375360" y="1225440"/>
              <a:ext cx="221400" cy="27360"/>
            </p14:xfrm>
          </p:contentPart>
        </mc:Choice>
        <mc:Fallback xmlns="">
          <p:pic>
            <p:nvPicPr>
              <p:cNvPr id="8" name="Рукописный ввод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9520" y="1162080"/>
                <a:ext cx="2530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Рукописный ввод 8"/>
              <p14:cNvContentPartPr/>
              <p14:nvPr/>
            </p14:nvContentPartPr>
            <p14:xfrm>
              <a:off x="6342480" y="1788120"/>
              <a:ext cx="448920" cy="87480"/>
            </p14:xfrm>
          </p:contentPart>
        </mc:Choice>
        <mc:Fallback xmlns="">
          <p:pic>
            <p:nvPicPr>
              <p:cNvPr id="9" name="Рукописный ввод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26280" y="1724760"/>
                <a:ext cx="4809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Рукописный ввод 9"/>
              <p14:cNvContentPartPr/>
              <p14:nvPr/>
            </p14:nvContentPartPr>
            <p14:xfrm>
              <a:off x="261360" y="3362040"/>
              <a:ext cx="435600" cy="60480"/>
            </p14:xfrm>
          </p:contentPart>
        </mc:Choice>
        <mc:Fallback xmlns="">
          <p:pic>
            <p:nvPicPr>
              <p:cNvPr id="10" name="Рукописный ввод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5160" y="3298680"/>
                <a:ext cx="467640" cy="18756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Овал 13"/>
          <p:cNvSpPr/>
          <p:nvPr/>
        </p:nvSpPr>
        <p:spPr>
          <a:xfrm>
            <a:off x="3027241" y="3534143"/>
            <a:ext cx="752672" cy="1177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342480" y="2139702"/>
            <a:ext cx="2515829" cy="5002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29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9622"/>
            <a:ext cx="3638550" cy="3267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771550"/>
            <a:ext cx="1713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RESOURCE PACK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51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83518"/>
            <a:ext cx="5133975" cy="3057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6813" y="3363838"/>
            <a:ext cx="30794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you went</a:t>
            </a:r>
          </a:p>
          <a:p>
            <a:r>
              <a:rPr lang="en-US" dirty="0" smtClean="0"/>
              <a:t>Who you were with</a:t>
            </a:r>
          </a:p>
          <a:p>
            <a:r>
              <a:rPr lang="en-US" dirty="0" smtClean="0"/>
              <a:t>What the weather was like</a:t>
            </a:r>
          </a:p>
          <a:p>
            <a:r>
              <a:rPr lang="en-US" dirty="0" smtClean="0"/>
              <a:t>Ask about your friend’s holiday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267744" y="915566"/>
            <a:ext cx="1512168" cy="1897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24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9582"/>
            <a:ext cx="5286375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627534"/>
            <a:ext cx="2588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EXTRA RESOURCES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2215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20001"/>
            <a:ext cx="3362325" cy="3695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20001"/>
            <a:ext cx="3286125" cy="367665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403648" y="2211710"/>
            <a:ext cx="1152128" cy="21602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765973" y="2139702"/>
            <a:ext cx="1318195" cy="28803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70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275606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Arial" pitchFamily="34" charset="0"/>
              </a:rPr>
              <a:t> 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83" y="915566"/>
            <a:ext cx="3276600" cy="3657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582"/>
            <a:ext cx="3286125" cy="3771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657250"/>
            <a:ext cx="3305175" cy="3629025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65113" y="2499742"/>
            <a:ext cx="856349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63378" y="2301974"/>
            <a:ext cx="1168662" cy="4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41563" y="2087674"/>
            <a:ext cx="671573" cy="4120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76017" y="536362"/>
            <a:ext cx="1563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READING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1771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192367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good reader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987574"/>
            <a:ext cx="2808312" cy="64633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reads a wide range of things and reads regularly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715766"/>
            <a:ext cx="2752357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uses different skills such as </a:t>
            </a:r>
          </a:p>
          <a:p>
            <a:r>
              <a:rPr lang="en-US" dirty="0" smtClean="0"/>
              <a:t>skimming and scanning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50417" y="941855"/>
            <a:ext cx="2638007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guesses the meaning of </a:t>
            </a:r>
          </a:p>
          <a:p>
            <a:r>
              <a:rPr lang="en-US" dirty="0" smtClean="0"/>
              <a:t>words they don’t know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04698" y="2715766"/>
            <a:ext cx="1747622" cy="6463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reflects on what they have read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06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4355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TEACHER GUIDES FOR DEVELOPING RECEPTIVE SKILLS	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563638"/>
            <a:ext cx="69847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Can be used as training and teaching resource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Designed with attention to teaching, learning and assessment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Insights into subskills of listening/reading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Teaching receptive skills with exam in mind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Practical teaching activities (listening – with integrated audio)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94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843558"/>
            <a:ext cx="133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REFLECTION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707654"/>
            <a:ext cx="35351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What reading skills did you use?</a:t>
            </a:r>
          </a:p>
          <a:p>
            <a:pPr marL="342900" indent="-342900">
              <a:buAutoNum type="arabicPeriod"/>
            </a:pPr>
            <a:r>
              <a:rPr lang="en-US" dirty="0" smtClean="0"/>
              <a:t>When do we skim? Why?</a:t>
            </a:r>
          </a:p>
          <a:p>
            <a:pPr marL="342900" indent="-342900">
              <a:buAutoNum type="arabicPeriod"/>
            </a:pPr>
            <a:r>
              <a:rPr lang="en-US" dirty="0" smtClean="0"/>
              <a:t>How do you skim?</a:t>
            </a:r>
          </a:p>
          <a:p>
            <a:pPr marL="342900" indent="-342900">
              <a:buAutoNum type="arabicPeriod"/>
            </a:pPr>
            <a:r>
              <a:rPr lang="en-US" dirty="0" smtClean="0"/>
              <a:t>When do we scan? Why?</a:t>
            </a:r>
          </a:p>
          <a:p>
            <a:pPr marL="342900" indent="-342900">
              <a:buAutoNum type="arabicPeriod"/>
            </a:pPr>
            <a:r>
              <a:rPr lang="en-US" dirty="0" smtClean="0"/>
              <a:t>How do you scan?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25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09198"/>
            <a:ext cx="7056784" cy="39895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11960" y="1851670"/>
            <a:ext cx="2880320" cy="9349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292080" y="3695905"/>
            <a:ext cx="504056" cy="1331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572000" y="3939902"/>
            <a:ext cx="360040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8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779662"/>
            <a:ext cx="6855770" cy="30403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987574"/>
            <a:ext cx="1987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 TERMINOLOGY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22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55526"/>
            <a:ext cx="4150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Developing your learners reading skills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42534"/>
            <a:ext cx="503872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5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15566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Assessing your learners reading skills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50864"/>
            <a:ext cx="50863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1500"/>
            <a:ext cx="7416824" cy="4076876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23528" y="555526"/>
            <a:ext cx="136815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763688" y="2931790"/>
            <a:ext cx="17784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939902"/>
            <a:ext cx="316835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283968" y="627534"/>
            <a:ext cx="1008112" cy="216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flipV="1">
            <a:off x="6156176" y="627533"/>
            <a:ext cx="1224136" cy="216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283968" y="1851670"/>
            <a:ext cx="15624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6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71810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 the text quickly and answer the questions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2571750"/>
            <a:ext cx="2742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What text type is this?</a:t>
            </a:r>
          </a:p>
          <a:p>
            <a:pPr marL="342900" indent="-342900">
              <a:buAutoNum type="arabicPeriod"/>
            </a:pPr>
            <a:r>
              <a:rPr lang="en-US" dirty="0" smtClean="0"/>
              <a:t>Who was it written for?</a:t>
            </a:r>
          </a:p>
          <a:p>
            <a:pPr marL="342900" indent="-342900">
              <a:buAutoNum type="arabicPeriod"/>
            </a:pPr>
            <a:r>
              <a:rPr lang="en-US" dirty="0" smtClean="0"/>
              <a:t>Who wrote it?</a:t>
            </a:r>
          </a:p>
          <a:p>
            <a:pPr marL="342900" indent="-342900">
              <a:buAutoNum type="arabicPeriod"/>
            </a:pPr>
            <a:r>
              <a:rPr lang="en-US" dirty="0" smtClean="0"/>
              <a:t>Why?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771550"/>
            <a:ext cx="1838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SKIMMING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3517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15566"/>
            <a:ext cx="2623710" cy="377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9622"/>
            <a:ext cx="2240830" cy="32221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84355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27534"/>
            <a:ext cx="3409950" cy="2724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80312" y="1154028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skimming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367158" y="2283718"/>
            <a:ext cx="87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scanning</a:t>
            </a:r>
            <a:endParaRPr lang="ru-RU" sz="1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Рукописный ввод 7"/>
              <p14:cNvContentPartPr/>
              <p14:nvPr/>
            </p14:nvContentPartPr>
            <p14:xfrm>
              <a:off x="6777720" y="1373040"/>
              <a:ext cx="770400" cy="1004760"/>
            </p14:xfrm>
          </p:contentPart>
        </mc:Choice>
        <mc:Fallback xmlns="">
          <p:pic>
            <p:nvPicPr>
              <p:cNvPr id="8" name="Рукописный ввод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68360" y="1363680"/>
                <a:ext cx="789120" cy="102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484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31590"/>
            <a:ext cx="6055251" cy="301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6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987574"/>
            <a:ext cx="3948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STEP-BY-STEP APPROACH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923678"/>
            <a:ext cx="36159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to build learner confidence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to develop reading/listening skills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to develop exam strategies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54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43558"/>
            <a:ext cx="4055677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43558"/>
            <a:ext cx="3276600" cy="3771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55526"/>
            <a:ext cx="3238500" cy="3724275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081708" y="2283717"/>
            <a:ext cx="1690092" cy="36004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347864" y="1995686"/>
            <a:ext cx="1728192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37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7614"/>
            <a:ext cx="2490214" cy="3168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218" y="555526"/>
            <a:ext cx="319367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7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779662"/>
            <a:ext cx="5161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Guides for teachers + resource pack / handouts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2355726"/>
            <a:ext cx="644080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Activities in the guides (for each exam)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Integrate teaching and learning with an assessment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One activity for each part of the exam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Part of a task </a:t>
            </a:r>
            <a:r>
              <a:rPr lang="en-US" sz="2000" i="1" dirty="0" smtClean="0"/>
              <a:t>or</a:t>
            </a:r>
            <a:r>
              <a:rPr lang="en-US" sz="2000" dirty="0" smtClean="0"/>
              <a:t> a complete task + audio (listening)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Link to Mock Test Toolkit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781029"/>
            <a:ext cx="2584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SUMMING UP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293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707654"/>
            <a:ext cx="38629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QUESTIONS?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42089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752" y="3147814"/>
            <a:ext cx="3960440" cy="36004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  <a:endParaRPr lang="ru-RU" sz="1800" dirty="0">
              <a:solidFill>
                <a:srgbClr val="CE4A1F"/>
              </a:solidFill>
              <a:latin typeface="Roboto Black"/>
              <a:cs typeface="Roboto Black"/>
            </a:endParaRPr>
          </a:p>
        </p:txBody>
      </p:sp>
      <p:pic>
        <p:nvPicPr>
          <p:cNvPr id="5" name="Изображение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290230"/>
            <a:ext cx="1872208" cy="417424"/>
          </a:xfrm>
          <a:prstGeom prst="rect">
            <a:avLst/>
          </a:prstGeom>
        </p:spPr>
      </p:pic>
      <p:pic>
        <p:nvPicPr>
          <p:cNvPr id="6" name="Изображение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1290230"/>
            <a:ext cx="1872208" cy="417424"/>
          </a:xfrm>
          <a:prstGeom prst="rect">
            <a:avLst/>
          </a:prstGeom>
        </p:spPr>
      </p:pic>
      <p:pic>
        <p:nvPicPr>
          <p:cNvPr id="8" name="Изображение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104" y="1290230"/>
            <a:ext cx="1872208" cy="417424"/>
          </a:xfrm>
          <a:prstGeom prst="rect">
            <a:avLst/>
          </a:prstGeom>
        </p:spPr>
      </p:pic>
      <p:pic>
        <p:nvPicPr>
          <p:cNvPr id="9" name="Изображение 8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1760" y="2010310"/>
            <a:ext cx="1872208" cy="417424"/>
          </a:xfrm>
          <a:prstGeom prst="rect">
            <a:avLst/>
          </a:prstGeom>
        </p:spPr>
      </p:pic>
      <p:pic>
        <p:nvPicPr>
          <p:cNvPr id="10" name="Изображение 9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8024" y="2010310"/>
            <a:ext cx="1872208" cy="417424"/>
          </a:xfrm>
          <a:prstGeom prst="rect">
            <a:avLst/>
          </a:prstGeom>
        </p:spPr>
      </p:pic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27784" y="3723878"/>
            <a:ext cx="504056" cy="504056"/>
          </a:xfrm>
          <a:prstGeom prst="rect">
            <a:avLst/>
          </a:prstGeom>
        </p:spPr>
      </p:pic>
      <p:pic>
        <p:nvPicPr>
          <p:cNvPr id="12" name="Изображение 11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03948" y="3723878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65866" y="3723878"/>
            <a:ext cx="504056" cy="504056"/>
          </a:xfrm>
          <a:prstGeom prst="rect">
            <a:avLst/>
          </a:prstGeom>
        </p:spPr>
      </p:pic>
      <p:pic>
        <p:nvPicPr>
          <p:cNvPr id="14" name="Изображение 13">
            <a:hlinkClick r:id="rId18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42030" y="3723878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20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80112" y="3723878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7614"/>
            <a:ext cx="2995886" cy="33832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937884"/>
            <a:ext cx="3068935" cy="34817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83518"/>
            <a:ext cx="3257550" cy="3752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323528" y="725831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LISTENING</a:t>
            </a:r>
            <a:endParaRPr lang="ru-RU" sz="2800" b="1" dirty="0"/>
          </a:p>
        </p:txBody>
      </p:sp>
      <p:sp>
        <p:nvSpPr>
          <p:cNvPr id="6" name="Овал 5"/>
          <p:cNvSpPr/>
          <p:nvPr/>
        </p:nvSpPr>
        <p:spPr>
          <a:xfrm>
            <a:off x="971600" y="2643758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563889" y="2355726"/>
            <a:ext cx="864095" cy="1440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72200" y="1923678"/>
            <a:ext cx="7200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5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71550"/>
            <a:ext cx="6298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 CHALLENGES OF LISTENING IN A SECOND LANGUAGE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63638"/>
            <a:ext cx="676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 learner: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Language level (enough vocabulary, grammar or idioms?)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Awareness of pronunciation (understanding connected speech?)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Experience and exposure to the language</a:t>
            </a:r>
            <a:r>
              <a:rPr lang="en-US" dirty="0"/>
              <a:t>(speaker’s accent?)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Knowledge of the topic (schematic knowledge?)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Learner motivation (interested? confident? aware of own strengths and weaknesses?)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67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43558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 CHALLENGES OF LISTENING IN A SECOND LANGUAGE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9532" y="1419622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the teacher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Time and space in the </a:t>
            </a:r>
            <a:r>
              <a:rPr lang="en-US" sz="2000" dirty="0" smtClean="0"/>
              <a:t>syllabus (How much time do you have?)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Access </a:t>
            </a:r>
            <a:r>
              <a:rPr lang="en-US" sz="2000" dirty="0"/>
              <a:t>to </a:t>
            </a:r>
            <a:r>
              <a:rPr lang="en-US" sz="2000" dirty="0" smtClean="0"/>
              <a:t>resources (Are the materials compatible for exam preparation?)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Giving feedback (Checking answers and understanding. Learners reflection?)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Technology (Equipment available in class? Distant learning? Blended?)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7027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7155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27996"/>
            <a:ext cx="597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KEY TERMINOLOGY - INSIGHTS INTO SUBSKILLS OF LISTENING 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40883"/>
            <a:ext cx="4627841" cy="35552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Рукописный ввод 5"/>
              <p14:cNvContentPartPr/>
              <p14:nvPr/>
            </p14:nvContentPartPr>
            <p14:xfrm>
              <a:off x="2692440" y="1359720"/>
              <a:ext cx="1386720" cy="87120"/>
            </p14:xfrm>
          </p:contentPart>
        </mc:Choice>
        <mc:Fallback xmlns="">
          <p:pic>
            <p:nvPicPr>
              <p:cNvPr id="6" name="Рукописный ввод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6600" y="1296000"/>
                <a:ext cx="1418400" cy="21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95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71550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KEY TERMINOLOGY - INSIGHTS INTO SUBSKILLS OF LISTENING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03" y="1467322"/>
            <a:ext cx="5581849" cy="29046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Рукописный ввод 3"/>
              <p14:cNvContentPartPr/>
              <p14:nvPr/>
            </p14:nvContentPartPr>
            <p14:xfrm>
              <a:off x="408600" y="2263680"/>
              <a:ext cx="837360" cy="241560"/>
            </p14:xfrm>
          </p:contentPart>
        </mc:Choice>
        <mc:Fallback xmlns="">
          <p:pic>
            <p:nvPicPr>
              <p:cNvPr id="4" name="Рукописный ввод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760" y="2200320"/>
                <a:ext cx="86904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Рукописный ввод 4"/>
              <p14:cNvContentPartPr/>
              <p14:nvPr/>
            </p14:nvContentPartPr>
            <p14:xfrm>
              <a:off x="542520" y="3154320"/>
              <a:ext cx="716760" cy="67320"/>
            </p14:xfrm>
          </p:contentPart>
        </mc:Choice>
        <mc:Fallback xmlns="">
          <p:pic>
            <p:nvPicPr>
              <p:cNvPr id="5" name="Рукописный ввод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6680" y="3090960"/>
                <a:ext cx="74880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Рукописный ввод 5"/>
              <p14:cNvContentPartPr/>
              <p14:nvPr/>
            </p14:nvContentPartPr>
            <p14:xfrm>
              <a:off x="421920" y="3288240"/>
              <a:ext cx="723600" cy="40680"/>
            </p14:xfrm>
          </p:contentPart>
        </mc:Choice>
        <mc:Fallback xmlns="">
          <p:pic>
            <p:nvPicPr>
              <p:cNvPr id="6" name="Рукописный ввод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6080" y="3224880"/>
                <a:ext cx="7552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Рукописный ввод 6"/>
              <p14:cNvContentPartPr/>
              <p14:nvPr/>
            </p14:nvContentPartPr>
            <p14:xfrm>
              <a:off x="1989000" y="4975920"/>
              <a:ext cx="360" cy="360"/>
            </p14:xfrm>
          </p:contentPart>
        </mc:Choice>
        <mc:Fallback xmlns="">
          <p:pic>
            <p:nvPicPr>
              <p:cNvPr id="7" name="Рукописный ввод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73160" y="491256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64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7534"/>
            <a:ext cx="6689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Bottom-up processing skills. </a:t>
            </a:r>
          </a:p>
          <a:p>
            <a:r>
              <a:rPr lang="en-US" sz="2400" dirty="0" smtClean="0"/>
              <a:t>Activity idea: Connected speech. How many words?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779662"/>
            <a:ext cx="7228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from Part 1 (with weak forms)</a:t>
            </a:r>
          </a:p>
          <a:p>
            <a:endParaRPr lang="en-US" dirty="0"/>
          </a:p>
          <a:p>
            <a:r>
              <a:rPr lang="en-US" dirty="0" err="1" smtClean="0"/>
              <a:t>Audioscript</a:t>
            </a:r>
            <a:r>
              <a:rPr lang="en-US" dirty="0" smtClean="0"/>
              <a:t>: ‘Yeah, with my sister. She loves it but </a:t>
            </a:r>
            <a:r>
              <a:rPr lang="en-US" i="1" dirty="0" smtClean="0"/>
              <a:t>I’m not as keen as she is</a:t>
            </a:r>
            <a:r>
              <a:rPr lang="en-US" dirty="0" smtClean="0"/>
              <a:t>.’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63210" y="2839457"/>
            <a:ext cx="1892566" cy="175432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Stressed words:</a:t>
            </a:r>
          </a:p>
          <a:p>
            <a:r>
              <a:rPr lang="en-US" i="1" dirty="0" smtClean="0"/>
              <a:t>not, keen, she</a:t>
            </a:r>
          </a:p>
          <a:p>
            <a:r>
              <a:rPr lang="en-US" dirty="0" smtClean="0"/>
              <a:t>(Here: negative words,</a:t>
            </a:r>
          </a:p>
          <a:p>
            <a:r>
              <a:rPr lang="en-US" dirty="0" smtClean="0"/>
              <a:t>adjectives and subject pronouns)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2839457"/>
            <a:ext cx="2016224" cy="66839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Unstressed words:</a:t>
            </a:r>
          </a:p>
          <a:p>
            <a:r>
              <a:rPr lang="en-US" i="1" dirty="0" smtClean="0"/>
              <a:t>I’m, as x 2, is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4721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496</Words>
  <Application>Microsoft Office PowerPoint</Application>
  <PresentationFormat>Экран (16:9)</PresentationFormat>
  <Paragraphs>100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Calibri</vt:lpstr>
      <vt:lpstr>Roboto Black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Анастасия Бределева</cp:lastModifiedBy>
  <cp:revision>62</cp:revision>
  <dcterms:created xsi:type="dcterms:W3CDTF">2019-11-08T08:59:02Z</dcterms:created>
  <dcterms:modified xsi:type="dcterms:W3CDTF">2021-10-20T08:21:06Z</dcterms:modified>
</cp:coreProperties>
</file>