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262" r:id="rId5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10" d="100"/>
          <a:sy n="210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70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72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5" Type="http://schemas.openxmlformats.org/officeDocument/2006/relationships/image" Target="../media/image71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73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68.png"/><Relationship Id="rId14" Type="http://schemas.openxmlformats.org/officeDocument/2006/relationships/hyperlink" Target="https://video.1sept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90A6F-EFCC-4792-D4A3-086DF349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71550"/>
            <a:ext cx="8229600" cy="158417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дошкольного возраста к школе. Современные подходы с использованием серии пособий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готовлюсь стать учеником»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56F874-5554-83BA-541E-8D8B535BF942}"/>
              </a:ext>
            </a:extLst>
          </p:cNvPr>
          <p:cNvSpPr txBox="1"/>
          <p:nvPr/>
        </p:nvSpPr>
        <p:spPr>
          <a:xfrm>
            <a:off x="467543" y="2499742"/>
            <a:ext cx="4896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Елена Васильевна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ГБОУ Школа №158,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председатель АУНК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почётный работник образования,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автор пособий для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обучающихся начальной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277767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5803FE-DFA5-1F0A-34F0-D91819C45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064516"/>
            <a:ext cx="4536503" cy="36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5B0164-1794-C377-2181-8C8170F62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1067209"/>
            <a:ext cx="4968551" cy="350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967F0B-D890-88EC-A07A-28403DB6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" y="1099417"/>
            <a:ext cx="4553373" cy="32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86EA2A-0B89-F753-58D9-5F7EB16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66314"/>
            <a:ext cx="5487166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9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9B7BCA-38A9-3BD4-0146-28BED7FBA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071637"/>
            <a:ext cx="5439534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25FC0E6-31E7-82AD-6EC7-D0987045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75840"/>
            <a:ext cx="5458587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EC3B33-32D4-83BE-5EE0-9109FADD1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15066"/>
            <a:ext cx="5563376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9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843558"/>
            <a:ext cx="2006931" cy="2797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603690-54D4-55C7-E661-1CE53300B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3" t="3341" r="3157"/>
          <a:stretch/>
        </p:blipFill>
        <p:spPr>
          <a:xfrm>
            <a:off x="162760" y="1131590"/>
            <a:ext cx="6641488" cy="27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781878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CFC975-955B-50EA-9CCE-9F3C5A03E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7" t="475"/>
          <a:stretch/>
        </p:blipFill>
        <p:spPr>
          <a:xfrm>
            <a:off x="107504" y="1079741"/>
            <a:ext cx="6624736" cy="28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90365B4-13CC-C804-71CE-91C2CABFD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0876"/>
          <a:stretch/>
        </p:blipFill>
        <p:spPr>
          <a:xfrm>
            <a:off x="2051720" y="3440460"/>
            <a:ext cx="1457167" cy="12802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BC4FBFC-0924-A91F-C0B7-84B885C91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707655"/>
            <a:ext cx="3744416" cy="13681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BAF4C1-A3A9-DD77-B4E0-A380DD753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1133521"/>
            <a:ext cx="2520280" cy="5021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A0181FC-2403-1515-6EDD-9B030107CC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600"/>
          <a:stretch/>
        </p:blipFill>
        <p:spPr>
          <a:xfrm>
            <a:off x="1642551" y="3038941"/>
            <a:ext cx="2295845" cy="3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7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67715"/>
            <a:ext cx="2592287" cy="3614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7C75E3-658D-83EB-4D76-33645F16314D}"/>
              </a:ext>
            </a:extLst>
          </p:cNvPr>
          <p:cNvSpPr txBox="1"/>
          <p:nvPr/>
        </p:nvSpPr>
        <p:spPr>
          <a:xfrm>
            <a:off x="4283968" y="654824"/>
            <a:ext cx="4752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Волкова</a:t>
            </a:r>
          </a:p>
          <a:p>
            <a:pPr algn="l"/>
            <a:r>
              <a:rPr lang="ru-RU" sz="2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готовлюсь стать учеником. </a:t>
            </a:r>
          </a:p>
          <a:p>
            <a:pPr algn="l"/>
            <a:r>
              <a:rPr lang="ru-RU" sz="2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Моя первая азбука. </a:t>
            </a:r>
          </a:p>
          <a:p>
            <a:pPr algn="l"/>
            <a:r>
              <a:rPr lang="ru-RU" b="1" dirty="0">
                <a:solidFill>
                  <a:srgbClr val="1A1A1A"/>
                </a:solidFill>
                <a:effectLst/>
                <a:latin typeface="root-ui-bold"/>
              </a:rPr>
              <a:t/>
            </a:r>
            <a:br>
              <a:rPr lang="ru-RU" b="1" dirty="0">
                <a:solidFill>
                  <a:srgbClr val="1A1A1A"/>
                </a:solidFill>
                <a:effectLst/>
                <a:latin typeface="root-ui-bold"/>
              </a:rPr>
            </a:br>
            <a:r>
              <a:rPr lang="ru-RU" sz="1800" b="0" i="1" u="none" strike="noStrike" baseline="0" dirty="0">
                <a:latin typeface="MyriadPro-It"/>
              </a:rPr>
              <a:t>Издание развивающего обучения</a:t>
            </a:r>
          </a:p>
          <a:p>
            <a:pPr algn="l"/>
            <a:r>
              <a:rPr lang="ru-RU" sz="1800" b="0" i="1" u="none" strike="noStrike" baseline="0" dirty="0">
                <a:latin typeface="MyriadPro-It"/>
              </a:rPr>
              <a:t>Для старшего дошкольного возраста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74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BAF4C1-A3A9-DD77-B4E0-A380DD75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1" y="1104261"/>
            <a:ext cx="2667145" cy="5313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A0181FC-2403-1515-6EDD-9B030107C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600"/>
          <a:stretch/>
        </p:blipFill>
        <p:spPr>
          <a:xfrm>
            <a:off x="1503027" y="3110949"/>
            <a:ext cx="2295845" cy="3969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FB65ED-1CEB-C51A-4241-05CD5BA4BE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62" t="1384" b="-1"/>
          <a:stretch/>
        </p:blipFill>
        <p:spPr>
          <a:xfrm>
            <a:off x="467544" y="1657749"/>
            <a:ext cx="4104456" cy="1562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72D196-B9A0-9AD0-460A-93622B3DF8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050"/>
          <a:stretch/>
        </p:blipFill>
        <p:spPr>
          <a:xfrm>
            <a:off x="2077559" y="3579862"/>
            <a:ext cx="1385431" cy="10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781878"/>
            <a:ext cx="2006931" cy="27979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867E5A9-FA98-BA88-2A58-7CCCEB6C6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2" t="1299" r="1518"/>
          <a:stretch/>
        </p:blipFill>
        <p:spPr>
          <a:xfrm>
            <a:off x="107504" y="1097376"/>
            <a:ext cx="6480720" cy="35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8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860" y="853886"/>
            <a:ext cx="2006931" cy="27979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D884B3-FBCF-9422-11DE-D2DE9D215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0" t="-931"/>
          <a:stretch/>
        </p:blipFill>
        <p:spPr>
          <a:xfrm>
            <a:off x="179511" y="1213925"/>
            <a:ext cx="6435457" cy="33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273" y="824838"/>
            <a:ext cx="1769518" cy="24669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EB7F93-5B0A-D99C-473A-87778C368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65642"/>
            <a:ext cx="2520280" cy="29663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E80597-E661-90BA-9B7A-BD899C71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697" y="1621922"/>
            <a:ext cx="2286319" cy="2534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D910DA8-10B7-ECA1-9782-E7D341FBF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131590"/>
            <a:ext cx="3334215" cy="400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366DC53-5A58-6C08-BFF9-DB040F968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211" y="1419622"/>
            <a:ext cx="2083394" cy="19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781878"/>
            <a:ext cx="2006931" cy="27979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50505D-448D-2069-6FAE-C9AEA5182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" t="-861"/>
          <a:stretch/>
        </p:blipFill>
        <p:spPr>
          <a:xfrm>
            <a:off x="107504" y="1162855"/>
            <a:ext cx="6480720" cy="32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843558"/>
            <a:ext cx="2006931" cy="27979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679632-E552-A416-85BD-85A6BACF4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"/>
          <a:stretch/>
        </p:blipFill>
        <p:spPr>
          <a:xfrm>
            <a:off x="-10507" y="1131590"/>
            <a:ext cx="659873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02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771550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90CD77-B2A6-2138-8DCC-ACB3FE0BD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30590"/>
            <a:ext cx="6336704" cy="30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41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781878"/>
            <a:ext cx="2006931" cy="27979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BDFB26-C420-C6FC-635F-4E5AF001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6164"/>
            <a:ext cx="6516216" cy="307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8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810261"/>
            <a:ext cx="1934923" cy="26975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F993B5-0721-6E66-7396-631A44BEA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9" t="-768" r="2307"/>
          <a:stretch/>
        </p:blipFill>
        <p:spPr>
          <a:xfrm>
            <a:off x="107504" y="1131298"/>
            <a:ext cx="6264696" cy="30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3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882269"/>
            <a:ext cx="1934923" cy="26975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65EB13-5080-7B2B-D0F7-CD24275C27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" t="69"/>
          <a:stretch/>
        </p:blipFill>
        <p:spPr>
          <a:xfrm>
            <a:off x="107504" y="1079638"/>
            <a:ext cx="6480720" cy="30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2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2B16A9-B5FA-C849-6FBA-312A0736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847918"/>
            <a:ext cx="1752963" cy="2443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C2E54-4407-3CA9-4E8A-A4B4143C7DE9}"/>
              </a:ext>
            </a:extLst>
          </p:cNvPr>
          <p:cNvSpPr txBox="1"/>
          <p:nvPr/>
        </p:nvSpPr>
        <p:spPr>
          <a:xfrm>
            <a:off x="107504" y="1055514"/>
            <a:ext cx="65527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составления звуковой схемы</a:t>
            </a:r>
          </a:p>
          <a:p>
            <a:pPr algn="l"/>
            <a:endParaRPr lang="ru-RU" sz="24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мы слышим и произносим.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 в схеме обозначим красным.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 бывают твёрдые и мягкие.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Твёрдые обозначим синим, а мягкие – зелёным.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35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801417"/>
            <a:ext cx="1944216" cy="27064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A658AD8-C3DF-DFA4-2999-4B0FB4188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40"/>
          <a:stretch/>
        </p:blipFill>
        <p:spPr>
          <a:xfrm>
            <a:off x="0" y="1192797"/>
            <a:ext cx="4427984" cy="35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0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801417"/>
            <a:ext cx="1944216" cy="27064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29F309-0CA9-84B3-6BD7-2F13AA61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17353"/>
            <a:ext cx="3960440" cy="35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5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"/>
          <a:stretch/>
        </p:blipFill>
        <p:spPr>
          <a:xfrm>
            <a:off x="6878892" y="873425"/>
            <a:ext cx="1944216" cy="26344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7E5FEA-9EFD-C554-3CCE-E1F191850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" y="1132388"/>
            <a:ext cx="4638139" cy="35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8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"/>
          <a:stretch/>
        </p:blipFill>
        <p:spPr>
          <a:xfrm>
            <a:off x="6878892" y="801417"/>
            <a:ext cx="1944216" cy="26344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ECBFBE-0944-065D-9B1A-C614C3AC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80384"/>
            <a:ext cx="4104455" cy="34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"/>
          <a:stretch/>
        </p:blipFill>
        <p:spPr>
          <a:xfrm>
            <a:off x="6878892" y="801417"/>
            <a:ext cx="1944216" cy="26344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F3A62B-119B-988E-5BE3-45B6A755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71893"/>
            <a:ext cx="5641543" cy="322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"/>
          <a:stretch/>
        </p:blipFill>
        <p:spPr>
          <a:xfrm>
            <a:off x="6878892" y="843558"/>
            <a:ext cx="1944216" cy="26344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AB587A-F474-7CF3-7744-414AFBE23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3" t="2554"/>
          <a:stretch/>
        </p:blipFill>
        <p:spPr>
          <a:xfrm>
            <a:off x="107504" y="1120233"/>
            <a:ext cx="5976664" cy="30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68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"/>
          <a:stretch/>
        </p:blipFill>
        <p:spPr>
          <a:xfrm>
            <a:off x="6878892" y="873425"/>
            <a:ext cx="1944216" cy="26344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187E26-EB51-79D9-976B-D37949A25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1" t="5246" b="1"/>
          <a:stretch/>
        </p:blipFill>
        <p:spPr>
          <a:xfrm>
            <a:off x="179512" y="1203598"/>
            <a:ext cx="61733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1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"/>
          <a:stretch/>
        </p:blipFill>
        <p:spPr>
          <a:xfrm>
            <a:off x="6878892" y="801417"/>
            <a:ext cx="1944216" cy="26344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E8A62D-788A-78ED-8A45-7B5C8FFED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96430"/>
            <a:ext cx="3384376" cy="35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31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48264" y="786484"/>
            <a:ext cx="1872208" cy="25773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312A0BE-E098-FF1C-C368-E5B1B75FE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9" t="765"/>
          <a:stretch/>
        </p:blipFill>
        <p:spPr>
          <a:xfrm>
            <a:off x="282029" y="1167817"/>
            <a:ext cx="3209851" cy="34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300192" y="915566"/>
            <a:ext cx="1872208" cy="2577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D43C4E-25C3-5F8B-CD81-621316977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30673"/>
            <a:ext cx="2197983" cy="2813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AD03FD-1BB7-E9C5-5454-50BBB5833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275606"/>
            <a:ext cx="2338594" cy="28576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5E97A6-A448-007B-09E7-283B10FDCB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65" t="5699" r="3503"/>
          <a:stretch/>
        </p:blipFill>
        <p:spPr>
          <a:xfrm>
            <a:off x="35495" y="1276307"/>
            <a:ext cx="3096345" cy="3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486133-24C0-2621-69A4-71F7A0BF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1090088"/>
            <a:ext cx="4248471" cy="35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"/>
          <a:stretch/>
        </p:blipFill>
        <p:spPr>
          <a:xfrm>
            <a:off x="6878892" y="843558"/>
            <a:ext cx="1944216" cy="26344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2DB10B-2F68-0027-6BF8-ACB1CB3CE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"/>
          <a:stretch/>
        </p:blipFill>
        <p:spPr>
          <a:xfrm>
            <a:off x="0" y="1779662"/>
            <a:ext cx="69069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51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48264" y="930500"/>
            <a:ext cx="1872208" cy="2577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BFBB1C-3783-8A70-D30D-CD223E866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9" t="1752"/>
          <a:stretch/>
        </p:blipFill>
        <p:spPr>
          <a:xfrm>
            <a:off x="107504" y="1347614"/>
            <a:ext cx="625272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69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48264" y="786484"/>
            <a:ext cx="1872208" cy="2577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7BF8FD-DDCD-4E91-A9E3-38AD489B0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"/>
          <a:stretch/>
        </p:blipFill>
        <p:spPr>
          <a:xfrm>
            <a:off x="107503" y="1988613"/>
            <a:ext cx="4983671" cy="7991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9BD687-C980-17AF-B258-ED03A30077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8" r="1"/>
          <a:stretch/>
        </p:blipFill>
        <p:spPr>
          <a:xfrm>
            <a:off x="251520" y="2852709"/>
            <a:ext cx="4752528" cy="7991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74933F-B51F-6445-FDC6-7C7FF9D3C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34" y="3920010"/>
            <a:ext cx="4550289" cy="6679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D56C11A-C8CD-8483-6C92-1641E6C7A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219252"/>
            <a:ext cx="2304256" cy="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48264" y="786484"/>
            <a:ext cx="1872208" cy="25773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8DECA5-622F-8213-DA31-D10115F0F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96"/>
          <a:stretch/>
        </p:blipFill>
        <p:spPr>
          <a:xfrm>
            <a:off x="2915816" y="3158183"/>
            <a:ext cx="2246915" cy="6377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61F4E9-5725-8719-AA53-F7FC90E5CE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27"/>
          <a:stretch/>
        </p:blipFill>
        <p:spPr>
          <a:xfrm>
            <a:off x="179512" y="3158183"/>
            <a:ext cx="2178596" cy="6377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A171B3-5724-D080-C7D1-0267819F6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871943"/>
            <a:ext cx="2362707" cy="8438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E17AA59-B1E6-2FC3-A6DF-43FDAD97D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198" y="1203598"/>
            <a:ext cx="2290402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8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48264" y="786484"/>
            <a:ext cx="1872208" cy="2577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F5E0ABD-7224-23E4-5692-CA42C04D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8" t="1000" r="2303"/>
          <a:stretch/>
        </p:blipFill>
        <p:spPr>
          <a:xfrm>
            <a:off x="431540" y="1114272"/>
            <a:ext cx="3348372" cy="34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8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48264" y="786484"/>
            <a:ext cx="1872208" cy="2577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73E957-895A-B56D-C824-42672AB5C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53730"/>
            <a:ext cx="5515745" cy="22101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704015-84B8-27BB-043C-147897C19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64988"/>
            <a:ext cx="4963218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45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48264" y="786484"/>
            <a:ext cx="1872208" cy="2577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5C0DD2-4060-5228-3D6A-287CE3468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7734"/>
            <a:ext cx="4860032" cy="3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2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79590" y="843558"/>
            <a:ext cx="1872208" cy="2577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986EC6-7DDA-8EF6-3C00-8963262D5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9" r="3280"/>
          <a:stretch/>
        </p:blipFill>
        <p:spPr>
          <a:xfrm>
            <a:off x="251520" y="1100392"/>
            <a:ext cx="3168352" cy="1759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5DBEDC-91D9-CF5F-A42E-F843010AA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859782"/>
            <a:ext cx="3168352" cy="18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6948264" y="786484"/>
            <a:ext cx="1872208" cy="25773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5914D-0CF2-17FD-E05A-3D3613234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094830"/>
            <a:ext cx="3456385" cy="35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1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4211960" y="1074697"/>
            <a:ext cx="1768656" cy="24348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440846B-683B-0F2C-BC90-378AF895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074697"/>
            <a:ext cx="1718899" cy="2396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AE1F3F-C089-4F70-54ED-EE73473FFCE5}"/>
              </a:ext>
            </a:extLst>
          </p:cNvPr>
          <p:cNvSpPr txBox="1"/>
          <p:nvPr/>
        </p:nvSpPr>
        <p:spPr>
          <a:xfrm>
            <a:off x="1221063" y="3554637"/>
            <a:ext cx="4752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Елена Волкова</a:t>
            </a:r>
          </a:p>
          <a:p>
            <a:pPr algn="l"/>
            <a:r>
              <a:rPr lang="ru-RU" sz="2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Я готовлюсь стать учеником.</a:t>
            </a: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91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452678"/>
            <a:ext cx="2006931" cy="2797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EAAA12-7359-4662-EB92-E19D3169147A}"/>
              </a:ext>
            </a:extLst>
          </p:cNvPr>
          <p:cNvSpPr txBox="1"/>
          <p:nvPr/>
        </p:nvSpPr>
        <p:spPr>
          <a:xfrm>
            <a:off x="467544" y="978282"/>
            <a:ext cx="188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i="0" u="none" strike="noStrike" baseline="0" dirty="0" smtClean="0">
                <a:latin typeface="MyriadPro-Bold"/>
              </a:rPr>
              <a:t>РАСКРАСОЧ</a:t>
            </a:r>
            <a:r>
              <a:rPr lang="ru-RU" b="1" dirty="0" smtClean="0">
                <a:latin typeface="MyriadPro-Bold"/>
              </a:rPr>
              <a:t>К</a:t>
            </a:r>
            <a:r>
              <a:rPr lang="ru-RU" sz="1800" b="1" i="0" u="none" strike="noStrike" baseline="0" dirty="0" smtClean="0">
                <a:latin typeface="MyriadPro-Bold"/>
              </a:rPr>
              <a:t>А</a:t>
            </a:r>
            <a:endParaRPr lang="ru-RU" sz="1800" b="1" i="0" u="none" strike="noStrike" baseline="0" dirty="0">
              <a:latin typeface="MyriadPro-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5A3055-E33B-9EFF-44EC-0F4E44EAA14B}"/>
              </a:ext>
            </a:extLst>
          </p:cNvPr>
          <p:cNvSpPr txBox="1"/>
          <p:nvPr/>
        </p:nvSpPr>
        <p:spPr>
          <a:xfrm>
            <a:off x="843088" y="1272721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MyriadPro-Bold"/>
              </a:rPr>
              <a:t>ЛОВИМ ЗВУКИ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20CAF9-F1FD-4EE4-6FB9-2367A0EA3F03}"/>
              </a:ext>
            </a:extLst>
          </p:cNvPr>
          <p:cNvSpPr txBox="1"/>
          <p:nvPr/>
        </p:nvSpPr>
        <p:spPr>
          <a:xfrm>
            <a:off x="1286508" y="1679723"/>
            <a:ext cx="3635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MyriadPro-Bold"/>
              </a:rPr>
              <a:t>ОБВОДИЛОЧКА И ПОЛУБУКОВКА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B87351-3B04-D024-1952-1BA5A3292FDF}"/>
              </a:ext>
            </a:extLst>
          </p:cNvPr>
          <p:cNvSpPr txBox="1"/>
          <p:nvPr/>
        </p:nvSpPr>
        <p:spPr>
          <a:xfrm>
            <a:off x="2910173" y="2086278"/>
            <a:ext cx="2987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MyriadPro-Bold"/>
              </a:rPr>
              <a:t>ЛАБИРИНТ «СОБЕРИ БУСЫ»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E200E71-358F-D4F4-7891-04447A74AC3F}"/>
              </a:ext>
            </a:extLst>
          </p:cNvPr>
          <p:cNvSpPr txBox="1"/>
          <p:nvPr/>
        </p:nvSpPr>
        <p:spPr>
          <a:xfrm>
            <a:off x="4683608" y="2518940"/>
            <a:ext cx="1832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latin typeface="MyriadPro-Bold"/>
              </a:rPr>
              <a:t>РИСОВАЛОЧКА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BE1B3E4-3A11-F8A3-560E-89768E98C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6" y="2423914"/>
            <a:ext cx="1881300" cy="23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22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C6446E-531D-4267-1085-8397F83E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" t="4769"/>
          <a:stretch/>
        </p:blipFill>
        <p:spPr>
          <a:xfrm>
            <a:off x="3968926" y="2211618"/>
            <a:ext cx="1251146" cy="17223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440846B-683B-0F2C-BC90-378AF895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77" y="2211710"/>
            <a:ext cx="1177087" cy="1641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AE1F3F-C089-4F70-54ED-EE73473FFCE5}"/>
              </a:ext>
            </a:extLst>
          </p:cNvPr>
          <p:cNvSpPr txBox="1"/>
          <p:nvPr/>
        </p:nvSpPr>
        <p:spPr>
          <a:xfrm>
            <a:off x="971600" y="3833907"/>
            <a:ext cx="4752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Волкова</a:t>
            </a:r>
          </a:p>
          <a:p>
            <a:pPr algn="l"/>
            <a:r>
              <a:rPr lang="ru-RU" sz="20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Я готовлюсь стать учеником</a:t>
            </a:r>
            <a:r>
              <a:rPr lang="ru-RU" sz="2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B6D3BE-7461-1065-CB80-2AA7CE7FF9B3}"/>
              </a:ext>
            </a:extLst>
          </p:cNvPr>
          <p:cNvSpPr txBox="1"/>
          <p:nvPr/>
        </p:nvSpPr>
        <p:spPr>
          <a:xfrm>
            <a:off x="681816" y="1029965"/>
            <a:ext cx="6482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«Издательство «Интеллект-Центр»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75ACD0-D2A6-823D-BFA8-2A97959766D3}"/>
              </a:ext>
            </a:extLst>
          </p:cNvPr>
          <p:cNvSpPr txBox="1"/>
          <p:nvPr/>
        </p:nvSpPr>
        <p:spPr>
          <a:xfrm>
            <a:off x="1295656" y="1503824"/>
            <a:ext cx="5040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  М.Б.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Миндюк</a:t>
            </a:r>
            <a:endParaRPr lang="ru-RU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Редактор Д.П. Локтионов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277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781878"/>
            <a:ext cx="2006931" cy="2797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2B836B-CB81-2CBF-E67F-F81A6EE93FEB}"/>
              </a:ext>
            </a:extLst>
          </p:cNvPr>
          <p:cNvSpPr txBox="1"/>
          <p:nvPr/>
        </p:nvSpPr>
        <p:spPr>
          <a:xfrm>
            <a:off x="35497" y="2720990"/>
            <a:ext cx="67687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умений анализировать</a:t>
            </a:r>
          </a:p>
          <a:p>
            <a:pPr marL="355600" algn="l"/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состав слов; </a:t>
            </a:r>
          </a:p>
          <a:p>
            <a:pPr marL="457200" indent="-457200" algn="l">
              <a:buFontTx/>
              <a:buChar char="-"/>
            </a:pP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внимания;</a:t>
            </a:r>
          </a:p>
          <a:p>
            <a:pPr marL="457200" indent="-457200" algn="l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памяти;</a:t>
            </a:r>
          </a:p>
          <a:p>
            <a:pPr marL="457200" indent="-457200" algn="l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FBB4D5-CDB5-8074-2F92-B2FD41ABB916}"/>
              </a:ext>
            </a:extLst>
          </p:cNvPr>
          <p:cNvSpPr txBox="1"/>
          <p:nvPr/>
        </p:nvSpPr>
        <p:spPr>
          <a:xfrm>
            <a:off x="67612" y="1002090"/>
            <a:ext cx="6984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l"/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6–7 лет к обучению грамоте, отработке графического написания печатных букв русского алфавита.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9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ED897C-97CB-5F00-5122-79A41FC4E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04718"/>
            <a:ext cx="4536504" cy="34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4A5A55-88DE-4230-FEB1-64FB3EAE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064" y="752221"/>
            <a:ext cx="1305107" cy="18195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8AD0D96-9E1B-7F9B-2611-DD1B36E0B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5" y="1131590"/>
            <a:ext cx="4541411" cy="35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7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D18CA0-C43D-7F39-AB42-404F7E94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98" y="781878"/>
            <a:ext cx="2006931" cy="27979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3BFC26-466B-3744-B4D5-D886E74D0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1131590"/>
            <a:ext cx="4465719" cy="353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8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182</Words>
  <Application>Microsoft Office PowerPoint</Application>
  <PresentationFormat>Экран (16:9)</PresentationFormat>
  <Paragraphs>40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Подготовка детей дошкольного возраста к школе. Современные подходы с использованием серии пособий «Я готовлюсь стать учеником»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Степан Малиновский</cp:lastModifiedBy>
  <cp:revision>17</cp:revision>
  <dcterms:created xsi:type="dcterms:W3CDTF">2023-03-27T17:12:42Z</dcterms:created>
  <dcterms:modified xsi:type="dcterms:W3CDTF">2023-04-25T12:16:09Z</dcterms:modified>
</cp:coreProperties>
</file>