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Black"/>
      <p:bold r:id="rId30"/>
      <p:boldItalic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gBl2ICl2uKfKtrsw/JqZYuY6ym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Black-boldItalic.fntdata"/><Relationship Id="rId30" Type="http://schemas.openxmlformats.org/officeDocument/2006/relationships/font" Target="fonts/RobotoBlack-bold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79aa92be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379aa92be7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79aa92be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379aa92be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8a150804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38a150804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e253b55b0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2e253b55b0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79aa92be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379aa92be7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9aa92b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379aa92be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8a15082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38a150826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8a15082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38a150826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8a150826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38a1508265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e253b55b0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2e253b55b0_1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79aa92b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379aa92be7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e253b55b0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2e253b55b0_1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e253b55b0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2e253b55b0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e253b55b0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2e253b55b0_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e253b55b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2e253b55b0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79aa92be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379aa92be7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8a150804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38a1508048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79aa92b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379aa92be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8a150804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38a1508048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6" name="Google Shape;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" name="Google Shape;20;p2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6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" name="Google Shape;11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.me/workinart" TargetMode="External"/><Relationship Id="rId4" Type="http://schemas.openxmlformats.org/officeDocument/2006/relationships/hyperlink" Target="https://t.me/vdhl_good" TargetMode="External"/><Relationship Id="rId5" Type="http://schemas.openxmlformats.org/officeDocument/2006/relationships/hyperlink" Target="https://mycareer.moscow/#/applican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hh.ru/" TargetMode="External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uperjob.ru/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orodrabot.ru/" TargetMode="External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hyperlink" Target="https://v-a-c.org/ges2/vis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irschool.ru/" TargetMode="External"/><Relationship Id="rId4" Type="http://schemas.openxmlformats.org/officeDocument/2006/relationships/hyperlink" Target="https://www.spb-school.gazprom.ru/" TargetMode="External"/><Relationship Id="rId9" Type="http://schemas.openxmlformats.org/officeDocument/2006/relationships/hyperlink" Target="https://garagemca.org/" TargetMode="External"/><Relationship Id="rId5" Type="http://schemas.openxmlformats.org/officeDocument/2006/relationships/hyperlink" Target="https://izumschool.ru/" TargetMode="External"/><Relationship Id="rId6" Type="http://schemas.openxmlformats.org/officeDocument/2006/relationships/hyperlink" Target="https://msses.ru/" TargetMode="External"/><Relationship Id="rId7" Type="http://schemas.openxmlformats.org/officeDocument/2006/relationships/hyperlink" Target="https://studyonline.hse.ru/?utm_source=yandex&amp;utm_medium=cpc&amp;utm_campaign=mk_all_2_ALL_auto&amp;utm_content=13865108990&amp;utm_term=&amp;position=2&amp;region_name=%D0%9C%D0%BE%D1%81%D0%BA%D0%B2%D0%B0&amp;_openstat=ZGlyZWN0LnlhbmRleC5ydTs3NjE0MjcxMzsxMzg2NTEwODk5MDt5YW5kZXgucnU6cHJlbWl1bQ&amp;yclid=1731752940801884159" TargetMode="External"/><Relationship Id="rId8" Type="http://schemas.openxmlformats.org/officeDocument/2006/relationships/hyperlink" Target="https://sk.ru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.me/digital_librarian" TargetMode="External"/><Relationship Id="rId4" Type="http://schemas.openxmlformats.org/officeDocument/2006/relationships/hyperlink" Target="http://rusla.ru/sl/arhive/" TargetMode="External"/><Relationship Id="rId5" Type="http://schemas.openxmlformats.org/officeDocument/2006/relationships/hyperlink" Target="https://t.me/sbibliotek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deo.1sept.ru/video/3249" TargetMode="External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png"/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16.png"/><Relationship Id="rId13" Type="http://schemas.openxmlformats.org/officeDocument/2006/relationships/hyperlink" Target="https://urok.1sept.ru/" TargetMode="External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t.me/pervoesent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vk.com/digital.september" TargetMode="External"/><Relationship Id="rId15" Type="http://schemas.openxmlformats.org/officeDocument/2006/relationships/hyperlink" Target="https://video.1sept.ru/" TargetMode="External"/><Relationship Id="rId14" Type="http://schemas.openxmlformats.org/officeDocument/2006/relationships/image" Target="../media/image7.png"/><Relationship Id="rId17" Type="http://schemas.openxmlformats.org/officeDocument/2006/relationships/hyperlink" Target="https://1sept.ru/" TargetMode="External"/><Relationship Id="rId16" Type="http://schemas.openxmlformats.org/officeDocument/2006/relationships/image" Target="../media/image15.png"/><Relationship Id="rId5" Type="http://schemas.openxmlformats.org/officeDocument/2006/relationships/hyperlink" Target="https://ok.ru/digital.september" TargetMode="External"/><Relationship Id="rId19" Type="http://schemas.openxmlformats.org/officeDocument/2006/relationships/hyperlink" Target="https://edu.1sept.ru/" TargetMode="External"/><Relationship Id="rId6" Type="http://schemas.openxmlformats.org/officeDocument/2006/relationships/image" Target="../media/image11.png"/><Relationship Id="rId18" Type="http://schemas.openxmlformats.org/officeDocument/2006/relationships/image" Target="../media/image12.png"/><Relationship Id="rId7" Type="http://schemas.openxmlformats.org/officeDocument/2006/relationships/hyperlink" Target="https://www.youtube.com/user/PervoeSentyabrya" TargetMode="External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781117" y="1560585"/>
            <a:ext cx="7488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Мини-курс “Совсем зелёный” (Вторая часть)</a:t>
            </a:r>
            <a:endParaRPr sz="21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95525" y="3460999"/>
            <a:ext cx="45720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b="1" sz="18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эксперт по библиотечному делу, автор вебинаров, участник радиопередач</a:t>
            </a:r>
            <a:endParaRPr sz="18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5817825" y="2615003"/>
            <a:ext cx="2388500" cy="155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79aa92be7_0_35"/>
          <p:cNvSpPr txBox="1"/>
          <p:nvPr/>
        </p:nvSpPr>
        <p:spPr>
          <a:xfrm>
            <a:off x="175550" y="917950"/>
            <a:ext cx="89685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6171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Варианты трудоустройства кем и куда</a:t>
            </a:r>
            <a:r>
              <a:rPr b="1" lang="ru-RU" sz="6171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6171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5957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Кем:</a:t>
            </a: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Библиотекарем/Библиографом/Методистом 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5957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Куда: </a:t>
            </a:r>
            <a:endParaRPr sz="5957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17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Библиотеки </a:t>
            </a: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учреждений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17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Сельские-муниципальные (районные)-городские-областные-краевые-федеральные-нациоальные библиотеки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17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Библиотеки предприятий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17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Издательства 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17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Архивы 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17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Электронные</a:t>
            </a: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ресурсы (базы данных/библиотеки)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ещё можно найти библиотеку (в): военной части, домах культур, музеях, торговых центрах и т.п. </a:t>
            </a:r>
            <a:endParaRPr sz="5957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5957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Какие специалисты ещё нужны в библиотеках</a:t>
            </a:r>
            <a:endParaRPr sz="5957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5957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Кем:</a:t>
            </a:r>
            <a:r>
              <a:rPr lang="ru-RU" sz="5957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957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SMM-менеджер/ Event-менеджер/ PR-специалиста/ маркетолог…</a:t>
            </a:r>
            <a:endParaRPr sz="5957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82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79aa92be7_0_18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2763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искать работу молодому библиотекарю</a:t>
            </a:r>
            <a:r>
              <a:rPr b="1" lang="ru-RU" sz="2763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763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самих библиотеках (муниципальных, городских, краевых, федеральных)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Через знакомых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Опубликовать статью в онлайн журнале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Завести канал “Мой путь в библиотеку”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сайтах библиотек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сайтах: музеев, образовательных учреждений, энергетических компаний, РЖД, фондов и т.п.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телеграм-каналах: </a:t>
            </a:r>
            <a:r>
              <a:rPr lang="ru-RU" sz="2661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Работа в сфере искусства</a:t>
            </a:r>
            <a:r>
              <a:rPr lang="ru-RU" sz="2661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661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Вакансии для хороших людей</a:t>
            </a: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(есть аналоги сайтов и т.д.)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профессиональных группах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своих социальных сетях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56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городских службах по поддержке и трудоустройству граждан: </a:t>
            </a:r>
            <a:r>
              <a:rPr lang="ru-RU" sz="2661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Моя карьера</a:t>
            </a:r>
            <a:r>
              <a:rPr lang="ru-RU" sz="266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6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8a1508048_0_15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2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242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не всегда библиотека.</a:t>
            </a:r>
            <a:endParaRPr b="1" sz="242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23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1628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Методические центры </a:t>
            </a:r>
            <a:endParaRPr sz="1628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2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1628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Соседские центры</a:t>
            </a:r>
            <a:endParaRPr sz="1628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2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1628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Ресурсные центры</a:t>
            </a:r>
            <a:endParaRPr sz="1628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2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1628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Комьюнити центры</a:t>
            </a:r>
            <a:endParaRPr sz="1628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2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1628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центры</a:t>
            </a:r>
            <a:endParaRPr sz="1628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2e253b55b0_1_8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175" y="1080600"/>
            <a:ext cx="6673151" cy="36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379aa92be7_0_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175" y="1080600"/>
            <a:ext cx="6673150" cy="36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379aa92be7_0_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375" y="1080600"/>
            <a:ext cx="6673148" cy="36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8a1508265_0_0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в библиотеке: мифы и реальность</a:t>
            </a:r>
            <a:r>
              <a:rPr b="1" lang="ru-RU" sz="600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600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это пыль и книги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 библиотекарям чуть за 50 и с ними можно говорить только о книгах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библиотекаря не нужно учиться 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Библиотечная работа малооплачиваемая 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библиотеку приходят одни неудачники 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Библиотеки уходящая натура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библиотеках только девушки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586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Библиотекари только читают книги </a:t>
            </a:r>
            <a:endParaRPr sz="586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8a1508265_0_7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610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 и плюсы работы в бюджетных библиотеках</a:t>
            </a:r>
            <a:r>
              <a:rPr b="1" lang="ru-RU" sz="610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610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Плюсы:</a:t>
            </a:r>
            <a:endParaRPr sz="60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Уверенность/стабильность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Зарплата индексируется государством и она белая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профессии есть будущее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Есть возможность реализации масштабных идей и проектов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Небольшая конкуренция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Можно работать очень долго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Минусы:</a:t>
            </a:r>
            <a:endParaRPr sz="60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Госзадание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Искаженная экономика библиотек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Коллективы, которые привыкли жить на пособие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Мышление бюджетника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Узкая специализация </a:t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8a1508265_0_11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21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21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Альтернатива бюджетным библиотекам.</a:t>
            </a:r>
            <a:endParaRPr b="1" sz="600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Частные образовательные учреждения или с другой моделью управления (как пример): </a:t>
            </a:r>
            <a:r>
              <a:rPr lang="ru-RU" sz="600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Школа МИР</a:t>
            </a: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600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Газпром школа</a:t>
            </a: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600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Школа ИЗЮМ</a:t>
            </a: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600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ШАНИНКА</a:t>
            </a:r>
            <a:r>
              <a:rPr lang="ru-RU" sz="6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6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Высшая школа экономики</a:t>
            </a:r>
            <a:endParaRPr sz="6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Бизнес инкубатор: </a:t>
            </a:r>
            <a:r>
              <a:rPr lang="ru-RU" sz="6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Сколково</a:t>
            </a:r>
            <a:endParaRPr sz="6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Музей: </a:t>
            </a:r>
            <a:r>
              <a:rPr lang="ru-RU" sz="6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Гараж</a:t>
            </a:r>
            <a:endParaRPr sz="6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Times New Roman"/>
              <a:buChar char="-"/>
            </a:pPr>
            <a:r>
              <a:rPr lang="ru-RU" sz="6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Дом культуры: </a:t>
            </a:r>
            <a:r>
              <a:rPr lang="ru-RU" sz="6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ГЭС-2</a:t>
            </a:r>
            <a:endParaRPr sz="6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e253b55b0_1_69"/>
          <p:cNvSpPr txBox="1"/>
          <p:nvPr/>
        </p:nvSpPr>
        <p:spPr>
          <a:xfrm>
            <a:off x="348625" y="2110375"/>
            <a:ext cx="84381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5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партнёры мини-курса:</a:t>
            </a:r>
            <a:endParaRPr b="1" sz="155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0675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1450"/>
              <a:buFont typeface="Times New Roman"/>
              <a:buAutoNum type="arabicPeriod"/>
            </a:pP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Телеграм-канал </a:t>
            </a:r>
            <a:r>
              <a:rPr lang="ru-RU" sz="1450">
                <a:solidFill>
                  <a:srgbClr val="0087D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“Цифровой библиотекарь и не только”</a:t>
            </a: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0675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50"/>
              <a:buFont typeface="Times New Roman"/>
              <a:buAutoNum type="arabicPeriod"/>
            </a:pP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Профессиональный информационно-методический журнал </a:t>
            </a:r>
            <a:r>
              <a:rPr lang="ru-RU" sz="1450">
                <a:solidFill>
                  <a:srgbClr val="0087D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“Школьная библиотека”</a:t>
            </a: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0675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50"/>
              <a:buFont typeface="Times New Roman"/>
              <a:buAutoNum type="arabicPeriod"/>
            </a:pP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Телеграм-канал </a:t>
            </a:r>
            <a:r>
              <a:rPr lang="ru-RU" sz="1450">
                <a:solidFill>
                  <a:srgbClr val="0087D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Журнал “Современная библиотека”</a:t>
            </a: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75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79aa92be7_0_28"/>
          <p:cNvSpPr txBox="1"/>
          <p:nvPr/>
        </p:nvSpPr>
        <p:spPr>
          <a:xfrm>
            <a:off x="311700" y="120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59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первого вебинара </a:t>
            </a:r>
            <a:endParaRPr b="1" sz="3059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2379aa92be7_0_28"/>
          <p:cNvSpPr txBox="1"/>
          <p:nvPr/>
        </p:nvSpPr>
        <p:spPr>
          <a:xfrm>
            <a:off x="311700" y="1590300"/>
            <a:ext cx="8832300" cy="30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•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Базовый словарь «Совсем зелёного» библиотекаря.</a:t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•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учат на библиотекаря?</a:t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•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что обращать внимание при выборе библиотеки.</a:t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•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Учимся общению с начальством.</a:t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•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Обязанности и направления работы. </a:t>
            </a:r>
            <a:endParaRPr sz="19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g2379aa92be7_0_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950" y="2196150"/>
            <a:ext cx="3507276" cy="20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e253b55b0_1_51"/>
          <p:cNvSpPr txBox="1"/>
          <p:nvPr/>
        </p:nvSpPr>
        <p:spPr>
          <a:xfrm>
            <a:off x="0" y="126150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1F497D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1800" u="none" cap="none" strike="noStrike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b="1" i="0" sz="1800" u="none" cap="none" strike="noStrike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8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Всё будет в последнем вебинаре мини-курса… </a:t>
            </a:r>
            <a:endParaRPr sz="18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e253b55b0_1_16"/>
          <p:cNvSpPr txBox="1"/>
          <p:nvPr/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25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g22e253b55b0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41453">
            <a:off x="1673090" y="2239730"/>
            <a:ext cx="1384720" cy="103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e253b55b0_1_57"/>
          <p:cNvSpPr txBox="1"/>
          <p:nvPr/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 спасибо, я вас обнимаю!</a:t>
            </a:r>
            <a:endParaRPr sz="33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e253b55b0_1_20"/>
          <p:cNvSpPr/>
          <p:nvPr/>
        </p:nvSpPr>
        <p:spPr>
          <a:xfrm>
            <a:off x="-2558" y="22340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imes New Roman"/>
              <a:buNone/>
            </a:pPr>
            <a:r>
              <a:rPr b="0" i="0" lang="ru-RU" sz="2500" u="none" cap="none" strike="noStrik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b="0" i="0" lang="ru-RU" sz="2500" u="none" cap="none" strike="noStrik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500" u="sng" cap="none" strike="noStrik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b="0" i="0" sz="2500" u="sng" cap="none" strike="noStrik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g22e253b55b0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65088">
            <a:off x="7827190" y="3620605"/>
            <a:ext cx="1384720" cy="103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descr="Group 39883(1).png" id="210" name="Google Shape;210;p17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7.png" id="211" name="Google Shape;211;p17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6.png" id="212" name="Google Shape;212;p17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90.png" id="213" name="Google Shape;213;p17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7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/>
          </a:p>
        </p:txBody>
      </p:sp>
      <p:grpSp>
        <p:nvGrpSpPr>
          <p:cNvPr id="215" name="Google Shape;215;p17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16" name="Google Shape;216;p17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descr="логошвц 1.png" id="217" name="Google Shape;217;p17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oup.png" id="218" name="Google Shape;218;p17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1вебинары 1.png" id="219" name="Google Shape;219;p17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0" name="Google Shape;220;p17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descr="logo 3.png" id="221" name="Google Shape;221;p17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 2.png" id="222" name="Google Shape;222;p17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59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мини-курса </a:t>
            </a:r>
            <a:r>
              <a:rPr b="1" lang="ru-RU" sz="20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-RU" sz="1859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Совсем зелёный</a:t>
            </a:r>
            <a:r>
              <a:rPr lang="ru-RU" sz="20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1" sz="1859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2374900" y="1152475"/>
            <a:ext cx="645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Первая часть: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Базовый словарь «Совсем зелёного»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учат на библиотекаря?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что обращать внимание при выборе библиотеки.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Учимся общению с начальством.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Обязанности и направления работы. 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Вторая часть: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Заработная плата и варианты трудоустройства.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в библиотеке: мифы и реальность.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 и плюсы работы в бюджетных библиотеках.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Альтернатива бюджетным библиотекам.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Третья часть: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Главные навыки молодого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молодого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Один день из жизни молодого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Перспективы развития.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/>
        </p:nvSpPr>
        <p:spPr>
          <a:xfrm>
            <a:off x="311700" y="120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59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второго вебинара </a:t>
            </a:r>
            <a:endParaRPr b="1" sz="3059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311700" y="1590300"/>
            <a:ext cx="8832300" cy="30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Заработная плата и варианты трудоустройства.</a:t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в библиотеке: мифы и реальность.</a:t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 и плюсы работы в бюджетных библиотеках.</a:t>
            </a:r>
            <a:endParaRPr sz="1500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Альтернатива бюджетным библиотекам.</a:t>
            </a:r>
            <a:endParaRPr sz="19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2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2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242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Заработная плата и варианты трудоустройства.</a:t>
            </a:r>
            <a:endParaRPr b="1" sz="2420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79aa92be7_0_24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3653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Категории библиотекарей</a:t>
            </a:r>
            <a:r>
              <a:rPr b="1" lang="ru-RU" sz="3653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653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Библиотекарь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Библиотекарь 2 категории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Библиотекарь 1 категории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Ведущий библиотекарь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Главный библиотекарь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815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линия отрыва</a:t>
            </a:r>
            <a:endParaRPr sz="3815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Руководитель библиотекой (зав. библиотекой)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Заместитель директора (директор)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815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endParaRPr sz="3815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8a1508048_0_3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6053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Заработная плата библиотекарей.</a:t>
            </a:r>
            <a:endParaRPr b="1" sz="6053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169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Составная часть зарплаты:</a:t>
            </a:r>
            <a:endParaRPr sz="6169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Оклад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Стимулирующие 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 стаж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Надбавка за работу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Премии (общие/персональные)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Подработка: Совмещение ставок/работа по гранту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Грант от города 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169">
                <a:solidFill>
                  <a:srgbClr val="274E1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Очень важно где вы работайте:</a:t>
            </a:r>
            <a:endParaRPr sz="6169">
              <a:solidFill>
                <a:srgbClr val="274E1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Город или село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Крупный город или нет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65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6169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Центральная библиотека или филиал/пункт книговыдачи/ отдел </a:t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69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53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53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2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379aa92be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75" y="1087675"/>
            <a:ext cx="7950451" cy="36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38a1508048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75" y="1171213"/>
            <a:ext cx="8019725" cy="348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2023-03-27T17:12:42Z</dcterms:created>
  <dc:creator>cheba</dc:creator>
</cp:coreProperties>
</file>